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6.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34.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35.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708" r:id="rId2"/>
    <p:sldMasterId id="2147483680" r:id="rId3"/>
    <p:sldMasterId id="2147483694" r:id="rId4"/>
  </p:sldMasterIdLst>
  <p:notesMasterIdLst>
    <p:notesMasterId r:id="rId89"/>
  </p:notesMasterIdLst>
  <p:handoutMasterIdLst>
    <p:handoutMasterId r:id="rId90"/>
  </p:handoutMasterIdLst>
  <p:sldIdLst>
    <p:sldId id="256" r:id="rId5"/>
    <p:sldId id="257" r:id="rId6"/>
    <p:sldId id="450" r:id="rId7"/>
    <p:sldId id="323" r:id="rId8"/>
    <p:sldId id="479" r:id="rId9"/>
    <p:sldId id="272" r:id="rId10"/>
    <p:sldId id="284" r:id="rId11"/>
    <p:sldId id="276" r:id="rId12"/>
    <p:sldId id="332" r:id="rId13"/>
    <p:sldId id="337" r:id="rId14"/>
    <p:sldId id="316" r:id="rId15"/>
    <p:sldId id="338" r:id="rId16"/>
    <p:sldId id="280" r:id="rId17"/>
    <p:sldId id="339" r:id="rId18"/>
    <p:sldId id="291" r:id="rId19"/>
    <p:sldId id="293" r:id="rId20"/>
    <p:sldId id="286" r:id="rId21"/>
    <p:sldId id="290" r:id="rId22"/>
    <p:sldId id="340" r:id="rId23"/>
    <p:sldId id="282" r:id="rId24"/>
    <p:sldId id="341" r:id="rId25"/>
    <p:sldId id="310" r:id="rId26"/>
    <p:sldId id="335" r:id="rId27"/>
    <p:sldId id="309" r:id="rId28"/>
    <p:sldId id="359" r:id="rId29"/>
    <p:sldId id="491" r:id="rId30"/>
    <p:sldId id="495" r:id="rId31"/>
    <p:sldId id="416" r:id="rId32"/>
    <p:sldId id="417" r:id="rId33"/>
    <p:sldId id="408" r:id="rId34"/>
    <p:sldId id="407" r:id="rId35"/>
    <p:sldId id="418" r:id="rId36"/>
    <p:sldId id="426" r:id="rId37"/>
    <p:sldId id="420" r:id="rId38"/>
    <p:sldId id="421" r:id="rId39"/>
    <p:sldId id="422" r:id="rId40"/>
    <p:sldId id="423" r:id="rId41"/>
    <p:sldId id="424" r:id="rId42"/>
    <p:sldId id="484" r:id="rId43"/>
    <p:sldId id="425" r:id="rId44"/>
    <p:sldId id="360" r:id="rId45"/>
    <p:sldId id="480" r:id="rId46"/>
    <p:sldId id="409" r:id="rId47"/>
    <p:sldId id="485" r:id="rId48"/>
    <p:sldId id="410" r:id="rId49"/>
    <p:sldId id="427" r:id="rId50"/>
    <p:sldId id="428" r:id="rId51"/>
    <p:sldId id="429" r:id="rId52"/>
    <p:sldId id="489" r:id="rId53"/>
    <p:sldId id="411" r:id="rId54"/>
    <p:sldId id="412" r:id="rId55"/>
    <p:sldId id="494" r:id="rId56"/>
    <p:sldId id="498" r:id="rId57"/>
    <p:sldId id="486" r:id="rId58"/>
    <p:sldId id="432" r:id="rId59"/>
    <p:sldId id="433" r:id="rId60"/>
    <p:sldId id="481" r:id="rId61"/>
    <p:sldId id="413" r:id="rId62"/>
    <p:sldId id="414" r:id="rId63"/>
    <p:sldId id="415" r:id="rId64"/>
    <p:sldId id="464" r:id="rId65"/>
    <p:sldId id="466" r:id="rId66"/>
    <p:sldId id="468" r:id="rId67"/>
    <p:sldId id="467" r:id="rId68"/>
    <p:sldId id="451" r:id="rId69"/>
    <p:sldId id="452" r:id="rId70"/>
    <p:sldId id="490" r:id="rId71"/>
    <p:sldId id="472" r:id="rId72"/>
    <p:sldId id="473" r:id="rId73"/>
    <p:sldId id="474" r:id="rId74"/>
    <p:sldId id="475" r:id="rId75"/>
    <p:sldId id="476" r:id="rId76"/>
    <p:sldId id="477" r:id="rId77"/>
    <p:sldId id="460" r:id="rId78"/>
    <p:sldId id="493" r:id="rId79"/>
    <p:sldId id="461" r:id="rId80"/>
    <p:sldId id="496" r:id="rId81"/>
    <p:sldId id="497" r:id="rId82"/>
    <p:sldId id="462" r:id="rId83"/>
    <p:sldId id="463" r:id="rId84"/>
    <p:sldId id="469" r:id="rId85"/>
    <p:sldId id="470" r:id="rId86"/>
    <p:sldId id="471" r:id="rId87"/>
    <p:sldId id="478" r:id="rId88"/>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等深淺樣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94" autoAdjust="0"/>
    <p:restoredTop sz="91470" autoAdjust="0"/>
  </p:normalViewPr>
  <p:slideViewPr>
    <p:cSldViewPr snapToGrid="0" snapToObjects="1" showGuides="1">
      <p:cViewPr>
        <p:scale>
          <a:sx n="60" d="100"/>
          <a:sy n="60" d="100"/>
        </p:scale>
        <p:origin x="-1962" y="-570"/>
      </p:cViewPr>
      <p:guideLst>
        <p:guide orient="horz" pos="2160"/>
        <p:guide orient="horz" pos="664"/>
        <p:guide orient="horz" pos="3933"/>
        <p:guide orient="horz" pos="4066"/>
        <p:guide pos="2886"/>
        <p:guide pos="292"/>
        <p:guide pos="5502"/>
        <p:guide pos="2937"/>
        <p:guide pos="2842"/>
        <p:guide pos="1438"/>
      </p:guideLst>
    </p:cSldViewPr>
  </p:slideViewPr>
  <p:notesTextViewPr>
    <p:cViewPr>
      <p:scale>
        <a:sx n="100" d="100"/>
        <a:sy n="100" d="100"/>
      </p:scale>
      <p:origin x="0" y="0"/>
    </p:cViewPr>
  </p:notesTextViewPr>
  <p:sorterViewPr>
    <p:cViewPr>
      <p:scale>
        <a:sx n="66" d="100"/>
        <a:sy n="66" d="100"/>
      </p:scale>
      <p:origin x="0" y="4236"/>
    </p:cViewPr>
  </p:sorterViewPr>
  <p:notesViewPr>
    <p:cSldViewPr snapToGrid="0" snapToObjects="1" showGuides="1">
      <p:cViewPr>
        <p:scale>
          <a:sx n="130" d="100"/>
          <a:sy n="130" d="100"/>
        </p:scale>
        <p:origin x="-150" y="642"/>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s>
</file>

<file path=ppt/diagrams/_rels/data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image" Target="../media/image12.jpeg"/></Relationships>
</file>

<file path=ppt/diagrams/colors1.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670F89-8732-4746-93EB-23CD60248A8A}" type="doc">
      <dgm:prSet loTypeId="urn:microsoft.com/office/officeart/2005/8/layout/hList3" loCatId="list" qsTypeId="urn:microsoft.com/office/officeart/2005/8/quickstyle/simple4" qsCatId="simple" csTypeId="urn:microsoft.com/office/officeart/2005/8/colors/colorful1#4" csCatId="colorful" phldr="1"/>
      <dgm:spPr/>
      <dgm:t>
        <a:bodyPr/>
        <a:lstStyle/>
        <a:p>
          <a:endParaRPr lang="zh-TW" altLang="en-US"/>
        </a:p>
      </dgm:t>
    </dgm:pt>
    <dgm:pt modelId="{33A079D2-97BD-43AB-B6A5-4D1504E2AF35}">
      <dgm:prSet phldrT="[文字]"/>
      <dgm:spPr/>
      <dgm:t>
        <a:bodyPr/>
        <a:lstStyle/>
        <a:p>
          <a:r>
            <a:rPr lang="zh-TW" altLang="en-US" dirty="0" smtClean="0">
              <a:solidFill>
                <a:schemeClr val="tx2"/>
              </a:solidFill>
              <a:latin typeface="SimHei" pitchFamily="2" charset="-122"/>
              <a:ea typeface="SimHei" pitchFamily="2" charset="-122"/>
            </a:rPr>
            <a:t>精算損益認列方式</a:t>
          </a:r>
          <a:endParaRPr lang="zh-TW" altLang="en-US" dirty="0">
            <a:solidFill>
              <a:schemeClr val="tx2"/>
            </a:solidFill>
            <a:latin typeface="SimHei" pitchFamily="2" charset="-122"/>
            <a:ea typeface="SimHei" pitchFamily="2" charset="-122"/>
          </a:endParaRPr>
        </a:p>
      </dgm:t>
    </dgm:pt>
    <dgm:pt modelId="{36200EAF-78A3-411C-9B71-EA7137127ED4}" type="parTrans" cxnId="{41F1AE38-602B-4372-951A-076596DB2014}">
      <dgm:prSet/>
      <dgm:spPr/>
      <dgm:t>
        <a:bodyPr/>
        <a:lstStyle/>
        <a:p>
          <a:endParaRPr lang="zh-TW" altLang="en-US"/>
        </a:p>
      </dgm:t>
    </dgm:pt>
    <dgm:pt modelId="{7497BC43-C410-4078-85EA-804CD1843195}" type="sibTrans" cxnId="{41F1AE38-602B-4372-951A-076596DB2014}">
      <dgm:prSet/>
      <dgm:spPr/>
      <dgm:t>
        <a:bodyPr/>
        <a:lstStyle/>
        <a:p>
          <a:endParaRPr lang="zh-TW" altLang="en-US"/>
        </a:p>
      </dgm:t>
    </dgm:pt>
    <dgm:pt modelId="{A8971C46-2AD9-4575-A891-46E687094D82}">
      <dgm:prSet phldrT="[文字]"/>
      <dgm:spPr>
        <a:solidFill>
          <a:schemeClr val="bg1">
            <a:lumMod val="60000"/>
            <a:lumOff val="40000"/>
          </a:schemeClr>
        </a:solidFill>
      </dgm:spPr>
      <dgm:t>
        <a:bodyPr/>
        <a:lstStyle/>
        <a:p>
          <a:r>
            <a:rPr lang="en-US" altLang="zh-TW" dirty="0" smtClean="0">
              <a:solidFill>
                <a:schemeClr val="tx2"/>
              </a:solidFill>
              <a:latin typeface="Arial" pitchFamily="34" charset="0"/>
              <a:ea typeface="SimHei" pitchFamily="2" charset="-122"/>
              <a:cs typeface="Arial" pitchFamily="34" charset="0"/>
            </a:rPr>
            <a:t>10%</a:t>
          </a:r>
          <a:r>
            <a:rPr lang="zh-TW" altLang="en-US" dirty="0" smtClean="0">
              <a:solidFill>
                <a:schemeClr val="tx2"/>
              </a:solidFill>
              <a:latin typeface="Arial" pitchFamily="34" charset="0"/>
              <a:ea typeface="SimHei" pitchFamily="2" charset="-122"/>
              <a:cs typeface="Arial" pitchFamily="34" charset="0"/>
            </a:rPr>
            <a:t>緩衝區</a:t>
          </a:r>
          <a:endParaRPr lang="zh-TW" altLang="en-US" dirty="0">
            <a:solidFill>
              <a:schemeClr val="tx2"/>
            </a:solidFill>
            <a:latin typeface="Arial" pitchFamily="34" charset="0"/>
            <a:ea typeface="SimHei" pitchFamily="2" charset="-122"/>
            <a:cs typeface="Arial" pitchFamily="34" charset="0"/>
          </a:endParaRPr>
        </a:p>
      </dgm:t>
    </dgm:pt>
    <dgm:pt modelId="{399545A5-B23C-4211-B21E-F2F299AD1EC7}" type="parTrans" cxnId="{DE82F678-F3C6-466B-BCC4-D2C93683D3F8}">
      <dgm:prSet/>
      <dgm:spPr/>
      <dgm:t>
        <a:bodyPr/>
        <a:lstStyle/>
        <a:p>
          <a:endParaRPr lang="zh-TW" altLang="en-US"/>
        </a:p>
      </dgm:t>
    </dgm:pt>
    <dgm:pt modelId="{70B5C9EE-D8FC-4A4F-AAF0-21989914F3EA}" type="sibTrans" cxnId="{DE82F678-F3C6-466B-BCC4-D2C93683D3F8}">
      <dgm:prSet/>
      <dgm:spPr/>
      <dgm:t>
        <a:bodyPr/>
        <a:lstStyle/>
        <a:p>
          <a:endParaRPr lang="zh-TW" altLang="en-US"/>
        </a:p>
      </dgm:t>
    </dgm:pt>
    <dgm:pt modelId="{FF30DB1E-DB91-4EC0-8C0F-28618F82FB09}">
      <dgm:prSet phldrT="[文字]"/>
      <dgm:spPr>
        <a:solidFill>
          <a:schemeClr val="tx1">
            <a:lumMod val="60000"/>
            <a:lumOff val="40000"/>
          </a:schemeClr>
        </a:solidFill>
      </dgm:spPr>
      <dgm:t>
        <a:bodyPr/>
        <a:lstStyle/>
        <a:p>
          <a:r>
            <a:rPr lang="zh-TW" altLang="en-US" dirty="0" smtClean="0">
              <a:solidFill>
                <a:schemeClr val="tx2"/>
              </a:solidFill>
              <a:latin typeface="Arial" pitchFamily="34" charset="0"/>
              <a:ea typeface="SimHei" pitchFamily="2" charset="-122"/>
              <a:cs typeface="Arial" pitchFamily="34" charset="0"/>
            </a:rPr>
            <a:t>快速認列</a:t>
          </a:r>
          <a:endParaRPr lang="zh-TW" altLang="en-US" dirty="0">
            <a:solidFill>
              <a:schemeClr val="tx2"/>
            </a:solidFill>
            <a:latin typeface="Arial" pitchFamily="34" charset="0"/>
            <a:ea typeface="SimHei" pitchFamily="2" charset="-122"/>
            <a:cs typeface="Arial" pitchFamily="34" charset="0"/>
          </a:endParaRPr>
        </a:p>
      </dgm:t>
    </dgm:pt>
    <dgm:pt modelId="{5C27416A-3C50-44CD-9536-2BBCDB203E12}" type="parTrans" cxnId="{39F467CA-1DC5-4F52-9BF8-2371DDBD828D}">
      <dgm:prSet/>
      <dgm:spPr/>
      <dgm:t>
        <a:bodyPr/>
        <a:lstStyle/>
        <a:p>
          <a:endParaRPr lang="zh-TW" altLang="en-US"/>
        </a:p>
      </dgm:t>
    </dgm:pt>
    <dgm:pt modelId="{3B128521-C3DB-4D48-B1EF-D12A0F824485}" type="sibTrans" cxnId="{39F467CA-1DC5-4F52-9BF8-2371DDBD828D}">
      <dgm:prSet/>
      <dgm:spPr/>
      <dgm:t>
        <a:bodyPr/>
        <a:lstStyle/>
        <a:p>
          <a:endParaRPr lang="zh-TW" altLang="en-US"/>
        </a:p>
      </dgm:t>
    </dgm:pt>
    <dgm:pt modelId="{D926AAF4-D882-45F4-8243-D9F5791AAED0}">
      <dgm:prSet phldrT="[文字]"/>
      <dgm:spPr>
        <a:solidFill>
          <a:schemeClr val="tx1">
            <a:lumMod val="85000"/>
            <a:lumOff val="15000"/>
          </a:schemeClr>
        </a:solidFill>
      </dgm:spPr>
      <dgm:t>
        <a:bodyPr/>
        <a:lstStyle/>
        <a:p>
          <a:r>
            <a:rPr lang="zh-TW" altLang="en-US" dirty="0" smtClean="0">
              <a:solidFill>
                <a:schemeClr val="tx2"/>
              </a:solidFill>
              <a:latin typeface="Arial" pitchFamily="34" charset="0"/>
              <a:ea typeface="SimHei" pitchFamily="2" charset="-122"/>
              <a:cs typeface="Arial" pitchFamily="34" charset="0"/>
            </a:rPr>
            <a:t>立即認列</a:t>
          </a:r>
          <a:endParaRPr lang="zh-TW" altLang="en-US" dirty="0">
            <a:solidFill>
              <a:schemeClr val="tx2"/>
            </a:solidFill>
            <a:latin typeface="Arial" pitchFamily="34" charset="0"/>
            <a:ea typeface="SimHei" pitchFamily="2" charset="-122"/>
            <a:cs typeface="Arial" pitchFamily="34" charset="0"/>
          </a:endParaRPr>
        </a:p>
      </dgm:t>
    </dgm:pt>
    <dgm:pt modelId="{CBF57694-A593-4869-8058-D30320F18DE0}" type="parTrans" cxnId="{1B603DCD-64C2-4A3F-ADF2-10877C958D1D}">
      <dgm:prSet/>
      <dgm:spPr/>
      <dgm:t>
        <a:bodyPr/>
        <a:lstStyle/>
        <a:p>
          <a:endParaRPr lang="zh-TW" altLang="en-US"/>
        </a:p>
      </dgm:t>
    </dgm:pt>
    <dgm:pt modelId="{14FA4ED3-FB7A-40CF-89BC-C7911F61830A}" type="sibTrans" cxnId="{1B603DCD-64C2-4A3F-ADF2-10877C958D1D}">
      <dgm:prSet/>
      <dgm:spPr/>
      <dgm:t>
        <a:bodyPr/>
        <a:lstStyle/>
        <a:p>
          <a:endParaRPr lang="zh-TW" altLang="en-US"/>
        </a:p>
      </dgm:t>
    </dgm:pt>
    <dgm:pt modelId="{76CF3B24-0CC4-4AE7-8F5B-141ED9BE5E9F}">
      <dgm:prSet phldrT="[文字]"/>
      <dgm:spPr>
        <a:solidFill>
          <a:schemeClr val="bg1">
            <a:lumMod val="60000"/>
            <a:lumOff val="40000"/>
          </a:schemeClr>
        </a:solidFill>
      </dgm:spPr>
      <dgm:t>
        <a:bodyPr/>
        <a:lstStyle/>
        <a:p>
          <a:r>
            <a:rPr lang="zh-TW" altLang="en-US" dirty="0" smtClean="0">
              <a:solidFill>
                <a:schemeClr val="tx2"/>
              </a:solidFill>
              <a:latin typeface="Arial" pitchFamily="34" charset="0"/>
              <a:ea typeface="SimHei" pitchFamily="2" charset="-122"/>
              <a:cs typeface="Arial" pitchFamily="34" charset="0"/>
            </a:rPr>
            <a:t>累積未認列精算損益超過確定福利義務現值</a:t>
          </a:r>
          <a:r>
            <a:rPr lang="en-US" altLang="zh-TW" dirty="0" smtClean="0">
              <a:solidFill>
                <a:schemeClr val="tx2"/>
              </a:solidFill>
              <a:latin typeface="Arial" pitchFamily="34" charset="0"/>
              <a:ea typeface="SimHei" pitchFamily="2" charset="-122"/>
              <a:cs typeface="Arial" pitchFamily="34" charset="0"/>
            </a:rPr>
            <a:t>10%</a:t>
          </a:r>
          <a:r>
            <a:rPr lang="zh-TW" altLang="en-US" dirty="0" smtClean="0">
              <a:solidFill>
                <a:schemeClr val="tx2"/>
              </a:solidFill>
              <a:latin typeface="Arial" pitchFamily="34" charset="0"/>
              <a:ea typeface="SimHei" pitchFamily="2" charset="-122"/>
              <a:cs typeface="Arial" pitchFamily="34" charset="0"/>
            </a:rPr>
            <a:t>或計畫資產公允價值</a:t>
          </a:r>
          <a:r>
            <a:rPr lang="en-US" altLang="zh-TW" dirty="0" smtClean="0">
              <a:solidFill>
                <a:schemeClr val="tx2"/>
              </a:solidFill>
              <a:latin typeface="Arial" pitchFamily="34" charset="0"/>
              <a:ea typeface="SimHei" pitchFamily="2" charset="-122"/>
              <a:cs typeface="Arial" pitchFamily="34" charset="0"/>
            </a:rPr>
            <a:t>10%</a:t>
          </a:r>
          <a:r>
            <a:rPr lang="zh-TW" altLang="en-US" dirty="0" smtClean="0">
              <a:solidFill>
                <a:schemeClr val="tx2"/>
              </a:solidFill>
              <a:latin typeface="Arial" pitchFamily="34" charset="0"/>
              <a:ea typeface="SimHei" pitchFamily="2" charset="-122"/>
              <a:cs typeface="Arial" pitchFamily="34" charset="0"/>
            </a:rPr>
            <a:t>孰大者，除以員工預期平均剩餘工作年限後，認列為當期損益</a:t>
          </a:r>
          <a:endParaRPr lang="zh-TW" altLang="en-US" dirty="0">
            <a:latin typeface="Arial" pitchFamily="34" charset="0"/>
            <a:ea typeface="SimHei" pitchFamily="2" charset="-122"/>
            <a:cs typeface="Arial" pitchFamily="34" charset="0"/>
          </a:endParaRPr>
        </a:p>
      </dgm:t>
    </dgm:pt>
    <dgm:pt modelId="{F1CDABF9-5734-4CB4-984B-2E4E90349F2B}" type="parTrans" cxnId="{63E58DF7-40B7-4748-B4D8-65069F084AE7}">
      <dgm:prSet/>
      <dgm:spPr/>
      <dgm:t>
        <a:bodyPr/>
        <a:lstStyle/>
        <a:p>
          <a:endParaRPr lang="zh-TW" altLang="en-US"/>
        </a:p>
      </dgm:t>
    </dgm:pt>
    <dgm:pt modelId="{7614A0EC-C9EE-4E69-B934-017143843293}" type="sibTrans" cxnId="{63E58DF7-40B7-4748-B4D8-65069F084AE7}">
      <dgm:prSet/>
      <dgm:spPr/>
      <dgm:t>
        <a:bodyPr/>
        <a:lstStyle/>
        <a:p>
          <a:endParaRPr lang="zh-TW" altLang="en-US"/>
        </a:p>
      </dgm:t>
    </dgm:pt>
    <dgm:pt modelId="{74404CB7-38F7-4BA8-9A8D-524A1C76A51B}">
      <dgm:prSet phldrT="[文字]"/>
      <dgm:spPr>
        <a:solidFill>
          <a:schemeClr val="tx1">
            <a:lumMod val="60000"/>
            <a:lumOff val="40000"/>
          </a:schemeClr>
        </a:solidFill>
      </dgm:spPr>
      <dgm:t>
        <a:bodyPr/>
        <a:lstStyle/>
        <a:p>
          <a:r>
            <a:rPr lang="zh-TW" altLang="en-US" dirty="0" smtClean="0">
              <a:solidFill>
                <a:schemeClr val="tx2"/>
              </a:solidFill>
              <a:latin typeface="Arial" pitchFamily="34" charset="0"/>
              <a:ea typeface="SimHei" pitchFamily="2" charset="-122"/>
              <a:cs typeface="Arial" pitchFamily="34" charset="0"/>
            </a:rPr>
            <a:t>以任何能更快速認列精算損益之有系統方法認列</a:t>
          </a:r>
          <a:endParaRPr lang="zh-TW" altLang="en-US" dirty="0">
            <a:solidFill>
              <a:schemeClr val="tx2"/>
            </a:solidFill>
            <a:latin typeface="Arial" pitchFamily="34" charset="0"/>
            <a:ea typeface="SimHei" pitchFamily="2" charset="-122"/>
            <a:cs typeface="Arial" pitchFamily="34" charset="0"/>
          </a:endParaRPr>
        </a:p>
      </dgm:t>
    </dgm:pt>
    <dgm:pt modelId="{374118AB-9107-4F51-A873-D08DE14F05CA}" type="parTrans" cxnId="{D9FC2F97-3056-4826-ABE9-59AE3CB58835}">
      <dgm:prSet/>
      <dgm:spPr/>
      <dgm:t>
        <a:bodyPr/>
        <a:lstStyle/>
        <a:p>
          <a:endParaRPr lang="zh-TW" altLang="en-US"/>
        </a:p>
      </dgm:t>
    </dgm:pt>
    <dgm:pt modelId="{4D66C060-84FD-4215-B30F-F3DE219AF9CD}" type="sibTrans" cxnId="{D9FC2F97-3056-4826-ABE9-59AE3CB58835}">
      <dgm:prSet/>
      <dgm:spPr/>
      <dgm:t>
        <a:bodyPr/>
        <a:lstStyle/>
        <a:p>
          <a:endParaRPr lang="zh-TW" altLang="en-US"/>
        </a:p>
      </dgm:t>
    </dgm:pt>
    <dgm:pt modelId="{A0FDE580-14A7-48A5-8160-1E8B52097254}">
      <dgm:prSet phldrT="[文字]"/>
      <dgm:spPr>
        <a:solidFill>
          <a:schemeClr val="tx1">
            <a:lumMod val="85000"/>
            <a:lumOff val="15000"/>
          </a:schemeClr>
        </a:solidFill>
      </dgm:spPr>
      <dgm:t>
        <a:bodyPr/>
        <a:lstStyle/>
        <a:p>
          <a:r>
            <a:rPr lang="zh-TW" altLang="en-US" dirty="0" smtClean="0">
              <a:solidFill>
                <a:schemeClr val="tx2"/>
              </a:solidFill>
              <a:latin typeface="Arial" pitchFamily="34" charset="0"/>
              <a:ea typeface="SimHei" pitchFamily="2" charset="-122"/>
              <a:cs typeface="Arial" pitchFamily="34" charset="0"/>
            </a:rPr>
            <a:t>於精算損益發生時立即認列於其他綜合損益</a:t>
          </a:r>
          <a:endParaRPr lang="zh-TW" altLang="en-US" dirty="0">
            <a:solidFill>
              <a:schemeClr val="tx2"/>
            </a:solidFill>
            <a:latin typeface="Arial" pitchFamily="34" charset="0"/>
            <a:ea typeface="SimHei" pitchFamily="2" charset="-122"/>
            <a:cs typeface="Arial" pitchFamily="34" charset="0"/>
          </a:endParaRPr>
        </a:p>
      </dgm:t>
    </dgm:pt>
    <dgm:pt modelId="{188DDBEF-D73C-4A13-926C-821B9E7181E9}" type="parTrans" cxnId="{6BFBB8C7-7FD6-479F-9614-521C5E5A0821}">
      <dgm:prSet/>
      <dgm:spPr/>
      <dgm:t>
        <a:bodyPr/>
        <a:lstStyle/>
        <a:p>
          <a:endParaRPr lang="zh-TW" altLang="en-US"/>
        </a:p>
      </dgm:t>
    </dgm:pt>
    <dgm:pt modelId="{8C6455C1-3555-47D2-890B-E0B0E5CCD439}" type="sibTrans" cxnId="{6BFBB8C7-7FD6-479F-9614-521C5E5A0821}">
      <dgm:prSet/>
      <dgm:spPr/>
      <dgm:t>
        <a:bodyPr/>
        <a:lstStyle/>
        <a:p>
          <a:endParaRPr lang="zh-TW" altLang="en-US"/>
        </a:p>
      </dgm:t>
    </dgm:pt>
    <dgm:pt modelId="{0A44C4E5-1EF9-41E0-BD5D-95E9A1E2D843}" type="pres">
      <dgm:prSet presAssocID="{E7670F89-8732-4746-93EB-23CD60248A8A}" presName="composite" presStyleCnt="0">
        <dgm:presLayoutVars>
          <dgm:chMax val="1"/>
          <dgm:dir/>
          <dgm:resizeHandles val="exact"/>
        </dgm:presLayoutVars>
      </dgm:prSet>
      <dgm:spPr/>
      <dgm:t>
        <a:bodyPr/>
        <a:lstStyle/>
        <a:p>
          <a:endParaRPr lang="zh-TW" altLang="en-US"/>
        </a:p>
      </dgm:t>
    </dgm:pt>
    <dgm:pt modelId="{8A4DDBB1-0CFA-4D5A-A6D8-50B1DD9E4736}" type="pres">
      <dgm:prSet presAssocID="{33A079D2-97BD-43AB-B6A5-4D1504E2AF35}" presName="roof" presStyleLbl="dkBgShp" presStyleIdx="0" presStyleCnt="2"/>
      <dgm:spPr/>
      <dgm:t>
        <a:bodyPr/>
        <a:lstStyle/>
        <a:p>
          <a:endParaRPr lang="zh-TW" altLang="en-US"/>
        </a:p>
      </dgm:t>
    </dgm:pt>
    <dgm:pt modelId="{244DD7EB-7E71-4603-871A-3C70690DCFBF}" type="pres">
      <dgm:prSet presAssocID="{33A079D2-97BD-43AB-B6A5-4D1504E2AF35}" presName="pillars" presStyleCnt="0"/>
      <dgm:spPr/>
    </dgm:pt>
    <dgm:pt modelId="{C9FB22C6-B87C-48F2-8D2E-35A41C37DF94}" type="pres">
      <dgm:prSet presAssocID="{33A079D2-97BD-43AB-B6A5-4D1504E2AF35}" presName="pillar1" presStyleLbl="node1" presStyleIdx="0" presStyleCnt="3">
        <dgm:presLayoutVars>
          <dgm:bulletEnabled val="1"/>
        </dgm:presLayoutVars>
      </dgm:prSet>
      <dgm:spPr/>
      <dgm:t>
        <a:bodyPr/>
        <a:lstStyle/>
        <a:p>
          <a:endParaRPr lang="zh-TW" altLang="en-US"/>
        </a:p>
      </dgm:t>
    </dgm:pt>
    <dgm:pt modelId="{4368F326-796E-4F09-82D2-32EE54ACDCC7}" type="pres">
      <dgm:prSet presAssocID="{FF30DB1E-DB91-4EC0-8C0F-28618F82FB09}" presName="pillarX" presStyleLbl="node1" presStyleIdx="1" presStyleCnt="3">
        <dgm:presLayoutVars>
          <dgm:bulletEnabled val="1"/>
        </dgm:presLayoutVars>
      </dgm:prSet>
      <dgm:spPr/>
      <dgm:t>
        <a:bodyPr/>
        <a:lstStyle/>
        <a:p>
          <a:endParaRPr lang="zh-TW" altLang="en-US"/>
        </a:p>
      </dgm:t>
    </dgm:pt>
    <dgm:pt modelId="{4D9C32AA-9D56-4CFA-BDF0-C22096D2107E}" type="pres">
      <dgm:prSet presAssocID="{D926AAF4-D882-45F4-8243-D9F5791AAED0}" presName="pillarX" presStyleLbl="node1" presStyleIdx="2" presStyleCnt="3">
        <dgm:presLayoutVars>
          <dgm:bulletEnabled val="1"/>
        </dgm:presLayoutVars>
      </dgm:prSet>
      <dgm:spPr/>
      <dgm:t>
        <a:bodyPr/>
        <a:lstStyle/>
        <a:p>
          <a:endParaRPr lang="zh-TW" altLang="en-US"/>
        </a:p>
      </dgm:t>
    </dgm:pt>
    <dgm:pt modelId="{0C450422-0F87-494E-8123-29AF68188662}" type="pres">
      <dgm:prSet presAssocID="{33A079D2-97BD-43AB-B6A5-4D1504E2AF35}" presName="base" presStyleLbl="dkBgShp" presStyleIdx="1" presStyleCnt="2"/>
      <dgm:spPr/>
    </dgm:pt>
  </dgm:ptLst>
  <dgm:cxnLst>
    <dgm:cxn modelId="{39F467CA-1DC5-4F52-9BF8-2371DDBD828D}" srcId="{33A079D2-97BD-43AB-B6A5-4D1504E2AF35}" destId="{FF30DB1E-DB91-4EC0-8C0F-28618F82FB09}" srcOrd="1" destOrd="0" parTransId="{5C27416A-3C50-44CD-9536-2BBCDB203E12}" sibTransId="{3B128521-C3DB-4D48-B1EF-D12A0F824485}"/>
    <dgm:cxn modelId="{6582BC6C-8A4B-45AC-B645-A802BA8AC7AB}" type="presOf" srcId="{76CF3B24-0CC4-4AE7-8F5B-141ED9BE5E9F}" destId="{C9FB22C6-B87C-48F2-8D2E-35A41C37DF94}" srcOrd="0" destOrd="1" presId="urn:microsoft.com/office/officeart/2005/8/layout/hList3"/>
    <dgm:cxn modelId="{63E58DF7-40B7-4748-B4D8-65069F084AE7}" srcId="{A8971C46-2AD9-4575-A891-46E687094D82}" destId="{76CF3B24-0CC4-4AE7-8F5B-141ED9BE5E9F}" srcOrd="0" destOrd="0" parTransId="{F1CDABF9-5734-4CB4-984B-2E4E90349F2B}" sibTransId="{7614A0EC-C9EE-4E69-B934-017143843293}"/>
    <dgm:cxn modelId="{DE82F678-F3C6-466B-BCC4-D2C93683D3F8}" srcId="{33A079D2-97BD-43AB-B6A5-4D1504E2AF35}" destId="{A8971C46-2AD9-4575-A891-46E687094D82}" srcOrd="0" destOrd="0" parTransId="{399545A5-B23C-4211-B21E-F2F299AD1EC7}" sibTransId="{70B5C9EE-D8FC-4A4F-AAF0-21989914F3EA}"/>
    <dgm:cxn modelId="{ED2D3746-8711-458A-9714-50983085E6ED}" type="presOf" srcId="{D926AAF4-D882-45F4-8243-D9F5791AAED0}" destId="{4D9C32AA-9D56-4CFA-BDF0-C22096D2107E}" srcOrd="0" destOrd="0" presId="urn:microsoft.com/office/officeart/2005/8/layout/hList3"/>
    <dgm:cxn modelId="{6BA3C55A-4280-4533-9F70-30EF6A3473FE}" type="presOf" srcId="{A0FDE580-14A7-48A5-8160-1E8B52097254}" destId="{4D9C32AA-9D56-4CFA-BDF0-C22096D2107E}" srcOrd="0" destOrd="1" presId="urn:microsoft.com/office/officeart/2005/8/layout/hList3"/>
    <dgm:cxn modelId="{672194BB-8E48-47C6-A305-DC77D31B167A}" type="presOf" srcId="{A8971C46-2AD9-4575-A891-46E687094D82}" destId="{C9FB22C6-B87C-48F2-8D2E-35A41C37DF94}" srcOrd="0" destOrd="0" presId="urn:microsoft.com/office/officeart/2005/8/layout/hList3"/>
    <dgm:cxn modelId="{F6978002-517C-4006-B1EA-3E436C3234DC}" type="presOf" srcId="{E7670F89-8732-4746-93EB-23CD60248A8A}" destId="{0A44C4E5-1EF9-41E0-BD5D-95E9A1E2D843}" srcOrd="0" destOrd="0" presId="urn:microsoft.com/office/officeart/2005/8/layout/hList3"/>
    <dgm:cxn modelId="{D9FC2F97-3056-4826-ABE9-59AE3CB58835}" srcId="{FF30DB1E-DB91-4EC0-8C0F-28618F82FB09}" destId="{74404CB7-38F7-4BA8-9A8D-524A1C76A51B}" srcOrd="0" destOrd="0" parTransId="{374118AB-9107-4F51-A873-D08DE14F05CA}" sibTransId="{4D66C060-84FD-4215-B30F-F3DE219AF9CD}"/>
    <dgm:cxn modelId="{6BFBB8C7-7FD6-479F-9614-521C5E5A0821}" srcId="{D926AAF4-D882-45F4-8243-D9F5791AAED0}" destId="{A0FDE580-14A7-48A5-8160-1E8B52097254}" srcOrd="0" destOrd="0" parTransId="{188DDBEF-D73C-4A13-926C-821B9E7181E9}" sibTransId="{8C6455C1-3555-47D2-890B-E0B0E5CCD439}"/>
    <dgm:cxn modelId="{41F1AE38-602B-4372-951A-076596DB2014}" srcId="{E7670F89-8732-4746-93EB-23CD60248A8A}" destId="{33A079D2-97BD-43AB-B6A5-4D1504E2AF35}" srcOrd="0" destOrd="0" parTransId="{36200EAF-78A3-411C-9B71-EA7137127ED4}" sibTransId="{7497BC43-C410-4078-85EA-804CD1843195}"/>
    <dgm:cxn modelId="{EA531F4E-E25E-432A-8E25-802A6F48DE6D}" type="presOf" srcId="{FF30DB1E-DB91-4EC0-8C0F-28618F82FB09}" destId="{4368F326-796E-4F09-82D2-32EE54ACDCC7}" srcOrd="0" destOrd="0" presId="urn:microsoft.com/office/officeart/2005/8/layout/hList3"/>
    <dgm:cxn modelId="{85730077-ABA7-49F2-A75A-9EE656223FD6}" type="presOf" srcId="{33A079D2-97BD-43AB-B6A5-4D1504E2AF35}" destId="{8A4DDBB1-0CFA-4D5A-A6D8-50B1DD9E4736}" srcOrd="0" destOrd="0" presId="urn:microsoft.com/office/officeart/2005/8/layout/hList3"/>
    <dgm:cxn modelId="{3E94E488-E8EA-41C2-ADA7-732F06B1743D}" type="presOf" srcId="{74404CB7-38F7-4BA8-9A8D-524A1C76A51B}" destId="{4368F326-796E-4F09-82D2-32EE54ACDCC7}" srcOrd="0" destOrd="1" presId="urn:microsoft.com/office/officeart/2005/8/layout/hList3"/>
    <dgm:cxn modelId="{1B603DCD-64C2-4A3F-ADF2-10877C958D1D}" srcId="{33A079D2-97BD-43AB-B6A5-4D1504E2AF35}" destId="{D926AAF4-D882-45F4-8243-D9F5791AAED0}" srcOrd="2" destOrd="0" parTransId="{CBF57694-A593-4869-8058-D30320F18DE0}" sibTransId="{14FA4ED3-FB7A-40CF-89BC-C7911F61830A}"/>
    <dgm:cxn modelId="{42B07178-D4CC-498B-A82E-1ADCB61915BC}" type="presParOf" srcId="{0A44C4E5-1EF9-41E0-BD5D-95E9A1E2D843}" destId="{8A4DDBB1-0CFA-4D5A-A6D8-50B1DD9E4736}" srcOrd="0" destOrd="0" presId="urn:microsoft.com/office/officeart/2005/8/layout/hList3"/>
    <dgm:cxn modelId="{59EBD9A7-E165-492C-879F-5118193910BE}" type="presParOf" srcId="{0A44C4E5-1EF9-41E0-BD5D-95E9A1E2D843}" destId="{244DD7EB-7E71-4603-871A-3C70690DCFBF}" srcOrd="1" destOrd="0" presId="urn:microsoft.com/office/officeart/2005/8/layout/hList3"/>
    <dgm:cxn modelId="{E8D189CB-4DC6-458B-9FC6-C8AC7C52B28A}" type="presParOf" srcId="{244DD7EB-7E71-4603-871A-3C70690DCFBF}" destId="{C9FB22C6-B87C-48F2-8D2E-35A41C37DF94}" srcOrd="0" destOrd="0" presId="urn:microsoft.com/office/officeart/2005/8/layout/hList3"/>
    <dgm:cxn modelId="{39103BE1-FD2E-4A8C-93A5-24B6E29BB240}" type="presParOf" srcId="{244DD7EB-7E71-4603-871A-3C70690DCFBF}" destId="{4368F326-796E-4F09-82D2-32EE54ACDCC7}" srcOrd="1" destOrd="0" presId="urn:microsoft.com/office/officeart/2005/8/layout/hList3"/>
    <dgm:cxn modelId="{48050F91-0E36-443A-91CC-0537190475E1}" type="presParOf" srcId="{244DD7EB-7E71-4603-871A-3C70690DCFBF}" destId="{4D9C32AA-9D56-4CFA-BDF0-C22096D2107E}" srcOrd="2" destOrd="0" presId="urn:microsoft.com/office/officeart/2005/8/layout/hList3"/>
    <dgm:cxn modelId="{72E94DD9-F128-4F07-BA0F-BAE40D836CAE}" type="presParOf" srcId="{0A44C4E5-1EF9-41E0-BD5D-95E9A1E2D843}" destId="{0C450422-0F87-494E-8123-29AF68188662}"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A3F9BDF-789D-4BDE-838E-39F5E7CB9725}" type="doc">
      <dgm:prSet loTypeId="urn:microsoft.com/office/officeart/2005/8/layout/process3" loCatId="process" qsTypeId="urn:microsoft.com/office/officeart/2005/8/quickstyle/simple4" qsCatId="simple" csTypeId="urn:microsoft.com/office/officeart/2005/8/colors/colorful4" csCatId="colorful" phldr="1"/>
      <dgm:spPr/>
      <dgm:t>
        <a:bodyPr/>
        <a:lstStyle/>
        <a:p>
          <a:endParaRPr lang="zh-TW" altLang="en-US"/>
        </a:p>
      </dgm:t>
    </dgm:pt>
    <dgm:pt modelId="{9AD1AF56-DFDC-4EEE-BC59-B63CB2E5CCE5}">
      <dgm:prSet phldrT="[文字]" custT="1"/>
      <dgm:spPr>
        <a:solidFill>
          <a:schemeClr val="accent2">
            <a:lumMod val="40000"/>
            <a:lumOff val="60000"/>
          </a:schemeClr>
        </a:solidFill>
      </dgm:spPr>
      <dgm:t>
        <a:bodyPr/>
        <a:lstStyle/>
        <a:p>
          <a:r>
            <a:rPr lang="en-US" altLang="zh-TW" sz="2400" dirty="0" smtClean="0"/>
            <a:t>IAS</a:t>
          </a:r>
          <a:r>
            <a:rPr lang="zh-TW" altLang="en-US" sz="2400" dirty="0" smtClean="0"/>
            <a:t> </a:t>
          </a:r>
          <a:r>
            <a:rPr lang="en-US" altLang="zh-TW" sz="2400" dirty="0" smtClean="0"/>
            <a:t>28</a:t>
          </a:r>
          <a:r>
            <a:rPr lang="zh-TW" altLang="en-US" sz="2400" dirty="0" smtClean="0"/>
            <a:t> </a:t>
          </a:r>
          <a:r>
            <a:rPr lang="en-US" altLang="zh-TW" sz="2400" dirty="0" smtClean="0"/>
            <a:t>&amp;</a:t>
          </a:r>
          <a:r>
            <a:rPr lang="zh-TW" altLang="en-US" sz="2400" dirty="0" smtClean="0"/>
            <a:t> </a:t>
          </a:r>
          <a:r>
            <a:rPr lang="en-US" altLang="zh-TW" sz="2400" dirty="0" smtClean="0"/>
            <a:t>IAS31(2010)</a:t>
          </a:r>
          <a:endParaRPr lang="zh-TW" altLang="en-US" sz="2400" dirty="0"/>
        </a:p>
      </dgm:t>
    </dgm:pt>
    <dgm:pt modelId="{2076E505-5056-41BE-B106-91BBCC578A1E}" type="parTrans" cxnId="{D980DFBA-D8A5-45D7-9FA9-F236CE51138E}">
      <dgm:prSet/>
      <dgm:spPr/>
      <dgm:t>
        <a:bodyPr/>
        <a:lstStyle/>
        <a:p>
          <a:endParaRPr lang="zh-TW" altLang="en-US"/>
        </a:p>
      </dgm:t>
    </dgm:pt>
    <dgm:pt modelId="{398EEF34-A5D9-43E8-B700-4AE587A0C72F}" type="sibTrans" cxnId="{D980DFBA-D8A5-45D7-9FA9-F236CE51138E}">
      <dgm:prSet/>
      <dgm:spPr/>
      <dgm:t>
        <a:bodyPr/>
        <a:lstStyle/>
        <a:p>
          <a:endParaRPr lang="zh-TW" altLang="en-US"/>
        </a:p>
      </dgm:t>
    </dgm:pt>
    <dgm:pt modelId="{271950D6-0A82-417B-A135-2E5B62535472}">
      <dgm:prSet phldrT="[文字]" custT="1"/>
      <dgm:spPr>
        <a:solidFill>
          <a:schemeClr val="accent4">
            <a:lumMod val="90000"/>
            <a:alpha val="90000"/>
          </a:schemeClr>
        </a:solidFill>
        <a:ln>
          <a:solidFill>
            <a:srgbClr val="FFFFFF"/>
          </a:solidFill>
        </a:ln>
      </dgm:spPr>
      <dgm:t>
        <a:bodyPr/>
        <a:lstStyle/>
        <a:p>
          <a:r>
            <a:rPr lang="zh-TW" sz="1800" b="0" baseline="0" dirty="0" smtClean="0">
              <a:latin typeface="Arial" pitchFamily="34" charset="0"/>
              <a:ea typeface="SimHei" pitchFamily="49" charset="-122"/>
            </a:rPr>
            <a:t>自對關聯企業喪失重大影響之日起停止採用權益法，若該投資並未成為子公司或</a:t>
          </a:r>
          <a:r>
            <a:rPr lang="en-US" altLang="zh-TW" sz="1800" b="0" baseline="0" dirty="0" smtClean="0">
              <a:latin typeface="Arial" pitchFamily="34" charset="0"/>
              <a:ea typeface="SimHei" pitchFamily="49" charset="-122"/>
            </a:rPr>
            <a:t>IAS</a:t>
          </a:r>
          <a:r>
            <a:rPr lang="zh-TW" altLang="en-US" sz="1800" b="0" baseline="0" dirty="0" smtClean="0">
              <a:latin typeface="Arial" pitchFamily="34" charset="0"/>
              <a:ea typeface="SimHei" pitchFamily="49" charset="-122"/>
            </a:rPr>
            <a:t> </a:t>
          </a:r>
          <a:r>
            <a:rPr lang="en-US" sz="1800" b="0" baseline="0" dirty="0" smtClean="0">
              <a:latin typeface="Arial" pitchFamily="34" charset="0"/>
              <a:ea typeface="SimHei" pitchFamily="49" charset="-122"/>
            </a:rPr>
            <a:t>31</a:t>
          </a:r>
          <a:r>
            <a:rPr lang="zh-TW" sz="1800" b="0" baseline="0" dirty="0" smtClean="0">
              <a:latin typeface="Arial" pitchFamily="34" charset="0"/>
              <a:ea typeface="SimHei" pitchFamily="49" charset="-122"/>
            </a:rPr>
            <a:t>所定義之合資，則應於該日起依</a:t>
          </a:r>
          <a:r>
            <a:rPr lang="en-US" altLang="zh-TW" sz="1800" b="0" baseline="0" dirty="0" smtClean="0">
              <a:latin typeface="Arial" pitchFamily="34" charset="0"/>
              <a:ea typeface="SimHei" pitchFamily="49" charset="-122"/>
            </a:rPr>
            <a:t>IFRS</a:t>
          </a:r>
          <a:r>
            <a:rPr lang="zh-TW" altLang="en-US" sz="1800" b="0" baseline="0" dirty="0" smtClean="0">
              <a:latin typeface="Arial" pitchFamily="34" charset="0"/>
              <a:ea typeface="SimHei" pitchFamily="49" charset="-122"/>
            </a:rPr>
            <a:t> </a:t>
          </a:r>
          <a:r>
            <a:rPr lang="en-GB" sz="1800" b="0" baseline="0" dirty="0" smtClean="0">
              <a:latin typeface="Arial" pitchFamily="34" charset="0"/>
              <a:ea typeface="SimHei" pitchFamily="49" charset="-122"/>
            </a:rPr>
            <a:t>9</a:t>
          </a:r>
          <a:r>
            <a:rPr lang="zh-TW" sz="1800" b="0" baseline="0" dirty="0" smtClean="0">
              <a:latin typeface="Arial" pitchFamily="34" charset="0"/>
              <a:ea typeface="SimHei" pitchFamily="49" charset="-122"/>
            </a:rPr>
            <a:t>及</a:t>
          </a:r>
          <a:r>
            <a:rPr lang="en-US" altLang="zh-TW" sz="1800" b="0" baseline="0" dirty="0" smtClean="0">
              <a:latin typeface="Arial" pitchFamily="34" charset="0"/>
              <a:ea typeface="SimHei" pitchFamily="49" charset="-122"/>
            </a:rPr>
            <a:t>IAS</a:t>
          </a:r>
          <a:r>
            <a:rPr lang="zh-TW" altLang="en-US" sz="1800" b="0" baseline="0" dirty="0" smtClean="0">
              <a:latin typeface="Arial" pitchFamily="34" charset="0"/>
              <a:ea typeface="SimHei" pitchFamily="49" charset="-122"/>
            </a:rPr>
            <a:t> </a:t>
          </a:r>
          <a:r>
            <a:rPr lang="en-GB" sz="1800" b="0" baseline="0" dirty="0" smtClean="0">
              <a:latin typeface="Arial" pitchFamily="34" charset="0"/>
              <a:ea typeface="SimHei" pitchFamily="49" charset="-122"/>
            </a:rPr>
            <a:t>39</a:t>
          </a:r>
          <a:r>
            <a:rPr lang="zh-TW" sz="1800" b="0" baseline="0" dirty="0" smtClean="0">
              <a:latin typeface="Arial" pitchFamily="34" charset="0"/>
              <a:ea typeface="SimHei" pitchFamily="49" charset="-122"/>
            </a:rPr>
            <a:t>之規定處理</a:t>
          </a:r>
          <a:endParaRPr lang="zh-TW" altLang="en-US" sz="1800" b="0" baseline="0" dirty="0">
            <a:latin typeface="Arial" pitchFamily="34" charset="0"/>
            <a:ea typeface="SimHei" pitchFamily="49" charset="-122"/>
          </a:endParaRPr>
        </a:p>
      </dgm:t>
    </dgm:pt>
    <dgm:pt modelId="{7200F7E3-E34E-4AF3-8668-B54C7BB550F5}" type="parTrans" cxnId="{14B60DE1-FAAF-4552-91A9-02444F55007E}">
      <dgm:prSet/>
      <dgm:spPr/>
      <dgm:t>
        <a:bodyPr/>
        <a:lstStyle/>
        <a:p>
          <a:endParaRPr lang="zh-TW" altLang="en-US"/>
        </a:p>
      </dgm:t>
    </dgm:pt>
    <dgm:pt modelId="{D6C763D1-929B-496C-A426-58D153CC3F10}" type="sibTrans" cxnId="{14B60DE1-FAAF-4552-91A9-02444F55007E}">
      <dgm:prSet/>
      <dgm:spPr/>
      <dgm:t>
        <a:bodyPr/>
        <a:lstStyle/>
        <a:p>
          <a:endParaRPr lang="zh-TW" altLang="en-US"/>
        </a:p>
      </dgm:t>
    </dgm:pt>
    <dgm:pt modelId="{C619E3AA-B558-43A1-8B8E-0DF3DDA19E09}">
      <dgm:prSet phldrT="[文字]" custT="1"/>
      <dgm:spPr>
        <a:solidFill>
          <a:schemeClr val="accent5">
            <a:lumMod val="20000"/>
            <a:lumOff val="80000"/>
          </a:schemeClr>
        </a:solidFill>
      </dgm:spPr>
      <dgm:t>
        <a:bodyPr/>
        <a:lstStyle/>
        <a:p>
          <a:r>
            <a:rPr lang="en-US" altLang="zh-TW" sz="2400" dirty="0" smtClean="0"/>
            <a:t>IAS</a:t>
          </a:r>
          <a:r>
            <a:rPr lang="zh-TW" altLang="en-US" sz="2400" dirty="0" smtClean="0"/>
            <a:t> </a:t>
          </a:r>
          <a:r>
            <a:rPr lang="en-US" altLang="zh-TW" sz="2400" dirty="0" smtClean="0"/>
            <a:t>28(2013)</a:t>
          </a:r>
          <a:endParaRPr lang="zh-TW" altLang="en-US" sz="2400" dirty="0"/>
        </a:p>
      </dgm:t>
    </dgm:pt>
    <dgm:pt modelId="{5A43605D-6B87-41C7-BEEC-AF1597C58454}" type="parTrans" cxnId="{4CE8E32A-DF86-47A8-88ED-68BF781B8494}">
      <dgm:prSet/>
      <dgm:spPr/>
      <dgm:t>
        <a:bodyPr/>
        <a:lstStyle/>
        <a:p>
          <a:endParaRPr lang="zh-TW" altLang="en-US"/>
        </a:p>
      </dgm:t>
    </dgm:pt>
    <dgm:pt modelId="{96555944-6A66-4EFC-B4D8-248B0BF4FADF}" type="sibTrans" cxnId="{4CE8E32A-DF86-47A8-88ED-68BF781B8494}">
      <dgm:prSet/>
      <dgm:spPr/>
      <dgm:t>
        <a:bodyPr/>
        <a:lstStyle/>
        <a:p>
          <a:endParaRPr lang="zh-TW" altLang="en-US"/>
        </a:p>
      </dgm:t>
    </dgm:pt>
    <dgm:pt modelId="{A74404BC-4BFD-4922-A8C5-1346A1C9A4A8}">
      <dgm:prSet phldrT="[文字]" custT="1"/>
      <dgm:spPr>
        <a:solidFill>
          <a:schemeClr val="accent4">
            <a:lumMod val="90000"/>
            <a:alpha val="90000"/>
          </a:schemeClr>
        </a:solidFill>
        <a:ln>
          <a:solidFill>
            <a:srgbClr val="FFFFFF"/>
          </a:solidFill>
        </a:ln>
      </dgm:spPr>
      <dgm:t>
        <a:bodyPr/>
        <a:lstStyle/>
        <a:p>
          <a:r>
            <a:rPr lang="zh-TW" altLang="en-US" sz="1800" b="0" dirty="0" smtClean="0">
              <a:latin typeface="SimHei" pitchFamily="49" charset="-122"/>
              <a:ea typeface="SimHei" pitchFamily="49" charset="-122"/>
            </a:rPr>
            <a:t>若對關聯企業之投資成為對合資之投資，或對合資之投資成為對關聯企業之投資，持續適用權益法而不對保留權益作再衡量</a:t>
          </a:r>
          <a:endParaRPr lang="zh-TW" altLang="en-US" sz="1800" b="0" dirty="0">
            <a:latin typeface="SimHei" pitchFamily="49" charset="-122"/>
            <a:ea typeface="SimHei" pitchFamily="49" charset="-122"/>
          </a:endParaRPr>
        </a:p>
      </dgm:t>
    </dgm:pt>
    <dgm:pt modelId="{643EA612-E98B-4256-BC9C-BDEE40408267}" type="parTrans" cxnId="{43071922-8E68-4AB1-ADB7-227D260BF1CB}">
      <dgm:prSet/>
      <dgm:spPr/>
      <dgm:t>
        <a:bodyPr/>
        <a:lstStyle/>
        <a:p>
          <a:endParaRPr lang="zh-TW" altLang="en-US"/>
        </a:p>
      </dgm:t>
    </dgm:pt>
    <dgm:pt modelId="{E06CDE1E-A36A-4900-B3DA-0CDD541C6D83}" type="sibTrans" cxnId="{43071922-8E68-4AB1-ADB7-227D260BF1CB}">
      <dgm:prSet/>
      <dgm:spPr/>
      <dgm:t>
        <a:bodyPr/>
        <a:lstStyle/>
        <a:p>
          <a:endParaRPr lang="zh-TW" altLang="en-US"/>
        </a:p>
      </dgm:t>
    </dgm:pt>
    <dgm:pt modelId="{857202E3-59F0-4DCF-ADA7-8B7BA98309F8}">
      <dgm:prSet phldrT="[文字]" custT="1"/>
      <dgm:spPr>
        <a:solidFill>
          <a:schemeClr val="accent4">
            <a:lumMod val="90000"/>
            <a:alpha val="90000"/>
          </a:schemeClr>
        </a:solidFill>
        <a:ln>
          <a:solidFill>
            <a:srgbClr val="FFFFFF"/>
          </a:solidFill>
        </a:ln>
      </dgm:spPr>
      <dgm:t>
        <a:bodyPr/>
        <a:lstStyle/>
        <a:p>
          <a:r>
            <a:rPr lang="zh-TW" altLang="en-US" sz="1800" b="0" baseline="0" dirty="0" smtClean="0">
              <a:latin typeface="Arial" pitchFamily="34" charset="0"/>
              <a:ea typeface="SimHei" pitchFamily="49" charset="-122"/>
            </a:rPr>
            <a:t>若聯合控制個體成為投資者之關聯企業，投資者應自該日起，依</a:t>
          </a:r>
          <a:r>
            <a:rPr lang="en-US" altLang="zh-TW" sz="1800" b="0" baseline="0" dirty="0" smtClean="0">
              <a:latin typeface="Arial" pitchFamily="34" charset="0"/>
              <a:ea typeface="SimHei" pitchFamily="49" charset="-122"/>
            </a:rPr>
            <a:t>IAS</a:t>
          </a:r>
          <a:r>
            <a:rPr lang="zh-TW" altLang="en-US" sz="1800" b="0" baseline="0" dirty="0" smtClean="0">
              <a:latin typeface="Arial" pitchFamily="34" charset="0"/>
              <a:ea typeface="SimHei" pitchFamily="49" charset="-122"/>
            </a:rPr>
            <a:t> </a:t>
          </a:r>
          <a:r>
            <a:rPr lang="en-US" altLang="en-US" sz="1800" b="0" baseline="0" dirty="0" smtClean="0">
              <a:latin typeface="Arial" pitchFamily="34" charset="0"/>
              <a:ea typeface="SimHei" pitchFamily="49" charset="-122"/>
            </a:rPr>
            <a:t>28</a:t>
          </a:r>
          <a:r>
            <a:rPr lang="zh-TW" altLang="en-US" sz="1800" b="0" baseline="0" dirty="0" smtClean="0">
              <a:latin typeface="Arial" pitchFamily="34" charset="0"/>
              <a:ea typeface="SimHei" pitchFamily="49" charset="-122"/>
            </a:rPr>
            <a:t>處理其權益</a:t>
          </a:r>
          <a:endParaRPr lang="zh-TW" altLang="en-US" sz="1800" b="0" baseline="0" dirty="0">
            <a:latin typeface="Arial" pitchFamily="34" charset="0"/>
            <a:ea typeface="SimHei" pitchFamily="49" charset="-122"/>
          </a:endParaRPr>
        </a:p>
      </dgm:t>
    </dgm:pt>
    <dgm:pt modelId="{545D8185-9B17-4A97-9D46-D00E726F6910}" type="parTrans" cxnId="{C65AACF4-68AE-4F64-BE7D-7BB8C5950675}">
      <dgm:prSet/>
      <dgm:spPr/>
      <dgm:t>
        <a:bodyPr/>
        <a:lstStyle/>
        <a:p>
          <a:endParaRPr lang="zh-TW" altLang="en-US"/>
        </a:p>
      </dgm:t>
    </dgm:pt>
    <dgm:pt modelId="{242F1DDC-0AD4-4185-8A17-E23A8BD1DCE4}" type="sibTrans" cxnId="{C65AACF4-68AE-4F64-BE7D-7BB8C5950675}">
      <dgm:prSet/>
      <dgm:spPr/>
      <dgm:t>
        <a:bodyPr/>
        <a:lstStyle/>
        <a:p>
          <a:endParaRPr lang="zh-TW" altLang="en-US"/>
        </a:p>
      </dgm:t>
    </dgm:pt>
    <dgm:pt modelId="{317BF9C4-7E57-4363-808B-03E90FD68EFB}" type="pres">
      <dgm:prSet presAssocID="{6A3F9BDF-789D-4BDE-838E-39F5E7CB9725}" presName="linearFlow" presStyleCnt="0">
        <dgm:presLayoutVars>
          <dgm:dir/>
          <dgm:animLvl val="lvl"/>
          <dgm:resizeHandles val="exact"/>
        </dgm:presLayoutVars>
      </dgm:prSet>
      <dgm:spPr/>
      <dgm:t>
        <a:bodyPr/>
        <a:lstStyle/>
        <a:p>
          <a:endParaRPr lang="zh-TW" altLang="en-US"/>
        </a:p>
      </dgm:t>
    </dgm:pt>
    <dgm:pt modelId="{78D3631D-5840-4FE1-BE1B-FEC6D6559D42}" type="pres">
      <dgm:prSet presAssocID="{9AD1AF56-DFDC-4EEE-BC59-B63CB2E5CCE5}" presName="composite" presStyleCnt="0"/>
      <dgm:spPr/>
    </dgm:pt>
    <dgm:pt modelId="{2E1FA36A-422E-45BF-8204-BF53C938B38C}" type="pres">
      <dgm:prSet presAssocID="{9AD1AF56-DFDC-4EEE-BC59-B63CB2E5CCE5}" presName="parTx" presStyleLbl="node1" presStyleIdx="0" presStyleCnt="2">
        <dgm:presLayoutVars>
          <dgm:chMax val="0"/>
          <dgm:chPref val="0"/>
          <dgm:bulletEnabled val="1"/>
        </dgm:presLayoutVars>
      </dgm:prSet>
      <dgm:spPr/>
      <dgm:t>
        <a:bodyPr/>
        <a:lstStyle/>
        <a:p>
          <a:endParaRPr lang="zh-TW" altLang="en-US"/>
        </a:p>
      </dgm:t>
    </dgm:pt>
    <dgm:pt modelId="{E72744F2-F369-42A3-8D5D-2162C35C69D9}" type="pres">
      <dgm:prSet presAssocID="{9AD1AF56-DFDC-4EEE-BC59-B63CB2E5CCE5}" presName="parSh" presStyleLbl="node1" presStyleIdx="0" presStyleCnt="2"/>
      <dgm:spPr/>
      <dgm:t>
        <a:bodyPr/>
        <a:lstStyle/>
        <a:p>
          <a:endParaRPr lang="zh-TW" altLang="en-US"/>
        </a:p>
      </dgm:t>
    </dgm:pt>
    <dgm:pt modelId="{C4D970AD-5199-497E-8CE8-7D3319491F14}" type="pres">
      <dgm:prSet presAssocID="{9AD1AF56-DFDC-4EEE-BC59-B63CB2E5CCE5}" presName="desTx" presStyleLbl="fgAcc1" presStyleIdx="0" presStyleCnt="2" custScaleY="101867">
        <dgm:presLayoutVars>
          <dgm:bulletEnabled val="1"/>
        </dgm:presLayoutVars>
      </dgm:prSet>
      <dgm:spPr/>
      <dgm:t>
        <a:bodyPr/>
        <a:lstStyle/>
        <a:p>
          <a:endParaRPr lang="zh-TW" altLang="en-US"/>
        </a:p>
      </dgm:t>
    </dgm:pt>
    <dgm:pt modelId="{22258DC2-7931-4B83-B7E5-7F7A11D06B20}" type="pres">
      <dgm:prSet presAssocID="{398EEF34-A5D9-43E8-B700-4AE587A0C72F}" presName="sibTrans" presStyleLbl="sibTrans2D1" presStyleIdx="0" presStyleCnt="1"/>
      <dgm:spPr/>
      <dgm:t>
        <a:bodyPr/>
        <a:lstStyle/>
        <a:p>
          <a:endParaRPr lang="zh-TW" altLang="en-US"/>
        </a:p>
      </dgm:t>
    </dgm:pt>
    <dgm:pt modelId="{BC44C158-5E07-4BBB-B9BD-68AABC44498C}" type="pres">
      <dgm:prSet presAssocID="{398EEF34-A5D9-43E8-B700-4AE587A0C72F}" presName="connTx" presStyleLbl="sibTrans2D1" presStyleIdx="0" presStyleCnt="1"/>
      <dgm:spPr/>
      <dgm:t>
        <a:bodyPr/>
        <a:lstStyle/>
        <a:p>
          <a:endParaRPr lang="zh-TW" altLang="en-US"/>
        </a:p>
      </dgm:t>
    </dgm:pt>
    <dgm:pt modelId="{C01E3765-3E2D-4FD3-95A8-9DA04AFE5ACD}" type="pres">
      <dgm:prSet presAssocID="{C619E3AA-B558-43A1-8B8E-0DF3DDA19E09}" presName="composite" presStyleCnt="0"/>
      <dgm:spPr/>
    </dgm:pt>
    <dgm:pt modelId="{C2A1AFAD-A0DA-4D33-87D5-A6085ED0297D}" type="pres">
      <dgm:prSet presAssocID="{C619E3AA-B558-43A1-8B8E-0DF3DDA19E09}" presName="parTx" presStyleLbl="node1" presStyleIdx="0" presStyleCnt="2">
        <dgm:presLayoutVars>
          <dgm:chMax val="0"/>
          <dgm:chPref val="0"/>
          <dgm:bulletEnabled val="1"/>
        </dgm:presLayoutVars>
      </dgm:prSet>
      <dgm:spPr/>
      <dgm:t>
        <a:bodyPr/>
        <a:lstStyle/>
        <a:p>
          <a:endParaRPr lang="zh-TW" altLang="en-US"/>
        </a:p>
      </dgm:t>
    </dgm:pt>
    <dgm:pt modelId="{AAC17D35-DA4E-41FF-83A3-0947E302CA06}" type="pres">
      <dgm:prSet presAssocID="{C619E3AA-B558-43A1-8B8E-0DF3DDA19E09}" presName="parSh" presStyleLbl="node1" presStyleIdx="1" presStyleCnt="2" custLinFactNeighborX="-3234" custLinFactNeighborY="-1641"/>
      <dgm:spPr/>
      <dgm:t>
        <a:bodyPr/>
        <a:lstStyle/>
        <a:p>
          <a:endParaRPr lang="zh-TW" altLang="en-US"/>
        </a:p>
      </dgm:t>
    </dgm:pt>
    <dgm:pt modelId="{ED128A7F-7EA2-404A-9FF3-08938F3326B5}" type="pres">
      <dgm:prSet presAssocID="{C619E3AA-B558-43A1-8B8E-0DF3DDA19E09}" presName="desTx" presStyleLbl="fgAcc1" presStyleIdx="1" presStyleCnt="2">
        <dgm:presLayoutVars>
          <dgm:bulletEnabled val="1"/>
        </dgm:presLayoutVars>
      </dgm:prSet>
      <dgm:spPr/>
      <dgm:t>
        <a:bodyPr/>
        <a:lstStyle/>
        <a:p>
          <a:endParaRPr lang="zh-TW" altLang="en-US"/>
        </a:p>
      </dgm:t>
    </dgm:pt>
  </dgm:ptLst>
  <dgm:cxnLst>
    <dgm:cxn modelId="{F2485337-C01D-4C1F-BA58-92391F8B24AE}" type="presOf" srcId="{271950D6-0A82-417B-A135-2E5B62535472}" destId="{C4D970AD-5199-497E-8CE8-7D3319491F14}" srcOrd="0" destOrd="0" presId="urn:microsoft.com/office/officeart/2005/8/layout/process3"/>
    <dgm:cxn modelId="{2C9130B2-4453-45C3-A49A-0658F8018617}" type="presOf" srcId="{A74404BC-4BFD-4922-A8C5-1346A1C9A4A8}" destId="{ED128A7F-7EA2-404A-9FF3-08938F3326B5}" srcOrd="0" destOrd="0" presId="urn:microsoft.com/office/officeart/2005/8/layout/process3"/>
    <dgm:cxn modelId="{C65AACF4-68AE-4F64-BE7D-7BB8C5950675}" srcId="{9AD1AF56-DFDC-4EEE-BC59-B63CB2E5CCE5}" destId="{857202E3-59F0-4DCF-ADA7-8B7BA98309F8}" srcOrd="1" destOrd="0" parTransId="{545D8185-9B17-4A97-9D46-D00E726F6910}" sibTransId="{242F1DDC-0AD4-4185-8A17-E23A8BD1DCE4}"/>
    <dgm:cxn modelId="{0F5FF315-D99F-4E3F-B370-7743AFC1325A}" type="presOf" srcId="{C619E3AA-B558-43A1-8B8E-0DF3DDA19E09}" destId="{C2A1AFAD-A0DA-4D33-87D5-A6085ED0297D}" srcOrd="0" destOrd="0" presId="urn:microsoft.com/office/officeart/2005/8/layout/process3"/>
    <dgm:cxn modelId="{A9631FD8-B34F-420A-9C02-31A153BE6A38}" type="presOf" srcId="{398EEF34-A5D9-43E8-B700-4AE587A0C72F}" destId="{22258DC2-7931-4B83-B7E5-7F7A11D06B20}" srcOrd="0" destOrd="0" presId="urn:microsoft.com/office/officeart/2005/8/layout/process3"/>
    <dgm:cxn modelId="{66961031-D978-4843-8FEF-75B28F9E0FAF}" type="presOf" srcId="{398EEF34-A5D9-43E8-B700-4AE587A0C72F}" destId="{BC44C158-5E07-4BBB-B9BD-68AABC44498C}" srcOrd="1" destOrd="0" presId="urn:microsoft.com/office/officeart/2005/8/layout/process3"/>
    <dgm:cxn modelId="{3C6199F7-58D4-48F2-B13F-737919E8A8FF}" type="presOf" srcId="{9AD1AF56-DFDC-4EEE-BC59-B63CB2E5CCE5}" destId="{E72744F2-F369-42A3-8D5D-2162C35C69D9}" srcOrd="1" destOrd="0" presId="urn:microsoft.com/office/officeart/2005/8/layout/process3"/>
    <dgm:cxn modelId="{D980DFBA-D8A5-45D7-9FA9-F236CE51138E}" srcId="{6A3F9BDF-789D-4BDE-838E-39F5E7CB9725}" destId="{9AD1AF56-DFDC-4EEE-BC59-B63CB2E5CCE5}" srcOrd="0" destOrd="0" parTransId="{2076E505-5056-41BE-B106-91BBCC578A1E}" sibTransId="{398EEF34-A5D9-43E8-B700-4AE587A0C72F}"/>
    <dgm:cxn modelId="{37F13BAF-A4BB-45E9-B5E2-48C3160449AE}" type="presOf" srcId="{C619E3AA-B558-43A1-8B8E-0DF3DDA19E09}" destId="{AAC17D35-DA4E-41FF-83A3-0947E302CA06}" srcOrd="1" destOrd="0" presId="urn:microsoft.com/office/officeart/2005/8/layout/process3"/>
    <dgm:cxn modelId="{2CD9E73F-1D77-4147-BD05-A044329E35AA}" type="presOf" srcId="{857202E3-59F0-4DCF-ADA7-8B7BA98309F8}" destId="{C4D970AD-5199-497E-8CE8-7D3319491F14}" srcOrd="0" destOrd="1" presId="urn:microsoft.com/office/officeart/2005/8/layout/process3"/>
    <dgm:cxn modelId="{26D66DAC-13D5-4BE1-B4A0-C868FAE15334}" type="presOf" srcId="{9AD1AF56-DFDC-4EEE-BC59-B63CB2E5CCE5}" destId="{2E1FA36A-422E-45BF-8204-BF53C938B38C}" srcOrd="0" destOrd="0" presId="urn:microsoft.com/office/officeart/2005/8/layout/process3"/>
    <dgm:cxn modelId="{43071922-8E68-4AB1-ADB7-227D260BF1CB}" srcId="{C619E3AA-B558-43A1-8B8E-0DF3DDA19E09}" destId="{A74404BC-4BFD-4922-A8C5-1346A1C9A4A8}" srcOrd="0" destOrd="0" parTransId="{643EA612-E98B-4256-BC9C-BDEE40408267}" sibTransId="{E06CDE1E-A36A-4900-B3DA-0CDD541C6D83}"/>
    <dgm:cxn modelId="{14B60DE1-FAAF-4552-91A9-02444F55007E}" srcId="{9AD1AF56-DFDC-4EEE-BC59-B63CB2E5CCE5}" destId="{271950D6-0A82-417B-A135-2E5B62535472}" srcOrd="0" destOrd="0" parTransId="{7200F7E3-E34E-4AF3-8668-B54C7BB550F5}" sibTransId="{D6C763D1-929B-496C-A426-58D153CC3F10}"/>
    <dgm:cxn modelId="{4CE8E32A-DF86-47A8-88ED-68BF781B8494}" srcId="{6A3F9BDF-789D-4BDE-838E-39F5E7CB9725}" destId="{C619E3AA-B558-43A1-8B8E-0DF3DDA19E09}" srcOrd="1" destOrd="0" parTransId="{5A43605D-6B87-41C7-BEEC-AF1597C58454}" sibTransId="{96555944-6A66-4EFC-B4D8-248B0BF4FADF}"/>
    <dgm:cxn modelId="{EC73C7EA-83EB-47D5-B38F-351A0D3C17E0}" type="presOf" srcId="{6A3F9BDF-789D-4BDE-838E-39F5E7CB9725}" destId="{317BF9C4-7E57-4363-808B-03E90FD68EFB}" srcOrd="0" destOrd="0" presId="urn:microsoft.com/office/officeart/2005/8/layout/process3"/>
    <dgm:cxn modelId="{E7D01055-5198-4F9B-8E43-CAE692EC4AFD}" type="presParOf" srcId="{317BF9C4-7E57-4363-808B-03E90FD68EFB}" destId="{78D3631D-5840-4FE1-BE1B-FEC6D6559D42}" srcOrd="0" destOrd="0" presId="urn:microsoft.com/office/officeart/2005/8/layout/process3"/>
    <dgm:cxn modelId="{06898D8B-E293-45A8-8266-1AC157287363}" type="presParOf" srcId="{78D3631D-5840-4FE1-BE1B-FEC6D6559D42}" destId="{2E1FA36A-422E-45BF-8204-BF53C938B38C}" srcOrd="0" destOrd="0" presId="urn:microsoft.com/office/officeart/2005/8/layout/process3"/>
    <dgm:cxn modelId="{21F2F5E5-EE64-466F-871C-3594BE15F296}" type="presParOf" srcId="{78D3631D-5840-4FE1-BE1B-FEC6D6559D42}" destId="{E72744F2-F369-42A3-8D5D-2162C35C69D9}" srcOrd="1" destOrd="0" presId="urn:microsoft.com/office/officeart/2005/8/layout/process3"/>
    <dgm:cxn modelId="{EDF7D70C-2DC1-48F1-B715-CBE4B2BCE114}" type="presParOf" srcId="{78D3631D-5840-4FE1-BE1B-FEC6D6559D42}" destId="{C4D970AD-5199-497E-8CE8-7D3319491F14}" srcOrd="2" destOrd="0" presId="urn:microsoft.com/office/officeart/2005/8/layout/process3"/>
    <dgm:cxn modelId="{398654A7-1C41-4A79-8AF3-D7D80338A4B1}" type="presParOf" srcId="{317BF9C4-7E57-4363-808B-03E90FD68EFB}" destId="{22258DC2-7931-4B83-B7E5-7F7A11D06B20}" srcOrd="1" destOrd="0" presId="urn:microsoft.com/office/officeart/2005/8/layout/process3"/>
    <dgm:cxn modelId="{9C7F1DDD-02A1-4C30-A9C5-8CF594F544E8}" type="presParOf" srcId="{22258DC2-7931-4B83-B7E5-7F7A11D06B20}" destId="{BC44C158-5E07-4BBB-B9BD-68AABC44498C}" srcOrd="0" destOrd="0" presId="urn:microsoft.com/office/officeart/2005/8/layout/process3"/>
    <dgm:cxn modelId="{79440EC6-69DB-41D3-A3D0-B771B3579266}" type="presParOf" srcId="{317BF9C4-7E57-4363-808B-03E90FD68EFB}" destId="{C01E3765-3E2D-4FD3-95A8-9DA04AFE5ACD}" srcOrd="2" destOrd="0" presId="urn:microsoft.com/office/officeart/2005/8/layout/process3"/>
    <dgm:cxn modelId="{77BEAE3C-7D42-4A60-8BF4-60E71C5C646F}" type="presParOf" srcId="{C01E3765-3E2D-4FD3-95A8-9DA04AFE5ACD}" destId="{C2A1AFAD-A0DA-4D33-87D5-A6085ED0297D}" srcOrd="0" destOrd="0" presId="urn:microsoft.com/office/officeart/2005/8/layout/process3"/>
    <dgm:cxn modelId="{644DDDDF-6B24-469D-B179-A88BAA46E5CA}" type="presParOf" srcId="{C01E3765-3E2D-4FD3-95A8-9DA04AFE5ACD}" destId="{AAC17D35-DA4E-41FF-83A3-0947E302CA06}" srcOrd="1" destOrd="0" presId="urn:microsoft.com/office/officeart/2005/8/layout/process3"/>
    <dgm:cxn modelId="{89AAADFB-70DB-4F4A-B8AC-58CCF109E65A}" type="presParOf" srcId="{C01E3765-3E2D-4FD3-95A8-9DA04AFE5ACD}" destId="{ED128A7F-7EA2-404A-9FF3-08938F3326B5}"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A3F9BDF-789D-4BDE-838E-39F5E7CB9725}" type="doc">
      <dgm:prSet loTypeId="urn:microsoft.com/office/officeart/2005/8/layout/process3" loCatId="process" qsTypeId="urn:microsoft.com/office/officeart/2005/8/quickstyle/simple4" qsCatId="simple" csTypeId="urn:microsoft.com/office/officeart/2005/8/colors/colorful4" csCatId="colorful" phldr="1"/>
      <dgm:spPr/>
      <dgm:t>
        <a:bodyPr/>
        <a:lstStyle/>
        <a:p>
          <a:endParaRPr lang="zh-TW" altLang="en-US"/>
        </a:p>
      </dgm:t>
    </dgm:pt>
    <dgm:pt modelId="{9AD1AF56-DFDC-4EEE-BC59-B63CB2E5CCE5}">
      <dgm:prSet phldrT="[文字]" custT="1"/>
      <dgm:spPr>
        <a:solidFill>
          <a:schemeClr val="accent2">
            <a:lumMod val="40000"/>
            <a:lumOff val="60000"/>
          </a:schemeClr>
        </a:solidFill>
      </dgm:spPr>
      <dgm:t>
        <a:bodyPr/>
        <a:lstStyle/>
        <a:p>
          <a:r>
            <a:rPr lang="en-US" altLang="zh-TW" sz="2400" dirty="0" smtClean="0"/>
            <a:t>IAS</a:t>
          </a:r>
          <a:r>
            <a:rPr lang="zh-TW" altLang="en-US" sz="2400" dirty="0" smtClean="0"/>
            <a:t> </a:t>
          </a:r>
          <a:r>
            <a:rPr lang="en-US" altLang="zh-TW" sz="2400" dirty="0" smtClean="0"/>
            <a:t>28(2010)</a:t>
          </a:r>
          <a:endParaRPr lang="zh-TW" altLang="en-US" sz="2400" dirty="0"/>
        </a:p>
      </dgm:t>
    </dgm:pt>
    <dgm:pt modelId="{2076E505-5056-41BE-B106-91BBCC578A1E}" type="parTrans" cxnId="{D980DFBA-D8A5-45D7-9FA9-F236CE51138E}">
      <dgm:prSet/>
      <dgm:spPr/>
      <dgm:t>
        <a:bodyPr/>
        <a:lstStyle/>
        <a:p>
          <a:endParaRPr lang="zh-TW" altLang="en-US"/>
        </a:p>
      </dgm:t>
    </dgm:pt>
    <dgm:pt modelId="{398EEF34-A5D9-43E8-B700-4AE587A0C72F}" type="sibTrans" cxnId="{D980DFBA-D8A5-45D7-9FA9-F236CE51138E}">
      <dgm:prSet/>
      <dgm:spPr/>
      <dgm:t>
        <a:bodyPr/>
        <a:lstStyle/>
        <a:p>
          <a:endParaRPr lang="zh-TW" altLang="en-US"/>
        </a:p>
      </dgm:t>
    </dgm:pt>
    <dgm:pt modelId="{271950D6-0A82-417B-A135-2E5B62535472}">
      <dgm:prSet phldrT="[文字]" custT="1"/>
      <dgm:spPr>
        <a:solidFill>
          <a:schemeClr val="tx2">
            <a:lumMod val="95000"/>
            <a:alpha val="90000"/>
          </a:schemeClr>
        </a:solidFill>
        <a:ln>
          <a:solidFill>
            <a:schemeClr val="accent1">
              <a:lumMod val="20000"/>
              <a:lumOff val="80000"/>
            </a:schemeClr>
          </a:solidFill>
        </a:ln>
      </dgm:spPr>
      <dgm:t>
        <a:bodyPr/>
        <a:lstStyle/>
        <a:p>
          <a:r>
            <a:rPr lang="zh-TW" sz="1800" b="1" u="sng" baseline="0" dirty="0" smtClean="0">
              <a:latin typeface="Arial" pitchFamily="34" charset="0"/>
              <a:ea typeface="SimHei" pitchFamily="49" charset="-122"/>
            </a:rPr>
            <a:t>不適用</a:t>
          </a:r>
          <a:r>
            <a:rPr lang="zh-TW" sz="1800" b="0" baseline="0" dirty="0" smtClean="0">
              <a:latin typeface="Arial" pitchFamily="34" charset="0"/>
              <a:ea typeface="SimHei" pitchFamily="49" charset="-122"/>
            </a:rPr>
            <a:t>於創業投資組織，或共同基金、單位信託基金及與投資連結之保險基金等類似個體所持有，並依</a:t>
          </a:r>
          <a:r>
            <a:rPr lang="en-US" altLang="zh-TW" sz="1800" b="0" baseline="0" dirty="0" smtClean="0">
              <a:latin typeface="Arial" pitchFamily="34" charset="0"/>
              <a:ea typeface="SimHei" pitchFamily="49" charset="-122"/>
            </a:rPr>
            <a:t>IFRS</a:t>
          </a:r>
          <a:r>
            <a:rPr lang="zh-TW" altLang="en-US" sz="1800" b="0" baseline="0" dirty="0" smtClean="0">
              <a:latin typeface="Arial" pitchFamily="34" charset="0"/>
              <a:ea typeface="SimHei" pitchFamily="49" charset="-122"/>
            </a:rPr>
            <a:t> </a:t>
          </a:r>
          <a:r>
            <a:rPr lang="en-GB" sz="1800" b="0" baseline="0" dirty="0" smtClean="0">
              <a:latin typeface="Arial" pitchFamily="34" charset="0"/>
              <a:ea typeface="SimHei" pitchFamily="49" charset="-122"/>
            </a:rPr>
            <a:t>9</a:t>
          </a:r>
          <a:r>
            <a:rPr lang="zh-TW" sz="1800" b="0" baseline="0" dirty="0" smtClean="0">
              <a:latin typeface="Arial" pitchFamily="34" charset="0"/>
              <a:ea typeface="SimHei" pitchFamily="49" charset="-122"/>
            </a:rPr>
            <a:t>及</a:t>
          </a:r>
          <a:r>
            <a:rPr lang="en-US" altLang="zh-TW" sz="1800" b="0" baseline="0" dirty="0" smtClean="0">
              <a:latin typeface="Arial" pitchFamily="34" charset="0"/>
              <a:ea typeface="SimHei" pitchFamily="49" charset="-122"/>
            </a:rPr>
            <a:t>IAS</a:t>
          </a:r>
          <a:r>
            <a:rPr lang="zh-TW" altLang="en-US" sz="1800" b="0" baseline="0" dirty="0" smtClean="0">
              <a:latin typeface="Arial" pitchFamily="34" charset="0"/>
              <a:ea typeface="SimHei" pitchFamily="49" charset="-122"/>
            </a:rPr>
            <a:t> </a:t>
          </a:r>
          <a:r>
            <a:rPr lang="en-GB" sz="1800" b="0" baseline="0" dirty="0" smtClean="0">
              <a:latin typeface="Arial" pitchFamily="34" charset="0"/>
              <a:ea typeface="SimHei" pitchFamily="49" charset="-122"/>
            </a:rPr>
            <a:t>39</a:t>
          </a:r>
          <a:r>
            <a:rPr lang="zh-TW" sz="1800" b="0" baseline="0" dirty="0" smtClean="0">
              <a:latin typeface="Arial" pitchFamily="34" charset="0"/>
              <a:ea typeface="SimHei" pitchFamily="49" charset="-122"/>
            </a:rPr>
            <a:t>之規定，透過損益按公允價值衡量之關聯企業投資</a:t>
          </a:r>
          <a:endParaRPr lang="zh-TW" altLang="en-US" sz="1800" b="0" baseline="0" dirty="0">
            <a:latin typeface="Arial" pitchFamily="34" charset="0"/>
            <a:ea typeface="SimHei" pitchFamily="49" charset="-122"/>
          </a:endParaRPr>
        </a:p>
      </dgm:t>
    </dgm:pt>
    <dgm:pt modelId="{7200F7E3-E34E-4AF3-8668-B54C7BB550F5}" type="parTrans" cxnId="{14B60DE1-FAAF-4552-91A9-02444F55007E}">
      <dgm:prSet/>
      <dgm:spPr/>
      <dgm:t>
        <a:bodyPr/>
        <a:lstStyle/>
        <a:p>
          <a:endParaRPr lang="zh-TW" altLang="en-US"/>
        </a:p>
      </dgm:t>
    </dgm:pt>
    <dgm:pt modelId="{D6C763D1-929B-496C-A426-58D153CC3F10}" type="sibTrans" cxnId="{14B60DE1-FAAF-4552-91A9-02444F55007E}">
      <dgm:prSet/>
      <dgm:spPr/>
      <dgm:t>
        <a:bodyPr/>
        <a:lstStyle/>
        <a:p>
          <a:endParaRPr lang="zh-TW" altLang="en-US"/>
        </a:p>
      </dgm:t>
    </dgm:pt>
    <dgm:pt modelId="{C619E3AA-B558-43A1-8B8E-0DF3DDA19E09}">
      <dgm:prSet phldrT="[文字]" custT="1"/>
      <dgm:spPr>
        <a:solidFill>
          <a:schemeClr val="accent5">
            <a:lumMod val="40000"/>
            <a:lumOff val="60000"/>
          </a:schemeClr>
        </a:solidFill>
      </dgm:spPr>
      <dgm:t>
        <a:bodyPr/>
        <a:lstStyle/>
        <a:p>
          <a:r>
            <a:rPr lang="en-US" altLang="zh-TW" sz="2400" dirty="0" smtClean="0"/>
            <a:t>IAS</a:t>
          </a:r>
          <a:r>
            <a:rPr lang="zh-TW" altLang="en-US" sz="2400" dirty="0" smtClean="0"/>
            <a:t> </a:t>
          </a:r>
          <a:r>
            <a:rPr lang="en-US" altLang="zh-TW" sz="2400" dirty="0" smtClean="0"/>
            <a:t>28(2013)</a:t>
          </a:r>
          <a:endParaRPr lang="zh-TW" altLang="en-US" sz="2400" dirty="0"/>
        </a:p>
      </dgm:t>
    </dgm:pt>
    <dgm:pt modelId="{5A43605D-6B87-41C7-BEEC-AF1597C58454}" type="parTrans" cxnId="{4CE8E32A-DF86-47A8-88ED-68BF781B8494}">
      <dgm:prSet/>
      <dgm:spPr/>
      <dgm:t>
        <a:bodyPr/>
        <a:lstStyle/>
        <a:p>
          <a:endParaRPr lang="zh-TW" altLang="en-US"/>
        </a:p>
      </dgm:t>
    </dgm:pt>
    <dgm:pt modelId="{96555944-6A66-4EFC-B4D8-248B0BF4FADF}" type="sibTrans" cxnId="{4CE8E32A-DF86-47A8-88ED-68BF781B8494}">
      <dgm:prSet/>
      <dgm:spPr/>
      <dgm:t>
        <a:bodyPr/>
        <a:lstStyle/>
        <a:p>
          <a:endParaRPr lang="zh-TW" altLang="en-US"/>
        </a:p>
      </dgm:t>
    </dgm:pt>
    <dgm:pt modelId="{A74404BC-4BFD-4922-A8C5-1346A1C9A4A8}">
      <dgm:prSet phldrT="[文字]" custT="1"/>
      <dgm:spPr>
        <a:solidFill>
          <a:schemeClr val="tx2">
            <a:lumMod val="95000"/>
            <a:alpha val="90000"/>
          </a:schemeClr>
        </a:solidFill>
        <a:ln>
          <a:solidFill>
            <a:srgbClr val="FFFFFF"/>
          </a:solidFill>
        </a:ln>
      </dgm:spPr>
      <dgm:t>
        <a:bodyPr/>
        <a:lstStyle/>
        <a:p>
          <a:r>
            <a:rPr lang="zh-TW" altLang="en-US" sz="1500" b="0" dirty="0" smtClean="0">
              <a:latin typeface="SimHei" pitchFamily="49" charset="-122"/>
              <a:ea typeface="SimHei" pitchFamily="49" charset="-122"/>
            </a:rPr>
            <a:t>當對關聯企業或合資之投資係</a:t>
          </a:r>
          <a:r>
            <a:rPr lang="zh-TW" altLang="en-US" sz="1500" b="1" u="sng" dirty="0" smtClean="0">
              <a:latin typeface="SimHei" pitchFamily="49" charset="-122"/>
              <a:ea typeface="SimHei" pitchFamily="49" charset="-122"/>
            </a:rPr>
            <a:t>直接或間接</a:t>
          </a:r>
          <a:r>
            <a:rPr lang="zh-TW" altLang="en-US" sz="1500" b="0" dirty="0" smtClean="0">
              <a:latin typeface="SimHei" pitchFamily="49" charset="-122"/>
              <a:ea typeface="SimHei" pitchFamily="49" charset="-122"/>
            </a:rPr>
            <a:t>透過</a:t>
          </a:r>
          <a:r>
            <a:rPr lang="zh-TW" sz="1500" b="0" baseline="0" dirty="0" smtClean="0">
              <a:latin typeface="Arial" pitchFamily="34" charset="0"/>
              <a:ea typeface="SimHei" pitchFamily="49" charset="-122"/>
            </a:rPr>
            <a:t>創業投資組織或共同基金、單位信託基金及</a:t>
          </a:r>
          <a:r>
            <a:rPr lang="zh-TW" altLang="zh-TW" sz="1500" b="0" baseline="0" dirty="0" smtClean="0">
              <a:latin typeface="Arial" pitchFamily="34" charset="0"/>
              <a:ea typeface="SimHei" pitchFamily="49" charset="-122"/>
            </a:rPr>
            <a:t>類似個體</a:t>
          </a:r>
          <a:r>
            <a:rPr lang="en-US" altLang="zh-TW" sz="1500" b="0" baseline="0" dirty="0" smtClean="0">
              <a:latin typeface="Arial" pitchFamily="34" charset="0"/>
              <a:ea typeface="SimHei" pitchFamily="49" charset="-122"/>
            </a:rPr>
            <a:t>(</a:t>
          </a:r>
          <a:r>
            <a:rPr lang="zh-TW" altLang="en-US" sz="1500" b="0" baseline="0" dirty="0" smtClean="0">
              <a:latin typeface="Arial" pitchFamily="34" charset="0"/>
              <a:ea typeface="SimHei" pitchFamily="49" charset="-122"/>
            </a:rPr>
            <a:t>包括</a:t>
          </a:r>
          <a:r>
            <a:rPr lang="zh-TW" sz="1500" b="0" baseline="0" dirty="0" smtClean="0">
              <a:latin typeface="Arial" pitchFamily="34" charset="0"/>
              <a:ea typeface="SimHei" pitchFamily="49" charset="-122"/>
            </a:rPr>
            <a:t>與投資連結之保險基金</a:t>
          </a:r>
          <a:r>
            <a:rPr lang="en-US" altLang="zh-TW" sz="1500" b="0" baseline="0" dirty="0" smtClean="0">
              <a:latin typeface="Arial" pitchFamily="34" charset="0"/>
              <a:ea typeface="SimHei" pitchFamily="49" charset="-122"/>
            </a:rPr>
            <a:t>)</a:t>
          </a:r>
          <a:r>
            <a:rPr lang="zh-TW" altLang="en-US" sz="1500" b="0" baseline="0" dirty="0" smtClean="0">
              <a:latin typeface="Arial" pitchFamily="34" charset="0"/>
              <a:ea typeface="SimHei" pitchFamily="49" charset="-122"/>
            </a:rPr>
            <a:t>之個體</a:t>
          </a:r>
          <a:r>
            <a:rPr lang="zh-TW" sz="1500" b="0" baseline="0" dirty="0" smtClean="0">
              <a:latin typeface="Arial" pitchFamily="34" charset="0"/>
              <a:ea typeface="SimHei" pitchFamily="49" charset="-122"/>
            </a:rPr>
            <a:t>持有</a:t>
          </a:r>
          <a:r>
            <a:rPr lang="zh-TW" altLang="en-US" sz="1500" b="0" baseline="0" dirty="0" smtClean="0">
              <a:latin typeface="Arial" pitchFamily="34" charset="0"/>
              <a:ea typeface="SimHei" pitchFamily="49" charset="-122"/>
            </a:rPr>
            <a:t>時，</a:t>
          </a:r>
          <a:r>
            <a:rPr lang="zh-TW" altLang="en-US" sz="1500" b="1" u="sng" baseline="0" dirty="0" smtClean="0">
              <a:latin typeface="Arial" pitchFamily="34" charset="0"/>
              <a:ea typeface="SimHei" pitchFamily="49" charset="-122"/>
            </a:rPr>
            <a:t>得選擇</a:t>
          </a:r>
          <a:r>
            <a:rPr lang="zh-TW" sz="1500" b="0" baseline="0" dirty="0" smtClean="0">
              <a:latin typeface="Arial" pitchFamily="34" charset="0"/>
              <a:ea typeface="SimHei" pitchFamily="49" charset="-122"/>
            </a:rPr>
            <a:t>依</a:t>
          </a:r>
          <a:r>
            <a:rPr lang="en-US" altLang="zh-TW" sz="1500" b="0" baseline="0" dirty="0" smtClean="0">
              <a:latin typeface="Arial" pitchFamily="34" charset="0"/>
              <a:ea typeface="SimHei" pitchFamily="49" charset="-122"/>
            </a:rPr>
            <a:t>IFRS</a:t>
          </a:r>
          <a:r>
            <a:rPr lang="zh-TW" altLang="en-US" sz="1500" b="0" baseline="0" dirty="0" smtClean="0">
              <a:latin typeface="Arial" pitchFamily="34" charset="0"/>
              <a:ea typeface="SimHei" pitchFamily="49" charset="-122"/>
            </a:rPr>
            <a:t> </a:t>
          </a:r>
          <a:r>
            <a:rPr lang="en-GB" sz="1500" b="0" baseline="0" dirty="0" smtClean="0">
              <a:latin typeface="Arial" pitchFamily="34" charset="0"/>
              <a:ea typeface="SimHei" pitchFamily="49" charset="-122"/>
            </a:rPr>
            <a:t>9</a:t>
          </a:r>
          <a:r>
            <a:rPr lang="zh-TW" sz="1500" b="0" baseline="0" dirty="0" smtClean="0">
              <a:latin typeface="Arial" pitchFamily="34" charset="0"/>
              <a:ea typeface="SimHei" pitchFamily="49" charset="-122"/>
            </a:rPr>
            <a:t>之規定，透過損益按公允價值衡量</a:t>
          </a:r>
          <a:endParaRPr lang="zh-TW" altLang="en-US" sz="1500" b="0" dirty="0">
            <a:latin typeface="SimHei" pitchFamily="49" charset="-122"/>
            <a:ea typeface="SimHei" pitchFamily="49" charset="-122"/>
          </a:endParaRPr>
        </a:p>
      </dgm:t>
    </dgm:pt>
    <dgm:pt modelId="{643EA612-E98B-4256-BC9C-BDEE40408267}" type="parTrans" cxnId="{43071922-8E68-4AB1-ADB7-227D260BF1CB}">
      <dgm:prSet/>
      <dgm:spPr/>
      <dgm:t>
        <a:bodyPr/>
        <a:lstStyle/>
        <a:p>
          <a:endParaRPr lang="zh-TW" altLang="en-US"/>
        </a:p>
      </dgm:t>
    </dgm:pt>
    <dgm:pt modelId="{E06CDE1E-A36A-4900-B3DA-0CDD541C6D83}" type="sibTrans" cxnId="{43071922-8E68-4AB1-ADB7-227D260BF1CB}">
      <dgm:prSet/>
      <dgm:spPr/>
      <dgm:t>
        <a:bodyPr/>
        <a:lstStyle/>
        <a:p>
          <a:endParaRPr lang="zh-TW" altLang="en-US"/>
        </a:p>
      </dgm:t>
    </dgm:pt>
    <dgm:pt modelId="{7FB5C161-5D27-4DF8-BEAE-0559F1A2509D}">
      <dgm:prSet phldrT="[文字]" custT="1"/>
      <dgm:spPr>
        <a:solidFill>
          <a:schemeClr val="tx2">
            <a:lumMod val="95000"/>
            <a:alpha val="90000"/>
          </a:schemeClr>
        </a:solidFill>
        <a:ln>
          <a:solidFill>
            <a:srgbClr val="FFFFFF"/>
          </a:solidFill>
        </a:ln>
      </dgm:spPr>
      <dgm:t>
        <a:bodyPr/>
        <a:lstStyle/>
        <a:p>
          <a:r>
            <a:rPr lang="zh-TW" altLang="en-US" sz="1500" b="0" dirty="0" smtClean="0">
              <a:latin typeface="SimHei" pitchFamily="49" charset="-122"/>
              <a:ea typeface="SimHei" pitchFamily="49" charset="-122"/>
            </a:rPr>
            <a:t>當企業持有關聯企業之投資且其中一部分係透過前述個體持有時</a:t>
          </a:r>
          <a:r>
            <a:rPr lang="zh-TW" altLang="en-US" sz="1500" b="0" baseline="0" dirty="0" smtClean="0">
              <a:latin typeface="Arial" pitchFamily="34" charset="0"/>
              <a:ea typeface="SimHei" pitchFamily="49" charset="-122"/>
            </a:rPr>
            <a:t>，無論</a:t>
          </a:r>
          <a:r>
            <a:rPr lang="zh-TW" altLang="en-US" sz="1500" b="1" u="sng" baseline="0" dirty="0" smtClean="0">
              <a:latin typeface="Arial" pitchFamily="34" charset="0"/>
              <a:ea typeface="SimHei" pitchFamily="49" charset="-122"/>
            </a:rPr>
            <a:t>間接持有部分</a:t>
          </a:r>
          <a:r>
            <a:rPr lang="zh-TW" altLang="en-US" sz="1500" b="0" baseline="0" dirty="0" smtClean="0">
              <a:latin typeface="Arial" pitchFamily="34" charset="0"/>
              <a:ea typeface="SimHei" pitchFamily="49" charset="-122"/>
            </a:rPr>
            <a:t>是否具重大影響，該部分均</a:t>
          </a:r>
          <a:r>
            <a:rPr lang="zh-TW" altLang="en-US" sz="1500" b="1" u="sng" baseline="0" dirty="0" smtClean="0">
              <a:latin typeface="Arial" pitchFamily="34" charset="0"/>
              <a:ea typeface="SimHei" pitchFamily="49" charset="-122"/>
            </a:rPr>
            <a:t>得選擇</a:t>
          </a:r>
          <a:r>
            <a:rPr lang="zh-TW" sz="1500" b="0" baseline="0" dirty="0" smtClean="0">
              <a:latin typeface="Arial" pitchFamily="34" charset="0"/>
              <a:ea typeface="SimHei" pitchFamily="49" charset="-122"/>
            </a:rPr>
            <a:t>依</a:t>
          </a:r>
          <a:r>
            <a:rPr lang="en-US" altLang="zh-TW" sz="1500" b="0" baseline="0" dirty="0" smtClean="0">
              <a:latin typeface="Arial" pitchFamily="34" charset="0"/>
              <a:ea typeface="SimHei" pitchFamily="49" charset="-122"/>
            </a:rPr>
            <a:t>IFRS</a:t>
          </a:r>
          <a:r>
            <a:rPr lang="zh-TW" altLang="en-US" sz="1500" b="0" baseline="0" dirty="0" smtClean="0">
              <a:latin typeface="Arial" pitchFamily="34" charset="0"/>
              <a:ea typeface="SimHei" pitchFamily="49" charset="-122"/>
            </a:rPr>
            <a:t> </a:t>
          </a:r>
          <a:r>
            <a:rPr lang="en-GB" sz="1500" b="0" baseline="0" dirty="0" smtClean="0">
              <a:latin typeface="Arial" pitchFamily="34" charset="0"/>
              <a:ea typeface="SimHei" pitchFamily="49" charset="-122"/>
            </a:rPr>
            <a:t>9</a:t>
          </a:r>
          <a:r>
            <a:rPr lang="zh-TW" sz="1500" b="0" baseline="0" dirty="0" smtClean="0">
              <a:latin typeface="Arial" pitchFamily="34" charset="0"/>
              <a:ea typeface="SimHei" pitchFamily="49" charset="-122"/>
            </a:rPr>
            <a:t>之規定，透過損益按公允價值衡量</a:t>
          </a:r>
          <a:r>
            <a:rPr lang="zh-TW" altLang="en-US" sz="1500" b="0" baseline="0" dirty="0" smtClean="0">
              <a:latin typeface="Arial" pitchFamily="34" charset="0"/>
              <a:ea typeface="SimHei" pitchFamily="49" charset="-122"/>
            </a:rPr>
            <a:t>；直接持有部分則採用權益法</a:t>
          </a:r>
          <a:endParaRPr lang="zh-TW" altLang="en-US" sz="1500" b="0" baseline="0" dirty="0">
            <a:latin typeface="Arial" pitchFamily="34" charset="0"/>
            <a:ea typeface="SimHei" pitchFamily="49" charset="-122"/>
          </a:endParaRPr>
        </a:p>
      </dgm:t>
    </dgm:pt>
    <dgm:pt modelId="{41B2EB06-8432-42FD-93BF-10735843F993}" type="parTrans" cxnId="{F575DA73-0768-4C5C-8AAC-02B81E5EF3AE}">
      <dgm:prSet/>
      <dgm:spPr/>
      <dgm:t>
        <a:bodyPr/>
        <a:lstStyle/>
        <a:p>
          <a:endParaRPr lang="zh-TW" altLang="en-US"/>
        </a:p>
      </dgm:t>
    </dgm:pt>
    <dgm:pt modelId="{301CD3C4-FB2C-4B89-B54F-C80BB15FDADF}" type="sibTrans" cxnId="{F575DA73-0768-4C5C-8AAC-02B81E5EF3AE}">
      <dgm:prSet/>
      <dgm:spPr/>
      <dgm:t>
        <a:bodyPr/>
        <a:lstStyle/>
        <a:p>
          <a:endParaRPr lang="zh-TW" altLang="en-US"/>
        </a:p>
      </dgm:t>
    </dgm:pt>
    <dgm:pt modelId="{317BF9C4-7E57-4363-808B-03E90FD68EFB}" type="pres">
      <dgm:prSet presAssocID="{6A3F9BDF-789D-4BDE-838E-39F5E7CB9725}" presName="linearFlow" presStyleCnt="0">
        <dgm:presLayoutVars>
          <dgm:dir/>
          <dgm:animLvl val="lvl"/>
          <dgm:resizeHandles val="exact"/>
        </dgm:presLayoutVars>
      </dgm:prSet>
      <dgm:spPr/>
      <dgm:t>
        <a:bodyPr/>
        <a:lstStyle/>
        <a:p>
          <a:endParaRPr lang="zh-TW" altLang="en-US"/>
        </a:p>
      </dgm:t>
    </dgm:pt>
    <dgm:pt modelId="{78D3631D-5840-4FE1-BE1B-FEC6D6559D42}" type="pres">
      <dgm:prSet presAssocID="{9AD1AF56-DFDC-4EEE-BC59-B63CB2E5CCE5}" presName="composite" presStyleCnt="0"/>
      <dgm:spPr/>
    </dgm:pt>
    <dgm:pt modelId="{2E1FA36A-422E-45BF-8204-BF53C938B38C}" type="pres">
      <dgm:prSet presAssocID="{9AD1AF56-DFDC-4EEE-BC59-B63CB2E5CCE5}" presName="parTx" presStyleLbl="node1" presStyleIdx="0" presStyleCnt="2">
        <dgm:presLayoutVars>
          <dgm:chMax val="0"/>
          <dgm:chPref val="0"/>
          <dgm:bulletEnabled val="1"/>
        </dgm:presLayoutVars>
      </dgm:prSet>
      <dgm:spPr/>
      <dgm:t>
        <a:bodyPr/>
        <a:lstStyle/>
        <a:p>
          <a:endParaRPr lang="zh-TW" altLang="en-US"/>
        </a:p>
      </dgm:t>
    </dgm:pt>
    <dgm:pt modelId="{E72744F2-F369-42A3-8D5D-2162C35C69D9}" type="pres">
      <dgm:prSet presAssocID="{9AD1AF56-DFDC-4EEE-BC59-B63CB2E5CCE5}" presName="parSh" presStyleLbl="node1" presStyleIdx="0" presStyleCnt="2"/>
      <dgm:spPr/>
      <dgm:t>
        <a:bodyPr/>
        <a:lstStyle/>
        <a:p>
          <a:endParaRPr lang="zh-TW" altLang="en-US"/>
        </a:p>
      </dgm:t>
    </dgm:pt>
    <dgm:pt modelId="{C4D970AD-5199-497E-8CE8-7D3319491F14}" type="pres">
      <dgm:prSet presAssocID="{9AD1AF56-DFDC-4EEE-BC59-B63CB2E5CCE5}" presName="desTx" presStyleLbl="fgAcc1" presStyleIdx="0" presStyleCnt="2" custScaleY="109164">
        <dgm:presLayoutVars>
          <dgm:bulletEnabled val="1"/>
        </dgm:presLayoutVars>
      </dgm:prSet>
      <dgm:spPr/>
      <dgm:t>
        <a:bodyPr/>
        <a:lstStyle/>
        <a:p>
          <a:endParaRPr lang="zh-TW" altLang="en-US"/>
        </a:p>
      </dgm:t>
    </dgm:pt>
    <dgm:pt modelId="{22258DC2-7931-4B83-B7E5-7F7A11D06B20}" type="pres">
      <dgm:prSet presAssocID="{398EEF34-A5D9-43E8-B700-4AE587A0C72F}" presName="sibTrans" presStyleLbl="sibTrans2D1" presStyleIdx="0" presStyleCnt="1"/>
      <dgm:spPr/>
      <dgm:t>
        <a:bodyPr/>
        <a:lstStyle/>
        <a:p>
          <a:endParaRPr lang="zh-TW" altLang="en-US"/>
        </a:p>
      </dgm:t>
    </dgm:pt>
    <dgm:pt modelId="{BC44C158-5E07-4BBB-B9BD-68AABC44498C}" type="pres">
      <dgm:prSet presAssocID="{398EEF34-A5D9-43E8-B700-4AE587A0C72F}" presName="connTx" presStyleLbl="sibTrans2D1" presStyleIdx="0" presStyleCnt="1"/>
      <dgm:spPr/>
      <dgm:t>
        <a:bodyPr/>
        <a:lstStyle/>
        <a:p>
          <a:endParaRPr lang="zh-TW" altLang="en-US"/>
        </a:p>
      </dgm:t>
    </dgm:pt>
    <dgm:pt modelId="{C01E3765-3E2D-4FD3-95A8-9DA04AFE5ACD}" type="pres">
      <dgm:prSet presAssocID="{C619E3AA-B558-43A1-8B8E-0DF3DDA19E09}" presName="composite" presStyleCnt="0"/>
      <dgm:spPr/>
    </dgm:pt>
    <dgm:pt modelId="{C2A1AFAD-A0DA-4D33-87D5-A6085ED0297D}" type="pres">
      <dgm:prSet presAssocID="{C619E3AA-B558-43A1-8B8E-0DF3DDA19E09}" presName="parTx" presStyleLbl="node1" presStyleIdx="0" presStyleCnt="2">
        <dgm:presLayoutVars>
          <dgm:chMax val="0"/>
          <dgm:chPref val="0"/>
          <dgm:bulletEnabled val="1"/>
        </dgm:presLayoutVars>
      </dgm:prSet>
      <dgm:spPr/>
      <dgm:t>
        <a:bodyPr/>
        <a:lstStyle/>
        <a:p>
          <a:endParaRPr lang="zh-TW" altLang="en-US"/>
        </a:p>
      </dgm:t>
    </dgm:pt>
    <dgm:pt modelId="{AAC17D35-DA4E-41FF-83A3-0947E302CA06}" type="pres">
      <dgm:prSet presAssocID="{C619E3AA-B558-43A1-8B8E-0DF3DDA19E09}" presName="parSh" presStyleLbl="node1" presStyleIdx="1" presStyleCnt="2"/>
      <dgm:spPr/>
      <dgm:t>
        <a:bodyPr/>
        <a:lstStyle/>
        <a:p>
          <a:endParaRPr lang="zh-TW" altLang="en-US"/>
        </a:p>
      </dgm:t>
    </dgm:pt>
    <dgm:pt modelId="{ED128A7F-7EA2-404A-9FF3-08938F3326B5}" type="pres">
      <dgm:prSet presAssocID="{C619E3AA-B558-43A1-8B8E-0DF3DDA19E09}" presName="desTx" presStyleLbl="fgAcc1" presStyleIdx="1" presStyleCnt="2" custScaleY="109943">
        <dgm:presLayoutVars>
          <dgm:bulletEnabled val="1"/>
        </dgm:presLayoutVars>
      </dgm:prSet>
      <dgm:spPr/>
      <dgm:t>
        <a:bodyPr/>
        <a:lstStyle/>
        <a:p>
          <a:endParaRPr lang="zh-TW" altLang="en-US"/>
        </a:p>
      </dgm:t>
    </dgm:pt>
  </dgm:ptLst>
  <dgm:cxnLst>
    <dgm:cxn modelId="{2E216388-3C53-4819-8E1E-41CB6C60E18D}" type="presOf" srcId="{7FB5C161-5D27-4DF8-BEAE-0559F1A2509D}" destId="{ED128A7F-7EA2-404A-9FF3-08938F3326B5}" srcOrd="0" destOrd="1" presId="urn:microsoft.com/office/officeart/2005/8/layout/process3"/>
    <dgm:cxn modelId="{BCADA675-1B61-4C14-BDE7-0C5DB81FDD01}" type="presOf" srcId="{271950D6-0A82-417B-A135-2E5B62535472}" destId="{C4D970AD-5199-497E-8CE8-7D3319491F14}" srcOrd="0" destOrd="0" presId="urn:microsoft.com/office/officeart/2005/8/layout/process3"/>
    <dgm:cxn modelId="{719E45FB-E7C0-4AB1-A507-0E7A25AC2A11}" type="presOf" srcId="{398EEF34-A5D9-43E8-B700-4AE587A0C72F}" destId="{22258DC2-7931-4B83-B7E5-7F7A11D06B20}" srcOrd="0" destOrd="0" presId="urn:microsoft.com/office/officeart/2005/8/layout/process3"/>
    <dgm:cxn modelId="{4CA49C43-16C4-42B4-9735-156448A8E93E}" type="presOf" srcId="{C619E3AA-B558-43A1-8B8E-0DF3DDA19E09}" destId="{AAC17D35-DA4E-41FF-83A3-0947E302CA06}" srcOrd="1" destOrd="0" presId="urn:microsoft.com/office/officeart/2005/8/layout/process3"/>
    <dgm:cxn modelId="{1418E316-651E-42DA-9B4F-3218AC4175D8}" type="presOf" srcId="{9AD1AF56-DFDC-4EEE-BC59-B63CB2E5CCE5}" destId="{E72744F2-F369-42A3-8D5D-2162C35C69D9}" srcOrd="1" destOrd="0" presId="urn:microsoft.com/office/officeart/2005/8/layout/process3"/>
    <dgm:cxn modelId="{D980DFBA-D8A5-45D7-9FA9-F236CE51138E}" srcId="{6A3F9BDF-789D-4BDE-838E-39F5E7CB9725}" destId="{9AD1AF56-DFDC-4EEE-BC59-B63CB2E5CCE5}" srcOrd="0" destOrd="0" parTransId="{2076E505-5056-41BE-B106-91BBCC578A1E}" sibTransId="{398EEF34-A5D9-43E8-B700-4AE587A0C72F}"/>
    <dgm:cxn modelId="{20B6B177-B76E-443C-9086-5E9EF3A0C286}" type="presOf" srcId="{6A3F9BDF-789D-4BDE-838E-39F5E7CB9725}" destId="{317BF9C4-7E57-4363-808B-03E90FD68EFB}" srcOrd="0" destOrd="0" presId="urn:microsoft.com/office/officeart/2005/8/layout/process3"/>
    <dgm:cxn modelId="{A702A330-181A-4AF2-8BF4-F84108639496}" type="presOf" srcId="{A74404BC-4BFD-4922-A8C5-1346A1C9A4A8}" destId="{ED128A7F-7EA2-404A-9FF3-08938F3326B5}" srcOrd="0" destOrd="0" presId="urn:microsoft.com/office/officeart/2005/8/layout/process3"/>
    <dgm:cxn modelId="{2118EBEF-3FFC-4A62-BCC2-BD954997AF38}" type="presOf" srcId="{C619E3AA-B558-43A1-8B8E-0DF3DDA19E09}" destId="{C2A1AFAD-A0DA-4D33-87D5-A6085ED0297D}" srcOrd="0" destOrd="0" presId="urn:microsoft.com/office/officeart/2005/8/layout/process3"/>
    <dgm:cxn modelId="{4B14B4B5-B327-4C94-9501-0B3255409C66}" type="presOf" srcId="{398EEF34-A5D9-43E8-B700-4AE587A0C72F}" destId="{BC44C158-5E07-4BBB-B9BD-68AABC44498C}" srcOrd="1" destOrd="0" presId="urn:microsoft.com/office/officeart/2005/8/layout/process3"/>
    <dgm:cxn modelId="{31BC59ED-CE58-49C1-B474-67808593F7C7}" type="presOf" srcId="{9AD1AF56-DFDC-4EEE-BC59-B63CB2E5CCE5}" destId="{2E1FA36A-422E-45BF-8204-BF53C938B38C}" srcOrd="0" destOrd="0" presId="urn:microsoft.com/office/officeart/2005/8/layout/process3"/>
    <dgm:cxn modelId="{43071922-8E68-4AB1-ADB7-227D260BF1CB}" srcId="{C619E3AA-B558-43A1-8B8E-0DF3DDA19E09}" destId="{A74404BC-4BFD-4922-A8C5-1346A1C9A4A8}" srcOrd="0" destOrd="0" parTransId="{643EA612-E98B-4256-BC9C-BDEE40408267}" sibTransId="{E06CDE1E-A36A-4900-B3DA-0CDD541C6D83}"/>
    <dgm:cxn modelId="{14B60DE1-FAAF-4552-91A9-02444F55007E}" srcId="{9AD1AF56-DFDC-4EEE-BC59-B63CB2E5CCE5}" destId="{271950D6-0A82-417B-A135-2E5B62535472}" srcOrd="0" destOrd="0" parTransId="{7200F7E3-E34E-4AF3-8668-B54C7BB550F5}" sibTransId="{D6C763D1-929B-496C-A426-58D153CC3F10}"/>
    <dgm:cxn modelId="{F575DA73-0768-4C5C-8AAC-02B81E5EF3AE}" srcId="{C619E3AA-B558-43A1-8B8E-0DF3DDA19E09}" destId="{7FB5C161-5D27-4DF8-BEAE-0559F1A2509D}" srcOrd="1" destOrd="0" parTransId="{41B2EB06-8432-42FD-93BF-10735843F993}" sibTransId="{301CD3C4-FB2C-4B89-B54F-C80BB15FDADF}"/>
    <dgm:cxn modelId="{4CE8E32A-DF86-47A8-88ED-68BF781B8494}" srcId="{6A3F9BDF-789D-4BDE-838E-39F5E7CB9725}" destId="{C619E3AA-B558-43A1-8B8E-0DF3DDA19E09}" srcOrd="1" destOrd="0" parTransId="{5A43605D-6B87-41C7-BEEC-AF1597C58454}" sibTransId="{96555944-6A66-4EFC-B4D8-248B0BF4FADF}"/>
    <dgm:cxn modelId="{59875DBA-A4DC-40D2-826E-6718C580D712}" type="presParOf" srcId="{317BF9C4-7E57-4363-808B-03E90FD68EFB}" destId="{78D3631D-5840-4FE1-BE1B-FEC6D6559D42}" srcOrd="0" destOrd="0" presId="urn:microsoft.com/office/officeart/2005/8/layout/process3"/>
    <dgm:cxn modelId="{916BA734-5F5C-4949-A1C8-72986933EB6A}" type="presParOf" srcId="{78D3631D-5840-4FE1-BE1B-FEC6D6559D42}" destId="{2E1FA36A-422E-45BF-8204-BF53C938B38C}" srcOrd="0" destOrd="0" presId="urn:microsoft.com/office/officeart/2005/8/layout/process3"/>
    <dgm:cxn modelId="{FCBCF7BE-B480-4F6D-ABBC-AFC057901B8C}" type="presParOf" srcId="{78D3631D-5840-4FE1-BE1B-FEC6D6559D42}" destId="{E72744F2-F369-42A3-8D5D-2162C35C69D9}" srcOrd="1" destOrd="0" presId="urn:microsoft.com/office/officeart/2005/8/layout/process3"/>
    <dgm:cxn modelId="{4F82186D-999A-4B6E-B358-A0C7EB96F793}" type="presParOf" srcId="{78D3631D-5840-4FE1-BE1B-FEC6D6559D42}" destId="{C4D970AD-5199-497E-8CE8-7D3319491F14}" srcOrd="2" destOrd="0" presId="urn:microsoft.com/office/officeart/2005/8/layout/process3"/>
    <dgm:cxn modelId="{E5580042-B885-4F84-BB93-B1C929722EFA}" type="presParOf" srcId="{317BF9C4-7E57-4363-808B-03E90FD68EFB}" destId="{22258DC2-7931-4B83-B7E5-7F7A11D06B20}" srcOrd="1" destOrd="0" presId="urn:microsoft.com/office/officeart/2005/8/layout/process3"/>
    <dgm:cxn modelId="{3036401E-6A8F-4031-B4B5-29864F0C7CFF}" type="presParOf" srcId="{22258DC2-7931-4B83-B7E5-7F7A11D06B20}" destId="{BC44C158-5E07-4BBB-B9BD-68AABC44498C}" srcOrd="0" destOrd="0" presId="urn:microsoft.com/office/officeart/2005/8/layout/process3"/>
    <dgm:cxn modelId="{42908283-E9A0-4C5B-B6B7-4CBBA836B82C}" type="presParOf" srcId="{317BF9C4-7E57-4363-808B-03E90FD68EFB}" destId="{C01E3765-3E2D-4FD3-95A8-9DA04AFE5ACD}" srcOrd="2" destOrd="0" presId="urn:microsoft.com/office/officeart/2005/8/layout/process3"/>
    <dgm:cxn modelId="{62E08EA5-9D99-4989-9292-C0AEDA59D5B6}" type="presParOf" srcId="{C01E3765-3E2D-4FD3-95A8-9DA04AFE5ACD}" destId="{C2A1AFAD-A0DA-4D33-87D5-A6085ED0297D}" srcOrd="0" destOrd="0" presId="urn:microsoft.com/office/officeart/2005/8/layout/process3"/>
    <dgm:cxn modelId="{B95432BE-732B-413A-93FB-6E4BF34BEE2D}" type="presParOf" srcId="{C01E3765-3E2D-4FD3-95A8-9DA04AFE5ACD}" destId="{AAC17D35-DA4E-41FF-83A3-0947E302CA06}" srcOrd="1" destOrd="0" presId="urn:microsoft.com/office/officeart/2005/8/layout/process3"/>
    <dgm:cxn modelId="{2D487009-E7C1-4C16-9257-0C38F085ADB0}" type="presParOf" srcId="{C01E3765-3E2D-4FD3-95A8-9DA04AFE5ACD}" destId="{ED128A7F-7EA2-404A-9FF3-08938F3326B5}"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B3F127B-AA7E-4F77-8104-B3B5AE920BF3}" type="doc">
      <dgm:prSet loTypeId="urn:microsoft.com/office/officeart/2005/8/layout/vList2" loCatId="list" qsTypeId="urn:microsoft.com/office/officeart/2005/8/quickstyle/simple4" qsCatId="simple" csTypeId="urn:microsoft.com/office/officeart/2005/8/colors/colorful3" csCatId="colorful" phldr="1"/>
      <dgm:spPr/>
      <dgm:t>
        <a:bodyPr/>
        <a:lstStyle/>
        <a:p>
          <a:endParaRPr lang="zh-TW" altLang="en-US"/>
        </a:p>
      </dgm:t>
    </dgm:pt>
    <dgm:pt modelId="{2CCFA142-0323-4BDC-A401-6D96E5FABC88}">
      <dgm:prSet phldrT="[文字]"/>
      <dgm:spPr>
        <a:solidFill>
          <a:schemeClr val="accent4">
            <a:lumMod val="9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latin typeface="Arial" pitchFamily="34" charset="0"/>
              <a:ea typeface="SimHei" pitchFamily="2" charset="-122"/>
            </a:rPr>
            <a:t>針對重大之個別聯合協議</a:t>
          </a:r>
          <a:r>
            <a:rPr lang="en-GB" altLang="zh-TW" dirty="0" smtClean="0">
              <a:solidFill>
                <a:schemeClr val="tx1"/>
              </a:solidFill>
              <a:latin typeface="Arial" pitchFamily="34" charset="0"/>
              <a:ea typeface="SimHei" pitchFamily="2" charset="-122"/>
            </a:rPr>
            <a:t>:</a:t>
          </a:r>
          <a:endParaRPr lang="zh-TW" altLang="en-US" dirty="0">
            <a:solidFill>
              <a:schemeClr val="tx1"/>
            </a:solidFill>
          </a:endParaRPr>
        </a:p>
      </dgm:t>
    </dgm:pt>
    <dgm:pt modelId="{7A2C569B-AAB4-4DF1-A7FF-1EBADB6376D9}" type="parTrans" cxnId="{6356C9E4-F51E-4F7B-AC76-E4300E0CE36C}">
      <dgm:prSet/>
      <dgm:spPr/>
      <dgm:t>
        <a:bodyPr/>
        <a:lstStyle/>
        <a:p>
          <a:endParaRPr lang="zh-TW" altLang="en-US">
            <a:solidFill>
              <a:schemeClr val="tx1"/>
            </a:solidFill>
          </a:endParaRPr>
        </a:p>
      </dgm:t>
    </dgm:pt>
    <dgm:pt modelId="{6C17A077-EBF4-4D52-9BE3-02E9FACF2142}" type="sibTrans" cxnId="{6356C9E4-F51E-4F7B-AC76-E4300E0CE36C}">
      <dgm:prSet/>
      <dgm:spPr/>
      <dgm:t>
        <a:bodyPr/>
        <a:lstStyle/>
        <a:p>
          <a:endParaRPr lang="zh-TW" altLang="en-US">
            <a:solidFill>
              <a:schemeClr val="tx1"/>
            </a:solidFill>
          </a:endParaRPr>
        </a:p>
      </dgm:t>
    </dgm:pt>
    <dgm:pt modelId="{AAEA42E0-A176-40EA-A821-8EF206857C6B}">
      <dgm:prSet phldrT="[文字]"/>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latin typeface="Arial" pitchFamily="34" charset="0"/>
              <a:ea typeface="SimHei" pitchFamily="2" charset="-122"/>
            </a:rPr>
            <a:t>與聯合協議之關係性質</a:t>
          </a:r>
          <a:endParaRPr lang="zh-TW" altLang="en-US" dirty="0">
            <a:solidFill>
              <a:schemeClr val="tx1"/>
            </a:solidFill>
          </a:endParaRPr>
        </a:p>
      </dgm:t>
    </dgm:pt>
    <dgm:pt modelId="{C2AAD514-1602-4640-B22E-1059AED24185}" type="parTrans" cxnId="{6FC3E268-1E3C-4921-ADA5-4B93BB5CE404}">
      <dgm:prSet/>
      <dgm:spPr/>
      <dgm:t>
        <a:bodyPr/>
        <a:lstStyle/>
        <a:p>
          <a:endParaRPr lang="zh-TW" altLang="en-US">
            <a:solidFill>
              <a:schemeClr val="tx1"/>
            </a:solidFill>
          </a:endParaRPr>
        </a:p>
      </dgm:t>
    </dgm:pt>
    <dgm:pt modelId="{F6F1F0C8-F888-4870-A20E-D6D70EFF9B98}" type="sibTrans" cxnId="{6FC3E268-1E3C-4921-ADA5-4B93BB5CE404}">
      <dgm:prSet/>
      <dgm:spPr/>
      <dgm:t>
        <a:bodyPr/>
        <a:lstStyle/>
        <a:p>
          <a:endParaRPr lang="zh-TW" altLang="en-US">
            <a:solidFill>
              <a:schemeClr val="tx1"/>
            </a:solidFill>
          </a:endParaRPr>
        </a:p>
      </dgm:t>
    </dgm:pt>
    <dgm:pt modelId="{0701135E-FC37-4310-94C4-6A392D53E255}">
      <dgm:prSet phldrT="[文字]"/>
      <dgm:spPr>
        <a:solidFill>
          <a:schemeClr val="accent2">
            <a:lumMod val="40000"/>
            <a:lumOff val="6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latin typeface="Arial" pitchFamily="34" charset="0"/>
              <a:ea typeface="SimHei" pitchFamily="2" charset="-122"/>
            </a:rPr>
            <a:t>針對重大之個別合資</a:t>
          </a:r>
          <a:r>
            <a:rPr lang="en-GB" altLang="zh-TW" dirty="0" smtClean="0">
              <a:solidFill>
                <a:schemeClr val="tx1"/>
              </a:solidFill>
              <a:latin typeface="Arial" pitchFamily="34" charset="0"/>
              <a:ea typeface="SimHei" pitchFamily="2" charset="-122"/>
            </a:rPr>
            <a:t>:</a:t>
          </a:r>
          <a:endParaRPr lang="zh-TW" altLang="en-US" dirty="0">
            <a:solidFill>
              <a:schemeClr val="tx1"/>
            </a:solidFill>
          </a:endParaRPr>
        </a:p>
      </dgm:t>
    </dgm:pt>
    <dgm:pt modelId="{5CECEE64-C205-4D3B-92A3-3C0F3B69FD2A}" type="parTrans" cxnId="{C28D511C-371D-4F5F-924C-9F72A4D1618D}">
      <dgm:prSet/>
      <dgm:spPr/>
      <dgm:t>
        <a:bodyPr/>
        <a:lstStyle/>
        <a:p>
          <a:endParaRPr lang="zh-TW" altLang="en-US">
            <a:solidFill>
              <a:schemeClr val="tx1"/>
            </a:solidFill>
          </a:endParaRPr>
        </a:p>
      </dgm:t>
    </dgm:pt>
    <dgm:pt modelId="{0BC9D46B-BCDF-4F08-9FCC-0EDF46B8DA28}" type="sibTrans" cxnId="{C28D511C-371D-4F5F-924C-9F72A4D1618D}">
      <dgm:prSet/>
      <dgm:spPr/>
      <dgm:t>
        <a:bodyPr/>
        <a:lstStyle/>
        <a:p>
          <a:endParaRPr lang="zh-TW" altLang="en-US">
            <a:solidFill>
              <a:schemeClr val="tx1"/>
            </a:solidFill>
          </a:endParaRPr>
        </a:p>
      </dgm:t>
    </dgm:pt>
    <dgm:pt modelId="{4057941F-85A5-4D12-A537-A0653DDAEFDF}">
      <dgm:prSet phldrT="[文字]"/>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latin typeface="Arial" pitchFamily="34" charset="0"/>
              <a:ea typeface="SimHei" pitchFamily="2" charset="-122"/>
            </a:rPr>
            <a:t>會計方法</a:t>
          </a:r>
          <a:endParaRPr lang="zh-TW" altLang="en-US" dirty="0">
            <a:solidFill>
              <a:schemeClr val="tx1"/>
            </a:solidFill>
          </a:endParaRPr>
        </a:p>
      </dgm:t>
    </dgm:pt>
    <dgm:pt modelId="{05207269-6E1D-4814-A4FC-25A1B28379D2}" type="parTrans" cxnId="{854DA833-3CE1-4E2E-8D14-96A4792447B8}">
      <dgm:prSet/>
      <dgm:spPr/>
      <dgm:t>
        <a:bodyPr/>
        <a:lstStyle/>
        <a:p>
          <a:endParaRPr lang="zh-TW" altLang="en-US">
            <a:solidFill>
              <a:schemeClr val="tx1"/>
            </a:solidFill>
          </a:endParaRPr>
        </a:p>
      </dgm:t>
    </dgm:pt>
    <dgm:pt modelId="{2AC72B03-76C0-4A94-8675-651B6D4A1D2F}" type="sibTrans" cxnId="{854DA833-3CE1-4E2E-8D14-96A4792447B8}">
      <dgm:prSet/>
      <dgm:spPr/>
      <dgm:t>
        <a:bodyPr/>
        <a:lstStyle/>
        <a:p>
          <a:endParaRPr lang="zh-TW" altLang="en-US">
            <a:solidFill>
              <a:schemeClr val="tx1"/>
            </a:solidFill>
          </a:endParaRPr>
        </a:p>
      </dgm:t>
    </dgm:pt>
    <dgm:pt modelId="{B57A1484-4003-4F4E-9D1F-9F96D7AC1D8D}">
      <dgm:prSet/>
      <dgm:spPr>
        <a:solidFill>
          <a:schemeClr val="accent5">
            <a:lumMod val="40000"/>
            <a:lumOff val="6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latin typeface="Arial" pitchFamily="34" charset="0"/>
              <a:ea typeface="SimHei" pitchFamily="2" charset="-122"/>
            </a:rPr>
            <a:t>針對非重大之合資加總其資訊</a:t>
          </a:r>
          <a:endParaRPr lang="zh-TW" altLang="en-US" dirty="0">
            <a:solidFill>
              <a:schemeClr val="tx1"/>
            </a:solidFill>
          </a:endParaRPr>
        </a:p>
      </dgm:t>
    </dgm:pt>
    <dgm:pt modelId="{F7AB0D68-967B-42D4-9790-BEFA40098F9E}" type="parTrans" cxnId="{7E291A78-1EA6-4D9E-B432-91A85721BAD5}">
      <dgm:prSet/>
      <dgm:spPr/>
      <dgm:t>
        <a:bodyPr/>
        <a:lstStyle/>
        <a:p>
          <a:endParaRPr lang="zh-TW" altLang="en-US">
            <a:solidFill>
              <a:schemeClr val="tx1"/>
            </a:solidFill>
          </a:endParaRPr>
        </a:p>
      </dgm:t>
    </dgm:pt>
    <dgm:pt modelId="{2FA85808-BB60-4C5A-87F6-EC8355975819}" type="sibTrans" cxnId="{7E291A78-1EA6-4D9E-B432-91A85721BAD5}">
      <dgm:prSet/>
      <dgm:spPr/>
      <dgm:t>
        <a:bodyPr/>
        <a:lstStyle/>
        <a:p>
          <a:endParaRPr lang="zh-TW" altLang="en-US">
            <a:solidFill>
              <a:schemeClr val="tx1"/>
            </a:solidFill>
          </a:endParaRPr>
        </a:p>
      </dgm:t>
    </dgm:pt>
    <dgm:pt modelId="{0CF80884-2269-43AB-A168-717B5E3DBEFB}">
      <dgm:prSet/>
      <dgm:spPr>
        <a:solidFill>
          <a:srgbClr val="FFFF00"/>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latin typeface="Arial" pitchFamily="34" charset="0"/>
              <a:ea typeface="SimHei" pitchFamily="2" charset="-122"/>
            </a:rPr>
            <a:t>若選用公允價值，亦須揭露彙總性財務資訊</a:t>
          </a:r>
          <a:endParaRPr lang="zh-TW" altLang="en-US" dirty="0">
            <a:solidFill>
              <a:schemeClr val="tx1"/>
            </a:solidFill>
          </a:endParaRPr>
        </a:p>
      </dgm:t>
    </dgm:pt>
    <dgm:pt modelId="{AE21ABD8-A20D-4A5E-9BB4-FE672A5A9DAC}" type="parTrans" cxnId="{3B7594F9-F923-4917-8BE9-E49BC5FB9E8D}">
      <dgm:prSet/>
      <dgm:spPr/>
      <dgm:t>
        <a:bodyPr/>
        <a:lstStyle/>
        <a:p>
          <a:endParaRPr lang="zh-TW" altLang="en-US">
            <a:solidFill>
              <a:schemeClr val="tx1"/>
            </a:solidFill>
          </a:endParaRPr>
        </a:p>
      </dgm:t>
    </dgm:pt>
    <dgm:pt modelId="{A5CEA715-0625-47B1-A051-37C710C1B5F2}" type="sibTrans" cxnId="{3B7594F9-F923-4917-8BE9-E49BC5FB9E8D}">
      <dgm:prSet/>
      <dgm:spPr/>
      <dgm:t>
        <a:bodyPr/>
        <a:lstStyle/>
        <a:p>
          <a:endParaRPr lang="zh-TW" altLang="en-US">
            <a:solidFill>
              <a:schemeClr val="tx1"/>
            </a:solidFill>
          </a:endParaRPr>
        </a:p>
      </dgm:t>
    </dgm:pt>
    <dgm:pt modelId="{2AE78933-5F75-4E6F-8AA7-B7974E40E68B}">
      <dgm:prSet phldrT="[文字]"/>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latin typeface="Arial" pitchFamily="34" charset="0"/>
              <a:ea typeface="SimHei" pitchFamily="2" charset="-122"/>
            </a:rPr>
            <a:t>所有權權益之比例</a:t>
          </a:r>
          <a:r>
            <a:rPr lang="en-GB" altLang="zh-TW" dirty="0" smtClean="0">
              <a:solidFill>
                <a:schemeClr val="tx1"/>
              </a:solidFill>
              <a:latin typeface="Arial" pitchFamily="34" charset="0"/>
              <a:ea typeface="SimHei" pitchFamily="2" charset="-122"/>
            </a:rPr>
            <a:t> vs. </a:t>
          </a:r>
          <a:r>
            <a:rPr lang="zh-TW" altLang="en-US" dirty="0" smtClean="0">
              <a:solidFill>
                <a:schemeClr val="tx1"/>
              </a:solidFill>
              <a:latin typeface="Arial" pitchFamily="34" charset="0"/>
              <a:ea typeface="SimHei" pitchFamily="2" charset="-122"/>
            </a:rPr>
            <a:t>表決持份</a:t>
          </a:r>
          <a:endParaRPr lang="zh-TW" altLang="en-US" dirty="0">
            <a:solidFill>
              <a:schemeClr val="tx1"/>
            </a:solidFill>
          </a:endParaRPr>
        </a:p>
      </dgm:t>
    </dgm:pt>
    <dgm:pt modelId="{F944ACD0-FDF0-4E20-9095-0C631B1DF67F}" type="parTrans" cxnId="{3147DC24-470E-44BB-965F-B19242759BC5}">
      <dgm:prSet/>
      <dgm:spPr/>
      <dgm:t>
        <a:bodyPr/>
        <a:lstStyle/>
        <a:p>
          <a:endParaRPr lang="zh-TW" altLang="en-US">
            <a:solidFill>
              <a:schemeClr val="tx1"/>
            </a:solidFill>
          </a:endParaRPr>
        </a:p>
      </dgm:t>
    </dgm:pt>
    <dgm:pt modelId="{0F1D8E9C-0F89-4704-BE44-6ADABB003909}" type="sibTrans" cxnId="{3147DC24-470E-44BB-965F-B19242759BC5}">
      <dgm:prSet/>
      <dgm:spPr/>
      <dgm:t>
        <a:bodyPr/>
        <a:lstStyle/>
        <a:p>
          <a:endParaRPr lang="zh-TW" altLang="en-US">
            <a:solidFill>
              <a:schemeClr val="tx1"/>
            </a:solidFill>
          </a:endParaRPr>
        </a:p>
      </dgm:t>
    </dgm:pt>
    <dgm:pt modelId="{B97BD4EF-D485-43C7-AC23-1EB12001FF78}">
      <dgm:prSet phldrT="[文字]"/>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latin typeface="Arial" pitchFamily="34" charset="0"/>
              <a:ea typeface="SimHei" pitchFamily="2" charset="-122"/>
            </a:rPr>
            <a:t>彙總性財務資訊</a:t>
          </a:r>
          <a:endParaRPr lang="zh-TW" altLang="en-US" dirty="0">
            <a:solidFill>
              <a:schemeClr val="tx1"/>
            </a:solidFill>
          </a:endParaRPr>
        </a:p>
      </dgm:t>
    </dgm:pt>
    <dgm:pt modelId="{38498E4C-1E5C-49FD-9C93-809FF2803F73}" type="parTrans" cxnId="{818293BD-EDEB-4A64-B685-C5DB34226162}">
      <dgm:prSet/>
      <dgm:spPr/>
      <dgm:t>
        <a:bodyPr/>
        <a:lstStyle/>
        <a:p>
          <a:endParaRPr lang="zh-TW" altLang="en-US">
            <a:solidFill>
              <a:schemeClr val="tx1"/>
            </a:solidFill>
          </a:endParaRPr>
        </a:p>
      </dgm:t>
    </dgm:pt>
    <dgm:pt modelId="{E09F5014-1AD7-402A-A02E-F02A67E9872B}" type="sibTrans" cxnId="{818293BD-EDEB-4A64-B685-C5DB34226162}">
      <dgm:prSet/>
      <dgm:spPr/>
      <dgm:t>
        <a:bodyPr/>
        <a:lstStyle/>
        <a:p>
          <a:endParaRPr lang="zh-TW" altLang="en-US">
            <a:solidFill>
              <a:schemeClr val="tx1"/>
            </a:solidFill>
          </a:endParaRPr>
        </a:p>
      </dgm:t>
    </dgm:pt>
    <dgm:pt modelId="{1965D372-6A25-4EEF-B70C-6F989581BE46}">
      <dgm:prSet phldrT="[文字]"/>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latin typeface="Arial" pitchFamily="34" charset="0"/>
              <a:ea typeface="SimHei" pitchFamily="2" charset="-122"/>
            </a:rPr>
            <a:t>其公允價值</a:t>
          </a:r>
          <a:r>
            <a:rPr lang="en-GB" altLang="zh-TW" dirty="0" smtClean="0">
              <a:solidFill>
                <a:schemeClr val="tx1"/>
              </a:solidFill>
              <a:latin typeface="Arial" pitchFamily="34" charset="0"/>
              <a:ea typeface="SimHei" pitchFamily="2" charset="-122"/>
            </a:rPr>
            <a:t>(</a:t>
          </a:r>
          <a:r>
            <a:rPr lang="zh-TW" altLang="en-US" dirty="0" smtClean="0">
              <a:solidFill>
                <a:schemeClr val="tx1"/>
              </a:solidFill>
              <a:latin typeface="Arial" pitchFamily="34" charset="0"/>
              <a:ea typeface="SimHei" pitchFamily="2" charset="-122"/>
            </a:rPr>
            <a:t>若可取得公開市場報價</a:t>
          </a:r>
          <a:r>
            <a:rPr lang="en-GB" altLang="zh-TW" dirty="0" smtClean="0">
              <a:solidFill>
                <a:schemeClr val="tx1"/>
              </a:solidFill>
              <a:latin typeface="Arial" pitchFamily="34" charset="0"/>
              <a:ea typeface="SimHei" pitchFamily="2" charset="-122"/>
            </a:rPr>
            <a:t>)</a:t>
          </a:r>
          <a:endParaRPr lang="zh-TW" altLang="en-US" dirty="0">
            <a:solidFill>
              <a:schemeClr val="tx1"/>
            </a:solidFill>
          </a:endParaRPr>
        </a:p>
      </dgm:t>
    </dgm:pt>
    <dgm:pt modelId="{2B23CC24-7F99-4936-BD26-AF019A38C887}" type="parTrans" cxnId="{9EB2E6D1-80B3-4BC0-B959-D9418D829934}">
      <dgm:prSet/>
      <dgm:spPr/>
      <dgm:t>
        <a:bodyPr/>
        <a:lstStyle/>
        <a:p>
          <a:endParaRPr lang="zh-TW" altLang="en-US">
            <a:solidFill>
              <a:schemeClr val="tx1"/>
            </a:solidFill>
          </a:endParaRPr>
        </a:p>
      </dgm:t>
    </dgm:pt>
    <dgm:pt modelId="{E7E34CC8-2F1B-4FE9-A8F4-931E412A555A}" type="sibTrans" cxnId="{9EB2E6D1-80B3-4BC0-B959-D9418D829934}">
      <dgm:prSet/>
      <dgm:spPr/>
      <dgm:t>
        <a:bodyPr/>
        <a:lstStyle/>
        <a:p>
          <a:endParaRPr lang="zh-TW" altLang="en-US">
            <a:solidFill>
              <a:schemeClr val="tx1"/>
            </a:solidFill>
          </a:endParaRPr>
        </a:p>
      </dgm:t>
    </dgm:pt>
    <dgm:pt modelId="{31BE8D92-9230-400D-88D5-9677F7A938D6}" type="pres">
      <dgm:prSet presAssocID="{2B3F127B-AA7E-4F77-8104-B3B5AE920BF3}" presName="linear" presStyleCnt="0">
        <dgm:presLayoutVars>
          <dgm:animLvl val="lvl"/>
          <dgm:resizeHandles val="exact"/>
        </dgm:presLayoutVars>
      </dgm:prSet>
      <dgm:spPr/>
      <dgm:t>
        <a:bodyPr/>
        <a:lstStyle/>
        <a:p>
          <a:endParaRPr lang="zh-TW" altLang="en-US"/>
        </a:p>
      </dgm:t>
    </dgm:pt>
    <dgm:pt modelId="{05A69C09-0C05-4481-BE99-6C3D6E838E75}" type="pres">
      <dgm:prSet presAssocID="{2CCFA142-0323-4BDC-A401-6D96E5FABC88}" presName="parentText" presStyleLbl="node1" presStyleIdx="0" presStyleCnt="4">
        <dgm:presLayoutVars>
          <dgm:chMax val="0"/>
          <dgm:bulletEnabled val="1"/>
        </dgm:presLayoutVars>
      </dgm:prSet>
      <dgm:spPr/>
      <dgm:t>
        <a:bodyPr/>
        <a:lstStyle/>
        <a:p>
          <a:endParaRPr lang="zh-TW" altLang="en-US"/>
        </a:p>
      </dgm:t>
    </dgm:pt>
    <dgm:pt modelId="{F7C49950-024A-44E4-835F-7CD21E899578}" type="pres">
      <dgm:prSet presAssocID="{2CCFA142-0323-4BDC-A401-6D96E5FABC88}" presName="childText" presStyleLbl="revTx" presStyleIdx="0" presStyleCnt="2">
        <dgm:presLayoutVars>
          <dgm:bulletEnabled val="1"/>
        </dgm:presLayoutVars>
      </dgm:prSet>
      <dgm:spPr/>
      <dgm:t>
        <a:bodyPr/>
        <a:lstStyle/>
        <a:p>
          <a:endParaRPr lang="zh-TW" altLang="en-US"/>
        </a:p>
      </dgm:t>
    </dgm:pt>
    <dgm:pt modelId="{9A1EBED7-C5D8-4B9E-BE4B-C9445B885839}" type="pres">
      <dgm:prSet presAssocID="{0701135E-FC37-4310-94C4-6A392D53E255}" presName="parentText" presStyleLbl="node1" presStyleIdx="1" presStyleCnt="4">
        <dgm:presLayoutVars>
          <dgm:chMax val="0"/>
          <dgm:bulletEnabled val="1"/>
        </dgm:presLayoutVars>
      </dgm:prSet>
      <dgm:spPr/>
      <dgm:t>
        <a:bodyPr/>
        <a:lstStyle/>
        <a:p>
          <a:endParaRPr lang="zh-TW" altLang="en-US"/>
        </a:p>
      </dgm:t>
    </dgm:pt>
    <dgm:pt modelId="{13752384-2ED3-4EDD-9DD3-FB92AA8D2145}" type="pres">
      <dgm:prSet presAssocID="{0701135E-FC37-4310-94C4-6A392D53E255}" presName="childText" presStyleLbl="revTx" presStyleIdx="1" presStyleCnt="2">
        <dgm:presLayoutVars>
          <dgm:bulletEnabled val="1"/>
        </dgm:presLayoutVars>
      </dgm:prSet>
      <dgm:spPr/>
      <dgm:t>
        <a:bodyPr/>
        <a:lstStyle/>
        <a:p>
          <a:endParaRPr lang="zh-TW" altLang="en-US"/>
        </a:p>
      </dgm:t>
    </dgm:pt>
    <dgm:pt modelId="{2636CA9A-771F-4F2F-AD51-DBF361660702}" type="pres">
      <dgm:prSet presAssocID="{B57A1484-4003-4F4E-9D1F-9F96D7AC1D8D}" presName="parentText" presStyleLbl="node1" presStyleIdx="2" presStyleCnt="4">
        <dgm:presLayoutVars>
          <dgm:chMax val="0"/>
          <dgm:bulletEnabled val="1"/>
        </dgm:presLayoutVars>
      </dgm:prSet>
      <dgm:spPr/>
      <dgm:t>
        <a:bodyPr/>
        <a:lstStyle/>
        <a:p>
          <a:endParaRPr lang="zh-TW" altLang="en-US"/>
        </a:p>
      </dgm:t>
    </dgm:pt>
    <dgm:pt modelId="{E67028F4-114C-4481-B9C6-3AA8C212A4ED}" type="pres">
      <dgm:prSet presAssocID="{2FA85808-BB60-4C5A-87F6-EC8355975819}" presName="spacer" presStyleCnt="0"/>
      <dgm:spPr/>
    </dgm:pt>
    <dgm:pt modelId="{DD793649-01BF-4977-BFE2-0512CAE34EFC}" type="pres">
      <dgm:prSet presAssocID="{0CF80884-2269-43AB-A168-717B5E3DBEFB}" presName="parentText" presStyleLbl="node1" presStyleIdx="3" presStyleCnt="4">
        <dgm:presLayoutVars>
          <dgm:chMax val="0"/>
          <dgm:bulletEnabled val="1"/>
        </dgm:presLayoutVars>
      </dgm:prSet>
      <dgm:spPr/>
      <dgm:t>
        <a:bodyPr/>
        <a:lstStyle/>
        <a:p>
          <a:endParaRPr lang="zh-TW" altLang="en-US"/>
        </a:p>
      </dgm:t>
    </dgm:pt>
  </dgm:ptLst>
  <dgm:cxnLst>
    <dgm:cxn modelId="{3147DC24-470E-44BB-965F-B19242759BC5}" srcId="{2CCFA142-0323-4BDC-A401-6D96E5FABC88}" destId="{2AE78933-5F75-4E6F-8AA7-B7974E40E68B}" srcOrd="1" destOrd="0" parTransId="{F944ACD0-FDF0-4E20-9095-0C631B1DF67F}" sibTransId="{0F1D8E9C-0F89-4704-BE44-6ADABB003909}"/>
    <dgm:cxn modelId="{C38525F8-3637-453A-9F0B-362AED2617DE}" type="presOf" srcId="{AAEA42E0-A176-40EA-A821-8EF206857C6B}" destId="{F7C49950-024A-44E4-835F-7CD21E899578}" srcOrd="0" destOrd="0" presId="urn:microsoft.com/office/officeart/2005/8/layout/vList2"/>
    <dgm:cxn modelId="{75D95DDD-330E-4448-AD9E-0F42B6754005}" type="presOf" srcId="{2B3F127B-AA7E-4F77-8104-B3B5AE920BF3}" destId="{31BE8D92-9230-400D-88D5-9677F7A938D6}" srcOrd="0" destOrd="0" presId="urn:microsoft.com/office/officeart/2005/8/layout/vList2"/>
    <dgm:cxn modelId="{9EB2E6D1-80B3-4BC0-B959-D9418D829934}" srcId="{0701135E-FC37-4310-94C4-6A392D53E255}" destId="{1965D372-6A25-4EEF-B70C-6F989581BE46}" srcOrd="2" destOrd="0" parTransId="{2B23CC24-7F99-4936-BD26-AF019A38C887}" sibTransId="{E7E34CC8-2F1B-4FE9-A8F4-931E412A555A}"/>
    <dgm:cxn modelId="{86118E0D-3128-4227-8291-B6A634B16A30}" type="presOf" srcId="{0701135E-FC37-4310-94C4-6A392D53E255}" destId="{9A1EBED7-C5D8-4B9E-BE4B-C9445B885839}" srcOrd="0" destOrd="0" presId="urn:microsoft.com/office/officeart/2005/8/layout/vList2"/>
    <dgm:cxn modelId="{6FC3E268-1E3C-4921-ADA5-4B93BB5CE404}" srcId="{2CCFA142-0323-4BDC-A401-6D96E5FABC88}" destId="{AAEA42E0-A176-40EA-A821-8EF206857C6B}" srcOrd="0" destOrd="0" parTransId="{C2AAD514-1602-4640-B22E-1059AED24185}" sibTransId="{F6F1F0C8-F888-4870-A20E-D6D70EFF9B98}"/>
    <dgm:cxn modelId="{F2E5D705-CBC3-4152-BD18-FB0AA759B965}" type="presOf" srcId="{B97BD4EF-D485-43C7-AC23-1EB12001FF78}" destId="{13752384-2ED3-4EDD-9DD3-FB92AA8D2145}" srcOrd="0" destOrd="1" presId="urn:microsoft.com/office/officeart/2005/8/layout/vList2"/>
    <dgm:cxn modelId="{660405B7-3DAA-4B72-AAF0-716EEA364B44}" type="presOf" srcId="{2AE78933-5F75-4E6F-8AA7-B7974E40E68B}" destId="{F7C49950-024A-44E4-835F-7CD21E899578}" srcOrd="0" destOrd="1" presId="urn:microsoft.com/office/officeart/2005/8/layout/vList2"/>
    <dgm:cxn modelId="{6356C9E4-F51E-4F7B-AC76-E4300E0CE36C}" srcId="{2B3F127B-AA7E-4F77-8104-B3B5AE920BF3}" destId="{2CCFA142-0323-4BDC-A401-6D96E5FABC88}" srcOrd="0" destOrd="0" parTransId="{7A2C569B-AAB4-4DF1-A7FF-1EBADB6376D9}" sibTransId="{6C17A077-EBF4-4D52-9BE3-02E9FACF2142}"/>
    <dgm:cxn modelId="{282618C7-BDAF-413C-A7CF-CD5A26E3968B}" type="presOf" srcId="{2CCFA142-0323-4BDC-A401-6D96E5FABC88}" destId="{05A69C09-0C05-4481-BE99-6C3D6E838E75}" srcOrd="0" destOrd="0" presId="urn:microsoft.com/office/officeart/2005/8/layout/vList2"/>
    <dgm:cxn modelId="{818293BD-EDEB-4A64-B685-C5DB34226162}" srcId="{0701135E-FC37-4310-94C4-6A392D53E255}" destId="{B97BD4EF-D485-43C7-AC23-1EB12001FF78}" srcOrd="1" destOrd="0" parTransId="{38498E4C-1E5C-49FD-9C93-809FF2803F73}" sibTransId="{E09F5014-1AD7-402A-A02E-F02A67E9872B}"/>
    <dgm:cxn modelId="{750325FD-1647-4802-9DD6-34986AC358AD}" type="presOf" srcId="{0CF80884-2269-43AB-A168-717B5E3DBEFB}" destId="{DD793649-01BF-4977-BFE2-0512CAE34EFC}" srcOrd="0" destOrd="0" presId="urn:microsoft.com/office/officeart/2005/8/layout/vList2"/>
    <dgm:cxn modelId="{69911A80-64DD-4238-A93A-EDAB24049C28}" type="presOf" srcId="{4057941F-85A5-4D12-A537-A0653DDAEFDF}" destId="{13752384-2ED3-4EDD-9DD3-FB92AA8D2145}" srcOrd="0" destOrd="0" presId="urn:microsoft.com/office/officeart/2005/8/layout/vList2"/>
    <dgm:cxn modelId="{854DA833-3CE1-4E2E-8D14-96A4792447B8}" srcId="{0701135E-FC37-4310-94C4-6A392D53E255}" destId="{4057941F-85A5-4D12-A537-A0653DDAEFDF}" srcOrd="0" destOrd="0" parTransId="{05207269-6E1D-4814-A4FC-25A1B28379D2}" sibTransId="{2AC72B03-76C0-4A94-8675-651B6D4A1D2F}"/>
    <dgm:cxn modelId="{3B7594F9-F923-4917-8BE9-E49BC5FB9E8D}" srcId="{2B3F127B-AA7E-4F77-8104-B3B5AE920BF3}" destId="{0CF80884-2269-43AB-A168-717B5E3DBEFB}" srcOrd="3" destOrd="0" parTransId="{AE21ABD8-A20D-4A5E-9BB4-FE672A5A9DAC}" sibTransId="{A5CEA715-0625-47B1-A051-37C710C1B5F2}"/>
    <dgm:cxn modelId="{2EC724F0-926E-4272-98FC-2C01C19700C8}" type="presOf" srcId="{1965D372-6A25-4EEF-B70C-6F989581BE46}" destId="{13752384-2ED3-4EDD-9DD3-FB92AA8D2145}" srcOrd="0" destOrd="2" presId="urn:microsoft.com/office/officeart/2005/8/layout/vList2"/>
    <dgm:cxn modelId="{C28D511C-371D-4F5F-924C-9F72A4D1618D}" srcId="{2B3F127B-AA7E-4F77-8104-B3B5AE920BF3}" destId="{0701135E-FC37-4310-94C4-6A392D53E255}" srcOrd="1" destOrd="0" parTransId="{5CECEE64-C205-4D3B-92A3-3C0F3B69FD2A}" sibTransId="{0BC9D46B-BCDF-4F08-9FCC-0EDF46B8DA28}"/>
    <dgm:cxn modelId="{4CF4BDB4-FF46-4D81-A1F6-CF89C0F175BA}" type="presOf" srcId="{B57A1484-4003-4F4E-9D1F-9F96D7AC1D8D}" destId="{2636CA9A-771F-4F2F-AD51-DBF361660702}" srcOrd="0" destOrd="0" presId="urn:microsoft.com/office/officeart/2005/8/layout/vList2"/>
    <dgm:cxn modelId="{7E291A78-1EA6-4D9E-B432-91A85721BAD5}" srcId="{2B3F127B-AA7E-4F77-8104-B3B5AE920BF3}" destId="{B57A1484-4003-4F4E-9D1F-9F96D7AC1D8D}" srcOrd="2" destOrd="0" parTransId="{F7AB0D68-967B-42D4-9790-BEFA40098F9E}" sibTransId="{2FA85808-BB60-4C5A-87F6-EC8355975819}"/>
    <dgm:cxn modelId="{9ED1BD9F-819A-4220-A18E-8BC8256593B8}" type="presParOf" srcId="{31BE8D92-9230-400D-88D5-9677F7A938D6}" destId="{05A69C09-0C05-4481-BE99-6C3D6E838E75}" srcOrd="0" destOrd="0" presId="urn:microsoft.com/office/officeart/2005/8/layout/vList2"/>
    <dgm:cxn modelId="{65DBADF5-2A31-4F8C-BCD3-55D1501EACAD}" type="presParOf" srcId="{31BE8D92-9230-400D-88D5-9677F7A938D6}" destId="{F7C49950-024A-44E4-835F-7CD21E899578}" srcOrd="1" destOrd="0" presId="urn:microsoft.com/office/officeart/2005/8/layout/vList2"/>
    <dgm:cxn modelId="{BF6F3551-5C8A-452F-864F-9CE3C6D4165D}" type="presParOf" srcId="{31BE8D92-9230-400D-88D5-9677F7A938D6}" destId="{9A1EBED7-C5D8-4B9E-BE4B-C9445B885839}" srcOrd="2" destOrd="0" presId="urn:microsoft.com/office/officeart/2005/8/layout/vList2"/>
    <dgm:cxn modelId="{ABF3FFF9-30D7-4768-9439-E43E43893F3D}" type="presParOf" srcId="{31BE8D92-9230-400D-88D5-9677F7A938D6}" destId="{13752384-2ED3-4EDD-9DD3-FB92AA8D2145}" srcOrd="3" destOrd="0" presId="urn:microsoft.com/office/officeart/2005/8/layout/vList2"/>
    <dgm:cxn modelId="{83C16DE5-6DAC-4E5C-809A-7562C4C0F3C7}" type="presParOf" srcId="{31BE8D92-9230-400D-88D5-9677F7A938D6}" destId="{2636CA9A-771F-4F2F-AD51-DBF361660702}" srcOrd="4" destOrd="0" presId="urn:microsoft.com/office/officeart/2005/8/layout/vList2"/>
    <dgm:cxn modelId="{5DAD2B59-3E0F-435C-9249-55D9A90DB2F7}" type="presParOf" srcId="{31BE8D92-9230-400D-88D5-9677F7A938D6}" destId="{E67028F4-114C-4481-B9C6-3AA8C212A4ED}" srcOrd="5" destOrd="0" presId="urn:microsoft.com/office/officeart/2005/8/layout/vList2"/>
    <dgm:cxn modelId="{CB7CC29E-A380-4DA8-88D4-EBCE7BF583CE}" type="presParOf" srcId="{31BE8D92-9230-400D-88D5-9677F7A938D6}" destId="{DD793649-01BF-4977-BFE2-0512CAE34EFC}"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75BCF5E-16EE-435F-B032-2E22067B3961}" type="doc">
      <dgm:prSet loTypeId="urn:microsoft.com/office/officeart/2005/8/layout/hierarchy4" loCatId="hierarchy" qsTypeId="urn:microsoft.com/office/officeart/2005/8/quickstyle/simple3" qsCatId="simple" csTypeId="urn:microsoft.com/office/officeart/2005/8/colors/colorful3" csCatId="colorful" phldr="1"/>
      <dgm:spPr/>
      <dgm:t>
        <a:bodyPr/>
        <a:lstStyle/>
        <a:p>
          <a:endParaRPr lang="zh-TW" altLang="en-US"/>
        </a:p>
      </dgm:t>
    </dgm:pt>
    <dgm:pt modelId="{229934B9-EC1B-4476-A829-69C24509DFB1}">
      <dgm:prSet phldrT="[文字]"/>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zh-TW" dirty="0" smtClean="0">
              <a:latin typeface="SimHei" pitchFamily="2" charset="-122"/>
              <a:ea typeface="SimHei" pitchFamily="2" charset="-122"/>
            </a:rPr>
            <a:t>公允價值衡量假設出售資產或移轉負債之交易</a:t>
          </a:r>
          <a:r>
            <a:rPr lang="zh-TW" altLang="en-US" dirty="0" smtClean="0">
              <a:latin typeface="SimHei" pitchFamily="2" charset="-122"/>
              <a:ea typeface="SimHei" pitchFamily="2" charset="-122"/>
            </a:rPr>
            <a:t>，係</a:t>
          </a:r>
          <a:r>
            <a:rPr lang="zh-TW" altLang="zh-TW" dirty="0" smtClean="0">
              <a:latin typeface="SimHei" pitchFamily="2" charset="-122"/>
              <a:ea typeface="SimHei" pitchFamily="2" charset="-122"/>
            </a:rPr>
            <a:t>發生於下列二者之一</a:t>
          </a:r>
          <a:r>
            <a:rPr lang="zh-TW" altLang="en-US" dirty="0" smtClean="0">
              <a:latin typeface="SimHei" pitchFamily="2" charset="-122"/>
              <a:ea typeface="SimHei" pitchFamily="2" charset="-122"/>
            </a:rPr>
            <a:t>，企業於衡量日必須能進入該等市場</a:t>
          </a:r>
          <a:r>
            <a:rPr lang="zh-TW" altLang="zh-TW" dirty="0" smtClean="0">
              <a:latin typeface="SimHei" pitchFamily="2" charset="-122"/>
              <a:ea typeface="SimHei" pitchFamily="2" charset="-122"/>
            </a:rPr>
            <a:t>：</a:t>
          </a:r>
          <a:endParaRPr lang="zh-TW" altLang="en-US" dirty="0"/>
        </a:p>
      </dgm:t>
    </dgm:pt>
    <dgm:pt modelId="{3B4945AB-ECDA-4662-A7FA-7B32C8106E90}" type="parTrans" cxnId="{D97CBF0F-664B-44C2-99A7-C4FF15035A29}">
      <dgm:prSet/>
      <dgm:spPr/>
      <dgm:t>
        <a:bodyPr/>
        <a:lstStyle/>
        <a:p>
          <a:endParaRPr lang="zh-TW" altLang="en-US"/>
        </a:p>
      </dgm:t>
    </dgm:pt>
    <dgm:pt modelId="{3D2D8BB6-0588-48F5-AFEE-76A9124DEB61}" type="sibTrans" cxnId="{D97CBF0F-664B-44C2-99A7-C4FF15035A29}">
      <dgm:prSet/>
      <dgm:spPr/>
      <dgm:t>
        <a:bodyPr/>
        <a:lstStyle/>
        <a:p>
          <a:endParaRPr lang="zh-TW" altLang="en-US"/>
        </a:p>
      </dgm:t>
    </dgm:pt>
    <dgm:pt modelId="{F78F60E6-1B9C-4B57-9FC7-F1BBC23CEB37}">
      <dgm:prSet phldrT="[文字]"/>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zh-TW" altLang="zh-TW" smtClean="0">
              <a:latin typeface="SimHei" pitchFamily="2" charset="-122"/>
              <a:ea typeface="SimHei" pitchFamily="2" charset="-122"/>
            </a:rPr>
            <a:t>主要市場；或</a:t>
          </a:r>
          <a:endParaRPr lang="zh-TW" altLang="en-US" dirty="0"/>
        </a:p>
      </dgm:t>
    </dgm:pt>
    <dgm:pt modelId="{1169EEBF-B78D-4C01-A47F-F22E54574439}" type="parTrans" cxnId="{3E16314B-264B-4C33-8AD7-28A1051D7B8C}">
      <dgm:prSet/>
      <dgm:spPr/>
      <dgm:t>
        <a:bodyPr/>
        <a:lstStyle/>
        <a:p>
          <a:endParaRPr lang="zh-TW" altLang="en-US"/>
        </a:p>
      </dgm:t>
    </dgm:pt>
    <dgm:pt modelId="{6BB11040-2BAF-45FC-8F8B-9172DB619434}" type="sibTrans" cxnId="{3E16314B-264B-4C33-8AD7-28A1051D7B8C}">
      <dgm:prSet/>
      <dgm:spPr/>
      <dgm:t>
        <a:bodyPr/>
        <a:lstStyle/>
        <a:p>
          <a:endParaRPr lang="zh-TW" altLang="en-US"/>
        </a:p>
      </dgm:t>
    </dgm:pt>
    <dgm:pt modelId="{79848678-6F26-48C9-BC78-9FDBDD362091}">
      <dgm:prSet phldrT="[文字]"/>
      <dgm:spPr/>
      <dgm:t>
        <a:bodyPr/>
        <a:lstStyle/>
        <a:p>
          <a:pPr marL="0" marR="0" lvl="3" indent="0" defTabSz="914400" eaLnBrk="1" fontAlgn="auto" latinLnBrk="0" hangingPunct="1">
            <a:lnSpc>
              <a:spcPct val="100000"/>
            </a:lnSpc>
            <a:spcBef>
              <a:spcPts val="0"/>
            </a:spcBef>
            <a:spcAft>
              <a:spcPts val="0"/>
            </a:spcAft>
            <a:buClrTx/>
            <a:buSzTx/>
            <a:buFontTx/>
            <a:buNone/>
            <a:tabLst/>
            <a:defRPr/>
          </a:pPr>
          <a:r>
            <a:rPr lang="zh-TW" altLang="en-US" sz="1800" dirty="0" smtClean="0">
              <a:latin typeface="SimHei" pitchFamily="2" charset="-122"/>
              <a:ea typeface="SimHei" pitchFamily="2" charset="-122"/>
            </a:rPr>
            <a:t>具最大交易量及活絡程度之市場</a:t>
          </a:r>
          <a:endParaRPr lang="en-US" altLang="zh-TW" sz="1800" dirty="0" smtClean="0">
            <a:latin typeface="SimHei" pitchFamily="2" charset="-122"/>
            <a:ea typeface="SimHei" pitchFamily="2" charset="-122"/>
          </a:endParaRPr>
        </a:p>
        <a:p>
          <a:pPr defTabSz="844550">
            <a:spcBef>
              <a:spcPct val="0"/>
            </a:spcBef>
            <a:spcAft>
              <a:spcPct val="35000"/>
            </a:spcAft>
          </a:pPr>
          <a:endParaRPr lang="zh-TW" altLang="en-US" dirty="0"/>
        </a:p>
      </dgm:t>
    </dgm:pt>
    <dgm:pt modelId="{B6A17B09-3C0E-4B3B-A015-AAAB50DB73B7}" type="parTrans" cxnId="{CB98DB94-A52F-4CFC-AD9A-33172F0ABE6C}">
      <dgm:prSet/>
      <dgm:spPr/>
      <dgm:t>
        <a:bodyPr/>
        <a:lstStyle/>
        <a:p>
          <a:endParaRPr lang="zh-TW" altLang="en-US"/>
        </a:p>
      </dgm:t>
    </dgm:pt>
    <dgm:pt modelId="{32FAE95B-F8A8-4538-885F-D79C75E674BB}" type="sibTrans" cxnId="{CB98DB94-A52F-4CFC-AD9A-33172F0ABE6C}">
      <dgm:prSet/>
      <dgm:spPr/>
      <dgm:t>
        <a:bodyPr/>
        <a:lstStyle/>
        <a:p>
          <a:endParaRPr lang="zh-TW" altLang="en-US"/>
        </a:p>
      </dgm:t>
    </dgm:pt>
    <dgm:pt modelId="{DECE7A0F-F78B-4A1A-98B9-EB37EA05C8F6}">
      <dgm:prSet phldrT="[文字]"/>
      <dgm:spPr/>
      <dgm:t>
        <a:bodyPr/>
        <a:lstStyle/>
        <a:p>
          <a:pPr marL="0" marR="0" lvl="3" indent="0" defTabSz="914400" eaLnBrk="1" fontAlgn="auto" latinLnBrk="0" hangingPunct="1">
            <a:lnSpc>
              <a:spcPct val="100000"/>
            </a:lnSpc>
            <a:spcBef>
              <a:spcPts val="0"/>
            </a:spcBef>
            <a:spcAft>
              <a:spcPts val="0"/>
            </a:spcAft>
            <a:buClrTx/>
            <a:buSzTx/>
            <a:buFontTx/>
            <a:buNone/>
            <a:tabLst/>
            <a:defRPr/>
          </a:pPr>
          <a:r>
            <a:rPr lang="zh-TW" altLang="en-US" sz="1800" dirty="0" smtClean="0">
              <a:latin typeface="SimHei" pitchFamily="2" charset="-122"/>
              <a:ea typeface="SimHei" pitchFamily="2" charset="-122"/>
            </a:rPr>
            <a:t>在無反證下，為企業通常進行交易之市場</a:t>
          </a:r>
          <a:endParaRPr lang="zh-TW" altLang="zh-TW" sz="1800" dirty="0" smtClean="0">
            <a:latin typeface="SimHei" pitchFamily="2" charset="-122"/>
            <a:ea typeface="SimHei" pitchFamily="2" charset="-122"/>
          </a:endParaRPr>
        </a:p>
        <a:p>
          <a:pPr defTabSz="844550">
            <a:spcBef>
              <a:spcPct val="0"/>
            </a:spcBef>
            <a:spcAft>
              <a:spcPct val="35000"/>
            </a:spcAft>
          </a:pPr>
          <a:endParaRPr lang="zh-TW" altLang="en-US" dirty="0"/>
        </a:p>
      </dgm:t>
    </dgm:pt>
    <dgm:pt modelId="{FD746428-ACAB-4BC3-9399-F11BE594CDF9}" type="parTrans" cxnId="{D559720E-2FF0-46DA-A6AC-F0A6A613C5E5}">
      <dgm:prSet/>
      <dgm:spPr/>
      <dgm:t>
        <a:bodyPr/>
        <a:lstStyle/>
        <a:p>
          <a:endParaRPr lang="zh-TW" altLang="en-US"/>
        </a:p>
      </dgm:t>
    </dgm:pt>
    <dgm:pt modelId="{809364E1-57FE-4816-80CD-235813C3E364}" type="sibTrans" cxnId="{D559720E-2FF0-46DA-A6AC-F0A6A613C5E5}">
      <dgm:prSet/>
      <dgm:spPr/>
      <dgm:t>
        <a:bodyPr/>
        <a:lstStyle/>
        <a:p>
          <a:endParaRPr lang="zh-TW" altLang="en-US"/>
        </a:p>
      </dgm:t>
    </dgm:pt>
    <dgm:pt modelId="{2AC5BDC6-106D-4163-971D-7D62B1B72EC3}">
      <dgm:prSet phldrT="[文字]"/>
      <dgm:spPr/>
      <dgm:t>
        <a:bodyPr/>
        <a:lstStyle/>
        <a:p>
          <a:pPr marL="0" marR="0" lvl="1" indent="0" algn="ctr" defTabSz="914400" eaLnBrk="1" fontAlgn="auto" latinLnBrk="0" hangingPunct="1">
            <a:lnSpc>
              <a:spcPct val="100000"/>
            </a:lnSpc>
            <a:spcBef>
              <a:spcPts val="0"/>
            </a:spcBef>
            <a:spcAft>
              <a:spcPts val="0"/>
            </a:spcAft>
            <a:buClrTx/>
            <a:buSzTx/>
            <a:buFontTx/>
            <a:buNone/>
            <a:tabLst/>
            <a:defRPr/>
          </a:pPr>
          <a:r>
            <a:rPr lang="zh-TW" altLang="zh-TW" dirty="0" smtClean="0">
              <a:latin typeface="SimHei" pitchFamily="2" charset="-122"/>
              <a:ea typeface="SimHei" pitchFamily="2" charset="-122"/>
            </a:rPr>
            <a:t>最有利市場（無主要市場</a:t>
          </a:r>
          <a:r>
            <a:rPr lang="zh-TW" altLang="en-US" dirty="0" smtClean="0">
              <a:latin typeface="SimHei" pitchFamily="2" charset="-122"/>
              <a:ea typeface="SimHei" pitchFamily="2" charset="-122"/>
            </a:rPr>
            <a:t>時</a:t>
          </a:r>
          <a:r>
            <a:rPr lang="zh-TW" altLang="zh-TW" dirty="0" smtClean="0">
              <a:latin typeface="SimHei" pitchFamily="2" charset="-122"/>
              <a:ea typeface="SimHei" pitchFamily="2" charset="-122"/>
            </a:rPr>
            <a:t>）</a:t>
          </a:r>
          <a:endParaRPr lang="zh-TW" altLang="en-US" dirty="0"/>
        </a:p>
      </dgm:t>
    </dgm:pt>
    <dgm:pt modelId="{FDF065B8-1985-4A1B-835A-800BF83906B9}" type="parTrans" cxnId="{6A16EEBD-B237-42F7-8119-FC23762E82E2}">
      <dgm:prSet/>
      <dgm:spPr/>
      <dgm:t>
        <a:bodyPr/>
        <a:lstStyle/>
        <a:p>
          <a:endParaRPr lang="zh-TW" altLang="en-US"/>
        </a:p>
      </dgm:t>
    </dgm:pt>
    <dgm:pt modelId="{823CD304-BC9C-4F88-8DE6-7AC140602A63}" type="sibTrans" cxnId="{6A16EEBD-B237-42F7-8119-FC23762E82E2}">
      <dgm:prSet/>
      <dgm:spPr/>
      <dgm:t>
        <a:bodyPr/>
        <a:lstStyle/>
        <a:p>
          <a:endParaRPr lang="zh-TW" altLang="en-US"/>
        </a:p>
      </dgm:t>
    </dgm:pt>
    <dgm:pt modelId="{F39030F3-CD72-4BC8-B3E1-085C62E7AA61}">
      <dgm:prSet phldrT="[文字]"/>
      <dgm:spPr/>
      <dgm:t>
        <a:bodyPr/>
        <a:lstStyle/>
        <a:p>
          <a:pPr marL="0" marR="0" lvl="3" indent="0" defTabSz="914400" eaLnBrk="1" fontAlgn="auto" latinLnBrk="0" hangingPunct="1">
            <a:lnSpc>
              <a:spcPct val="100000"/>
            </a:lnSpc>
            <a:spcBef>
              <a:spcPts val="0"/>
            </a:spcBef>
            <a:spcAft>
              <a:spcPts val="0"/>
            </a:spcAft>
            <a:buClrTx/>
            <a:buSzTx/>
            <a:buFontTx/>
            <a:buNone/>
            <a:tabLst/>
            <a:defRPr/>
          </a:pPr>
          <a:r>
            <a:rPr lang="zh-TW" altLang="en-US" sz="1800" dirty="0" smtClean="0">
              <a:latin typeface="SimHei" pitchFamily="2" charset="-122"/>
              <a:ea typeface="SimHei" pitchFamily="2" charset="-122"/>
            </a:rPr>
            <a:t>能以最高價格出售資產或以最低價格移轉負債之市場</a:t>
          </a:r>
          <a:endParaRPr lang="zh-TW" altLang="en-US" dirty="0"/>
        </a:p>
      </dgm:t>
    </dgm:pt>
    <dgm:pt modelId="{D8FF337E-BE74-4D33-AB71-B1755EE334B2}" type="parTrans" cxnId="{0D52815B-FE4B-427E-8A08-03BE5D981D1B}">
      <dgm:prSet/>
      <dgm:spPr/>
      <dgm:t>
        <a:bodyPr/>
        <a:lstStyle/>
        <a:p>
          <a:endParaRPr lang="zh-TW" altLang="en-US"/>
        </a:p>
      </dgm:t>
    </dgm:pt>
    <dgm:pt modelId="{01478113-665D-45EA-B3F5-8B6ED7DC4AB6}" type="sibTrans" cxnId="{0D52815B-FE4B-427E-8A08-03BE5D981D1B}">
      <dgm:prSet/>
      <dgm:spPr/>
      <dgm:t>
        <a:bodyPr/>
        <a:lstStyle/>
        <a:p>
          <a:endParaRPr lang="zh-TW" altLang="en-US"/>
        </a:p>
      </dgm:t>
    </dgm:pt>
    <dgm:pt modelId="{1E70B5A1-E340-463E-BE51-4D16A88852D1}">
      <dgm:prSet/>
      <dgm:spPr/>
      <dgm:t>
        <a:bodyPr/>
        <a:lstStyle/>
        <a:p>
          <a:pPr marL="0" marR="0" lvl="3" indent="0" defTabSz="914400" eaLnBrk="1" fontAlgn="auto" latinLnBrk="0" hangingPunct="1">
            <a:lnSpc>
              <a:spcPct val="100000"/>
            </a:lnSpc>
            <a:spcBef>
              <a:spcPts val="0"/>
            </a:spcBef>
            <a:spcAft>
              <a:spcPts val="0"/>
            </a:spcAft>
            <a:buClrTx/>
            <a:buSzTx/>
            <a:buFontTx/>
            <a:buNone/>
            <a:tabLst/>
            <a:defRPr/>
          </a:pPr>
          <a:r>
            <a:rPr lang="zh-TW" altLang="en-US" sz="1800" dirty="0" smtClean="0">
              <a:latin typeface="SimHei" pitchFamily="2" charset="-122"/>
              <a:ea typeface="SimHei" pitchFamily="2" charset="-122"/>
            </a:rPr>
            <a:t>須考量交易成本及運輸成本</a:t>
          </a:r>
          <a:endParaRPr lang="en-US" altLang="zh-TW" sz="1800" dirty="0" smtClean="0">
            <a:latin typeface="SimHei" pitchFamily="2" charset="-122"/>
            <a:ea typeface="SimHei" pitchFamily="2" charset="-122"/>
          </a:endParaRPr>
        </a:p>
        <a:p>
          <a:pPr defTabSz="577850">
            <a:spcBef>
              <a:spcPct val="0"/>
            </a:spcBef>
            <a:spcAft>
              <a:spcPct val="35000"/>
            </a:spcAft>
          </a:pPr>
          <a:endParaRPr lang="zh-TW" altLang="en-US" dirty="0"/>
        </a:p>
      </dgm:t>
    </dgm:pt>
    <dgm:pt modelId="{A2E7882F-878C-4E20-ACCB-CF566DE95BD2}" type="parTrans" cxnId="{1DAF785B-DE67-4B81-A348-54D273147BBB}">
      <dgm:prSet/>
      <dgm:spPr/>
      <dgm:t>
        <a:bodyPr/>
        <a:lstStyle/>
        <a:p>
          <a:endParaRPr lang="zh-TW" altLang="en-US"/>
        </a:p>
      </dgm:t>
    </dgm:pt>
    <dgm:pt modelId="{47079580-85B4-487B-84BD-7B49C64A3ECF}" type="sibTrans" cxnId="{1DAF785B-DE67-4B81-A348-54D273147BBB}">
      <dgm:prSet/>
      <dgm:spPr/>
      <dgm:t>
        <a:bodyPr/>
        <a:lstStyle/>
        <a:p>
          <a:endParaRPr lang="zh-TW" altLang="en-US"/>
        </a:p>
      </dgm:t>
    </dgm:pt>
    <dgm:pt modelId="{0AE846B4-5D4B-4068-BD7D-29798A746D92}" type="pres">
      <dgm:prSet presAssocID="{375BCF5E-16EE-435F-B032-2E22067B3961}" presName="Name0" presStyleCnt="0">
        <dgm:presLayoutVars>
          <dgm:chPref val="1"/>
          <dgm:dir/>
          <dgm:animOne val="branch"/>
          <dgm:animLvl val="lvl"/>
          <dgm:resizeHandles/>
        </dgm:presLayoutVars>
      </dgm:prSet>
      <dgm:spPr/>
      <dgm:t>
        <a:bodyPr/>
        <a:lstStyle/>
        <a:p>
          <a:endParaRPr lang="zh-TW" altLang="en-US"/>
        </a:p>
      </dgm:t>
    </dgm:pt>
    <dgm:pt modelId="{B3CAF9AD-F3A2-4DBE-8780-ED93DC61D20B}" type="pres">
      <dgm:prSet presAssocID="{229934B9-EC1B-4476-A829-69C24509DFB1}" presName="vertOne" presStyleCnt="0"/>
      <dgm:spPr/>
      <dgm:t>
        <a:bodyPr/>
        <a:lstStyle/>
        <a:p>
          <a:endParaRPr lang="zh-TW" altLang="en-US"/>
        </a:p>
      </dgm:t>
    </dgm:pt>
    <dgm:pt modelId="{C48B89E9-C053-40C0-AB05-6F8797667CD1}" type="pres">
      <dgm:prSet presAssocID="{229934B9-EC1B-4476-A829-69C24509DFB1}" presName="txOne" presStyleLbl="node0" presStyleIdx="0" presStyleCnt="1" custScaleY="73831">
        <dgm:presLayoutVars>
          <dgm:chPref val="3"/>
        </dgm:presLayoutVars>
      </dgm:prSet>
      <dgm:spPr/>
      <dgm:t>
        <a:bodyPr/>
        <a:lstStyle/>
        <a:p>
          <a:endParaRPr lang="zh-TW" altLang="en-US"/>
        </a:p>
      </dgm:t>
    </dgm:pt>
    <dgm:pt modelId="{CBDDF756-4646-44AB-82A7-BD58625E0650}" type="pres">
      <dgm:prSet presAssocID="{229934B9-EC1B-4476-A829-69C24509DFB1}" presName="parTransOne" presStyleCnt="0"/>
      <dgm:spPr/>
      <dgm:t>
        <a:bodyPr/>
        <a:lstStyle/>
        <a:p>
          <a:endParaRPr lang="zh-TW" altLang="en-US"/>
        </a:p>
      </dgm:t>
    </dgm:pt>
    <dgm:pt modelId="{DC63B832-5DCC-4616-8A88-5848CF5FBA3A}" type="pres">
      <dgm:prSet presAssocID="{229934B9-EC1B-4476-A829-69C24509DFB1}" presName="horzOne" presStyleCnt="0"/>
      <dgm:spPr/>
      <dgm:t>
        <a:bodyPr/>
        <a:lstStyle/>
        <a:p>
          <a:endParaRPr lang="zh-TW" altLang="en-US"/>
        </a:p>
      </dgm:t>
    </dgm:pt>
    <dgm:pt modelId="{2FE95F53-6D94-43B5-A016-B9FAC9B4FE1E}" type="pres">
      <dgm:prSet presAssocID="{F78F60E6-1B9C-4B57-9FC7-F1BBC23CEB37}" presName="vertTwo" presStyleCnt="0"/>
      <dgm:spPr/>
      <dgm:t>
        <a:bodyPr/>
        <a:lstStyle/>
        <a:p>
          <a:endParaRPr lang="zh-TW" altLang="en-US"/>
        </a:p>
      </dgm:t>
    </dgm:pt>
    <dgm:pt modelId="{4FD0D239-0BE4-4475-A9E2-9529E4DC72C9}" type="pres">
      <dgm:prSet presAssocID="{F78F60E6-1B9C-4B57-9FC7-F1BBC23CEB37}" presName="txTwo" presStyleLbl="node2" presStyleIdx="0" presStyleCnt="2" custScaleY="49589">
        <dgm:presLayoutVars>
          <dgm:chPref val="3"/>
        </dgm:presLayoutVars>
      </dgm:prSet>
      <dgm:spPr/>
      <dgm:t>
        <a:bodyPr/>
        <a:lstStyle/>
        <a:p>
          <a:endParaRPr lang="zh-TW" altLang="en-US"/>
        </a:p>
      </dgm:t>
    </dgm:pt>
    <dgm:pt modelId="{6A453B52-E183-48EB-9879-F055E3544A92}" type="pres">
      <dgm:prSet presAssocID="{F78F60E6-1B9C-4B57-9FC7-F1BBC23CEB37}" presName="parTransTwo" presStyleCnt="0"/>
      <dgm:spPr/>
      <dgm:t>
        <a:bodyPr/>
        <a:lstStyle/>
        <a:p>
          <a:endParaRPr lang="zh-TW" altLang="en-US"/>
        </a:p>
      </dgm:t>
    </dgm:pt>
    <dgm:pt modelId="{C623ECB2-7E6A-439E-B13C-FAFBBB849415}" type="pres">
      <dgm:prSet presAssocID="{F78F60E6-1B9C-4B57-9FC7-F1BBC23CEB37}" presName="horzTwo" presStyleCnt="0"/>
      <dgm:spPr/>
      <dgm:t>
        <a:bodyPr/>
        <a:lstStyle/>
        <a:p>
          <a:endParaRPr lang="zh-TW" altLang="en-US"/>
        </a:p>
      </dgm:t>
    </dgm:pt>
    <dgm:pt modelId="{2EC58029-28B3-4A0E-BEA7-05A8070095E9}" type="pres">
      <dgm:prSet presAssocID="{79848678-6F26-48C9-BC78-9FDBDD362091}" presName="vertThree" presStyleCnt="0"/>
      <dgm:spPr/>
      <dgm:t>
        <a:bodyPr/>
        <a:lstStyle/>
        <a:p>
          <a:endParaRPr lang="zh-TW" altLang="en-US"/>
        </a:p>
      </dgm:t>
    </dgm:pt>
    <dgm:pt modelId="{9D322D0C-7A99-41B9-A9DA-FF934981F942}" type="pres">
      <dgm:prSet presAssocID="{79848678-6F26-48C9-BC78-9FDBDD362091}" presName="txThree" presStyleLbl="node3" presStyleIdx="0" presStyleCnt="4">
        <dgm:presLayoutVars>
          <dgm:chPref val="3"/>
        </dgm:presLayoutVars>
      </dgm:prSet>
      <dgm:spPr/>
      <dgm:t>
        <a:bodyPr/>
        <a:lstStyle/>
        <a:p>
          <a:endParaRPr lang="zh-TW" altLang="en-US"/>
        </a:p>
      </dgm:t>
    </dgm:pt>
    <dgm:pt modelId="{B7DE7FAE-E368-42E2-A3D0-D0079A7BB561}" type="pres">
      <dgm:prSet presAssocID="{79848678-6F26-48C9-BC78-9FDBDD362091}" presName="horzThree" presStyleCnt="0"/>
      <dgm:spPr/>
      <dgm:t>
        <a:bodyPr/>
        <a:lstStyle/>
        <a:p>
          <a:endParaRPr lang="zh-TW" altLang="en-US"/>
        </a:p>
      </dgm:t>
    </dgm:pt>
    <dgm:pt modelId="{CE9ACE0D-E7A0-4F1B-B5DC-DEED3F8DB448}" type="pres">
      <dgm:prSet presAssocID="{32FAE95B-F8A8-4538-885F-D79C75E674BB}" presName="sibSpaceThree" presStyleCnt="0"/>
      <dgm:spPr/>
      <dgm:t>
        <a:bodyPr/>
        <a:lstStyle/>
        <a:p>
          <a:endParaRPr lang="zh-TW" altLang="en-US"/>
        </a:p>
      </dgm:t>
    </dgm:pt>
    <dgm:pt modelId="{86C018D9-B2B1-4BAC-9DA4-FC19274A9723}" type="pres">
      <dgm:prSet presAssocID="{DECE7A0F-F78B-4A1A-98B9-EB37EA05C8F6}" presName="vertThree" presStyleCnt="0"/>
      <dgm:spPr/>
      <dgm:t>
        <a:bodyPr/>
        <a:lstStyle/>
        <a:p>
          <a:endParaRPr lang="zh-TW" altLang="en-US"/>
        </a:p>
      </dgm:t>
    </dgm:pt>
    <dgm:pt modelId="{6B277BFB-6C5A-4559-9E3E-CCB66798540D}" type="pres">
      <dgm:prSet presAssocID="{DECE7A0F-F78B-4A1A-98B9-EB37EA05C8F6}" presName="txThree" presStyleLbl="node3" presStyleIdx="1" presStyleCnt="4">
        <dgm:presLayoutVars>
          <dgm:chPref val="3"/>
        </dgm:presLayoutVars>
      </dgm:prSet>
      <dgm:spPr/>
      <dgm:t>
        <a:bodyPr/>
        <a:lstStyle/>
        <a:p>
          <a:endParaRPr lang="zh-TW" altLang="en-US"/>
        </a:p>
      </dgm:t>
    </dgm:pt>
    <dgm:pt modelId="{8F3A3976-564A-47B0-9D05-ED00B8BA48DE}" type="pres">
      <dgm:prSet presAssocID="{DECE7A0F-F78B-4A1A-98B9-EB37EA05C8F6}" presName="horzThree" presStyleCnt="0"/>
      <dgm:spPr/>
      <dgm:t>
        <a:bodyPr/>
        <a:lstStyle/>
        <a:p>
          <a:endParaRPr lang="zh-TW" altLang="en-US"/>
        </a:p>
      </dgm:t>
    </dgm:pt>
    <dgm:pt modelId="{25B2B670-051F-4007-A50A-962DD1402E8B}" type="pres">
      <dgm:prSet presAssocID="{6BB11040-2BAF-45FC-8F8B-9172DB619434}" presName="sibSpaceTwo" presStyleCnt="0"/>
      <dgm:spPr/>
      <dgm:t>
        <a:bodyPr/>
        <a:lstStyle/>
        <a:p>
          <a:endParaRPr lang="zh-TW" altLang="en-US"/>
        </a:p>
      </dgm:t>
    </dgm:pt>
    <dgm:pt modelId="{639E50CF-B507-43BC-8FC7-4A4CA59E2220}" type="pres">
      <dgm:prSet presAssocID="{2AC5BDC6-106D-4163-971D-7D62B1B72EC3}" presName="vertTwo" presStyleCnt="0"/>
      <dgm:spPr/>
      <dgm:t>
        <a:bodyPr/>
        <a:lstStyle/>
        <a:p>
          <a:endParaRPr lang="zh-TW" altLang="en-US"/>
        </a:p>
      </dgm:t>
    </dgm:pt>
    <dgm:pt modelId="{4A4252A2-027D-4D7A-9515-03629F8C9905}" type="pres">
      <dgm:prSet presAssocID="{2AC5BDC6-106D-4163-971D-7D62B1B72EC3}" presName="txTwo" presStyleLbl="node2" presStyleIdx="1" presStyleCnt="2" custScaleY="49666">
        <dgm:presLayoutVars>
          <dgm:chPref val="3"/>
        </dgm:presLayoutVars>
      </dgm:prSet>
      <dgm:spPr/>
      <dgm:t>
        <a:bodyPr/>
        <a:lstStyle/>
        <a:p>
          <a:endParaRPr lang="zh-TW" altLang="en-US"/>
        </a:p>
      </dgm:t>
    </dgm:pt>
    <dgm:pt modelId="{3B806435-9228-45E8-A78F-0BB8BFE369E2}" type="pres">
      <dgm:prSet presAssocID="{2AC5BDC6-106D-4163-971D-7D62B1B72EC3}" presName="parTransTwo" presStyleCnt="0"/>
      <dgm:spPr/>
      <dgm:t>
        <a:bodyPr/>
        <a:lstStyle/>
        <a:p>
          <a:endParaRPr lang="zh-TW" altLang="en-US"/>
        </a:p>
      </dgm:t>
    </dgm:pt>
    <dgm:pt modelId="{E2014927-1496-465A-9F17-C93CAEC8F692}" type="pres">
      <dgm:prSet presAssocID="{2AC5BDC6-106D-4163-971D-7D62B1B72EC3}" presName="horzTwo" presStyleCnt="0"/>
      <dgm:spPr/>
      <dgm:t>
        <a:bodyPr/>
        <a:lstStyle/>
        <a:p>
          <a:endParaRPr lang="zh-TW" altLang="en-US"/>
        </a:p>
      </dgm:t>
    </dgm:pt>
    <dgm:pt modelId="{F05CF303-22AE-4376-8CC8-EA95566218FF}" type="pres">
      <dgm:prSet presAssocID="{F39030F3-CD72-4BC8-B3E1-085C62E7AA61}" presName="vertThree" presStyleCnt="0"/>
      <dgm:spPr/>
      <dgm:t>
        <a:bodyPr/>
        <a:lstStyle/>
        <a:p>
          <a:endParaRPr lang="zh-TW" altLang="en-US"/>
        </a:p>
      </dgm:t>
    </dgm:pt>
    <dgm:pt modelId="{F61E5893-D2B6-460F-ADF1-157B7803C065}" type="pres">
      <dgm:prSet presAssocID="{F39030F3-CD72-4BC8-B3E1-085C62E7AA61}" presName="txThree" presStyleLbl="node3" presStyleIdx="2" presStyleCnt="4">
        <dgm:presLayoutVars>
          <dgm:chPref val="3"/>
        </dgm:presLayoutVars>
      </dgm:prSet>
      <dgm:spPr/>
      <dgm:t>
        <a:bodyPr/>
        <a:lstStyle/>
        <a:p>
          <a:endParaRPr lang="zh-TW" altLang="en-US"/>
        </a:p>
      </dgm:t>
    </dgm:pt>
    <dgm:pt modelId="{2D8F0C96-A8D0-4DC8-B818-3A0F2A7E5FD7}" type="pres">
      <dgm:prSet presAssocID="{F39030F3-CD72-4BC8-B3E1-085C62E7AA61}" presName="horzThree" presStyleCnt="0"/>
      <dgm:spPr/>
      <dgm:t>
        <a:bodyPr/>
        <a:lstStyle/>
        <a:p>
          <a:endParaRPr lang="zh-TW" altLang="en-US"/>
        </a:p>
      </dgm:t>
    </dgm:pt>
    <dgm:pt modelId="{72081C49-7D9E-4FC1-9E03-14F07817A63F}" type="pres">
      <dgm:prSet presAssocID="{01478113-665D-45EA-B3F5-8B6ED7DC4AB6}" presName="sibSpaceThree" presStyleCnt="0"/>
      <dgm:spPr/>
      <dgm:t>
        <a:bodyPr/>
        <a:lstStyle/>
        <a:p>
          <a:endParaRPr lang="zh-TW" altLang="en-US"/>
        </a:p>
      </dgm:t>
    </dgm:pt>
    <dgm:pt modelId="{3930E0B0-9654-4067-ACC1-DBBE2579458A}" type="pres">
      <dgm:prSet presAssocID="{1E70B5A1-E340-463E-BE51-4D16A88852D1}" presName="vertThree" presStyleCnt="0"/>
      <dgm:spPr/>
      <dgm:t>
        <a:bodyPr/>
        <a:lstStyle/>
        <a:p>
          <a:endParaRPr lang="zh-TW" altLang="en-US"/>
        </a:p>
      </dgm:t>
    </dgm:pt>
    <dgm:pt modelId="{CD84A19E-C36D-4B7C-A849-03524CE960DA}" type="pres">
      <dgm:prSet presAssocID="{1E70B5A1-E340-463E-BE51-4D16A88852D1}" presName="txThree" presStyleLbl="node3" presStyleIdx="3" presStyleCnt="4">
        <dgm:presLayoutVars>
          <dgm:chPref val="3"/>
        </dgm:presLayoutVars>
      </dgm:prSet>
      <dgm:spPr/>
      <dgm:t>
        <a:bodyPr/>
        <a:lstStyle/>
        <a:p>
          <a:endParaRPr lang="zh-TW" altLang="en-US"/>
        </a:p>
      </dgm:t>
    </dgm:pt>
    <dgm:pt modelId="{696CF900-D1AA-4A7D-9B46-2571D39D4E79}" type="pres">
      <dgm:prSet presAssocID="{1E70B5A1-E340-463E-BE51-4D16A88852D1}" presName="horzThree" presStyleCnt="0"/>
      <dgm:spPr/>
      <dgm:t>
        <a:bodyPr/>
        <a:lstStyle/>
        <a:p>
          <a:endParaRPr lang="zh-TW" altLang="en-US"/>
        </a:p>
      </dgm:t>
    </dgm:pt>
  </dgm:ptLst>
  <dgm:cxnLst>
    <dgm:cxn modelId="{D559720E-2FF0-46DA-A6AC-F0A6A613C5E5}" srcId="{F78F60E6-1B9C-4B57-9FC7-F1BBC23CEB37}" destId="{DECE7A0F-F78B-4A1A-98B9-EB37EA05C8F6}" srcOrd="1" destOrd="0" parTransId="{FD746428-ACAB-4BC3-9399-F11BE594CDF9}" sibTransId="{809364E1-57FE-4816-80CD-235813C3E364}"/>
    <dgm:cxn modelId="{1DAF785B-DE67-4B81-A348-54D273147BBB}" srcId="{2AC5BDC6-106D-4163-971D-7D62B1B72EC3}" destId="{1E70B5A1-E340-463E-BE51-4D16A88852D1}" srcOrd="1" destOrd="0" parTransId="{A2E7882F-878C-4E20-ACCB-CF566DE95BD2}" sibTransId="{47079580-85B4-487B-84BD-7B49C64A3ECF}"/>
    <dgm:cxn modelId="{B1256A41-FA79-47CA-8C97-5AE81819B790}" type="presOf" srcId="{229934B9-EC1B-4476-A829-69C24509DFB1}" destId="{C48B89E9-C053-40C0-AB05-6F8797667CD1}" srcOrd="0" destOrd="0" presId="urn:microsoft.com/office/officeart/2005/8/layout/hierarchy4"/>
    <dgm:cxn modelId="{3E16314B-264B-4C33-8AD7-28A1051D7B8C}" srcId="{229934B9-EC1B-4476-A829-69C24509DFB1}" destId="{F78F60E6-1B9C-4B57-9FC7-F1BBC23CEB37}" srcOrd="0" destOrd="0" parTransId="{1169EEBF-B78D-4C01-A47F-F22E54574439}" sibTransId="{6BB11040-2BAF-45FC-8F8B-9172DB619434}"/>
    <dgm:cxn modelId="{6A16EEBD-B237-42F7-8119-FC23762E82E2}" srcId="{229934B9-EC1B-4476-A829-69C24509DFB1}" destId="{2AC5BDC6-106D-4163-971D-7D62B1B72EC3}" srcOrd="1" destOrd="0" parTransId="{FDF065B8-1985-4A1B-835A-800BF83906B9}" sibTransId="{823CD304-BC9C-4F88-8DE6-7AC140602A63}"/>
    <dgm:cxn modelId="{E73D4486-FE80-4CCF-BE58-54B2A162DB5A}" type="presOf" srcId="{F78F60E6-1B9C-4B57-9FC7-F1BBC23CEB37}" destId="{4FD0D239-0BE4-4475-A9E2-9529E4DC72C9}" srcOrd="0" destOrd="0" presId="urn:microsoft.com/office/officeart/2005/8/layout/hierarchy4"/>
    <dgm:cxn modelId="{D97CBF0F-664B-44C2-99A7-C4FF15035A29}" srcId="{375BCF5E-16EE-435F-B032-2E22067B3961}" destId="{229934B9-EC1B-4476-A829-69C24509DFB1}" srcOrd="0" destOrd="0" parTransId="{3B4945AB-ECDA-4662-A7FA-7B32C8106E90}" sibTransId="{3D2D8BB6-0588-48F5-AFEE-76A9124DEB61}"/>
    <dgm:cxn modelId="{D447751B-314C-427E-AD8F-27A4B0FF7EEB}" type="presOf" srcId="{375BCF5E-16EE-435F-B032-2E22067B3961}" destId="{0AE846B4-5D4B-4068-BD7D-29798A746D92}" srcOrd="0" destOrd="0" presId="urn:microsoft.com/office/officeart/2005/8/layout/hierarchy4"/>
    <dgm:cxn modelId="{2900DF87-3FBB-4340-A579-23AF520E1200}" type="presOf" srcId="{2AC5BDC6-106D-4163-971D-7D62B1B72EC3}" destId="{4A4252A2-027D-4D7A-9515-03629F8C9905}" srcOrd="0" destOrd="0" presId="urn:microsoft.com/office/officeart/2005/8/layout/hierarchy4"/>
    <dgm:cxn modelId="{79BB10D9-A7A2-4320-A866-8AF362FF70FD}" type="presOf" srcId="{79848678-6F26-48C9-BC78-9FDBDD362091}" destId="{9D322D0C-7A99-41B9-A9DA-FF934981F942}" srcOrd="0" destOrd="0" presId="urn:microsoft.com/office/officeart/2005/8/layout/hierarchy4"/>
    <dgm:cxn modelId="{0D52815B-FE4B-427E-8A08-03BE5D981D1B}" srcId="{2AC5BDC6-106D-4163-971D-7D62B1B72EC3}" destId="{F39030F3-CD72-4BC8-B3E1-085C62E7AA61}" srcOrd="0" destOrd="0" parTransId="{D8FF337E-BE74-4D33-AB71-B1755EE334B2}" sibTransId="{01478113-665D-45EA-B3F5-8B6ED7DC4AB6}"/>
    <dgm:cxn modelId="{B20ED7B2-66BD-4CD4-B545-C993B70A2657}" type="presOf" srcId="{DECE7A0F-F78B-4A1A-98B9-EB37EA05C8F6}" destId="{6B277BFB-6C5A-4559-9E3E-CCB66798540D}" srcOrd="0" destOrd="0" presId="urn:microsoft.com/office/officeart/2005/8/layout/hierarchy4"/>
    <dgm:cxn modelId="{2897371F-FF67-47D1-BE13-ACEBAD26C758}" type="presOf" srcId="{1E70B5A1-E340-463E-BE51-4D16A88852D1}" destId="{CD84A19E-C36D-4B7C-A849-03524CE960DA}" srcOrd="0" destOrd="0" presId="urn:microsoft.com/office/officeart/2005/8/layout/hierarchy4"/>
    <dgm:cxn modelId="{0BB03446-C071-4D0E-921A-D05AE7FB6FF0}" type="presOf" srcId="{F39030F3-CD72-4BC8-B3E1-085C62E7AA61}" destId="{F61E5893-D2B6-460F-ADF1-157B7803C065}" srcOrd="0" destOrd="0" presId="urn:microsoft.com/office/officeart/2005/8/layout/hierarchy4"/>
    <dgm:cxn modelId="{CB98DB94-A52F-4CFC-AD9A-33172F0ABE6C}" srcId="{F78F60E6-1B9C-4B57-9FC7-F1BBC23CEB37}" destId="{79848678-6F26-48C9-BC78-9FDBDD362091}" srcOrd="0" destOrd="0" parTransId="{B6A17B09-3C0E-4B3B-A015-AAAB50DB73B7}" sibTransId="{32FAE95B-F8A8-4538-885F-D79C75E674BB}"/>
    <dgm:cxn modelId="{3024C6E4-BD81-468A-9113-4CEF635C597F}" type="presParOf" srcId="{0AE846B4-5D4B-4068-BD7D-29798A746D92}" destId="{B3CAF9AD-F3A2-4DBE-8780-ED93DC61D20B}" srcOrd="0" destOrd="0" presId="urn:microsoft.com/office/officeart/2005/8/layout/hierarchy4"/>
    <dgm:cxn modelId="{18D60514-F58D-44CC-A5EF-C40E314C969A}" type="presParOf" srcId="{B3CAF9AD-F3A2-4DBE-8780-ED93DC61D20B}" destId="{C48B89E9-C053-40C0-AB05-6F8797667CD1}" srcOrd="0" destOrd="0" presId="urn:microsoft.com/office/officeart/2005/8/layout/hierarchy4"/>
    <dgm:cxn modelId="{87EA0EF8-5161-41E9-ACD6-8326F0CC99D0}" type="presParOf" srcId="{B3CAF9AD-F3A2-4DBE-8780-ED93DC61D20B}" destId="{CBDDF756-4646-44AB-82A7-BD58625E0650}" srcOrd="1" destOrd="0" presId="urn:microsoft.com/office/officeart/2005/8/layout/hierarchy4"/>
    <dgm:cxn modelId="{68546A8D-9ABF-4716-8B2C-E1193141D29C}" type="presParOf" srcId="{B3CAF9AD-F3A2-4DBE-8780-ED93DC61D20B}" destId="{DC63B832-5DCC-4616-8A88-5848CF5FBA3A}" srcOrd="2" destOrd="0" presId="urn:microsoft.com/office/officeart/2005/8/layout/hierarchy4"/>
    <dgm:cxn modelId="{83F470E9-53A6-4D66-9AB3-552BEAC553B0}" type="presParOf" srcId="{DC63B832-5DCC-4616-8A88-5848CF5FBA3A}" destId="{2FE95F53-6D94-43B5-A016-B9FAC9B4FE1E}" srcOrd="0" destOrd="0" presId="urn:microsoft.com/office/officeart/2005/8/layout/hierarchy4"/>
    <dgm:cxn modelId="{2B156B48-319D-449C-AB16-4565B2762A3F}" type="presParOf" srcId="{2FE95F53-6D94-43B5-A016-B9FAC9B4FE1E}" destId="{4FD0D239-0BE4-4475-A9E2-9529E4DC72C9}" srcOrd="0" destOrd="0" presId="urn:microsoft.com/office/officeart/2005/8/layout/hierarchy4"/>
    <dgm:cxn modelId="{F4D2E819-318C-4C1D-A277-6A906FC33298}" type="presParOf" srcId="{2FE95F53-6D94-43B5-A016-B9FAC9B4FE1E}" destId="{6A453B52-E183-48EB-9879-F055E3544A92}" srcOrd="1" destOrd="0" presId="urn:microsoft.com/office/officeart/2005/8/layout/hierarchy4"/>
    <dgm:cxn modelId="{224B084E-B13E-4E23-83D6-1297CE706CE0}" type="presParOf" srcId="{2FE95F53-6D94-43B5-A016-B9FAC9B4FE1E}" destId="{C623ECB2-7E6A-439E-B13C-FAFBBB849415}" srcOrd="2" destOrd="0" presId="urn:microsoft.com/office/officeart/2005/8/layout/hierarchy4"/>
    <dgm:cxn modelId="{73051207-D5D5-4786-9AA3-AFF500A8BCE3}" type="presParOf" srcId="{C623ECB2-7E6A-439E-B13C-FAFBBB849415}" destId="{2EC58029-28B3-4A0E-BEA7-05A8070095E9}" srcOrd="0" destOrd="0" presId="urn:microsoft.com/office/officeart/2005/8/layout/hierarchy4"/>
    <dgm:cxn modelId="{576F69D2-7583-4A32-A0C2-650B0A3CA119}" type="presParOf" srcId="{2EC58029-28B3-4A0E-BEA7-05A8070095E9}" destId="{9D322D0C-7A99-41B9-A9DA-FF934981F942}" srcOrd="0" destOrd="0" presId="urn:microsoft.com/office/officeart/2005/8/layout/hierarchy4"/>
    <dgm:cxn modelId="{410D68D8-22DB-463D-9BEE-38638BEA60A3}" type="presParOf" srcId="{2EC58029-28B3-4A0E-BEA7-05A8070095E9}" destId="{B7DE7FAE-E368-42E2-A3D0-D0079A7BB561}" srcOrd="1" destOrd="0" presId="urn:microsoft.com/office/officeart/2005/8/layout/hierarchy4"/>
    <dgm:cxn modelId="{10413030-F2FA-4A29-B9A9-E7703EA622B8}" type="presParOf" srcId="{C623ECB2-7E6A-439E-B13C-FAFBBB849415}" destId="{CE9ACE0D-E7A0-4F1B-B5DC-DEED3F8DB448}" srcOrd="1" destOrd="0" presId="urn:microsoft.com/office/officeart/2005/8/layout/hierarchy4"/>
    <dgm:cxn modelId="{060208D0-40C3-4C7E-9AF0-0C1A6578CD2B}" type="presParOf" srcId="{C623ECB2-7E6A-439E-B13C-FAFBBB849415}" destId="{86C018D9-B2B1-4BAC-9DA4-FC19274A9723}" srcOrd="2" destOrd="0" presId="urn:microsoft.com/office/officeart/2005/8/layout/hierarchy4"/>
    <dgm:cxn modelId="{04967B39-AA33-4374-BA7A-3BC533A1A5A2}" type="presParOf" srcId="{86C018D9-B2B1-4BAC-9DA4-FC19274A9723}" destId="{6B277BFB-6C5A-4559-9E3E-CCB66798540D}" srcOrd="0" destOrd="0" presId="urn:microsoft.com/office/officeart/2005/8/layout/hierarchy4"/>
    <dgm:cxn modelId="{72A9A7C5-F7D8-4671-93FD-6B6EBE070519}" type="presParOf" srcId="{86C018D9-B2B1-4BAC-9DA4-FC19274A9723}" destId="{8F3A3976-564A-47B0-9D05-ED00B8BA48DE}" srcOrd="1" destOrd="0" presId="urn:microsoft.com/office/officeart/2005/8/layout/hierarchy4"/>
    <dgm:cxn modelId="{D7C435E4-AF56-427D-BCAC-1DF493A7649C}" type="presParOf" srcId="{DC63B832-5DCC-4616-8A88-5848CF5FBA3A}" destId="{25B2B670-051F-4007-A50A-962DD1402E8B}" srcOrd="1" destOrd="0" presId="urn:microsoft.com/office/officeart/2005/8/layout/hierarchy4"/>
    <dgm:cxn modelId="{8436F103-826C-4D48-9489-1EC36F629711}" type="presParOf" srcId="{DC63B832-5DCC-4616-8A88-5848CF5FBA3A}" destId="{639E50CF-B507-43BC-8FC7-4A4CA59E2220}" srcOrd="2" destOrd="0" presId="urn:microsoft.com/office/officeart/2005/8/layout/hierarchy4"/>
    <dgm:cxn modelId="{A4BEC551-96F0-4298-A943-1CD25DDB42D8}" type="presParOf" srcId="{639E50CF-B507-43BC-8FC7-4A4CA59E2220}" destId="{4A4252A2-027D-4D7A-9515-03629F8C9905}" srcOrd="0" destOrd="0" presId="urn:microsoft.com/office/officeart/2005/8/layout/hierarchy4"/>
    <dgm:cxn modelId="{2F28A3F3-B4B4-4915-925C-9C24C1EE85D8}" type="presParOf" srcId="{639E50CF-B507-43BC-8FC7-4A4CA59E2220}" destId="{3B806435-9228-45E8-A78F-0BB8BFE369E2}" srcOrd="1" destOrd="0" presId="urn:microsoft.com/office/officeart/2005/8/layout/hierarchy4"/>
    <dgm:cxn modelId="{9D3D61D8-88CE-4440-8B00-16F39F0E22B1}" type="presParOf" srcId="{639E50CF-B507-43BC-8FC7-4A4CA59E2220}" destId="{E2014927-1496-465A-9F17-C93CAEC8F692}" srcOrd="2" destOrd="0" presId="urn:microsoft.com/office/officeart/2005/8/layout/hierarchy4"/>
    <dgm:cxn modelId="{7FAA26AB-F1D2-40FD-9A2A-93CEE06C34C1}" type="presParOf" srcId="{E2014927-1496-465A-9F17-C93CAEC8F692}" destId="{F05CF303-22AE-4376-8CC8-EA95566218FF}" srcOrd="0" destOrd="0" presId="urn:microsoft.com/office/officeart/2005/8/layout/hierarchy4"/>
    <dgm:cxn modelId="{AB9D09D0-BE58-421D-9C8E-6B53589FE15E}" type="presParOf" srcId="{F05CF303-22AE-4376-8CC8-EA95566218FF}" destId="{F61E5893-D2B6-460F-ADF1-157B7803C065}" srcOrd="0" destOrd="0" presId="urn:microsoft.com/office/officeart/2005/8/layout/hierarchy4"/>
    <dgm:cxn modelId="{884457FE-BEAF-465D-A544-F3D78ABA1794}" type="presParOf" srcId="{F05CF303-22AE-4376-8CC8-EA95566218FF}" destId="{2D8F0C96-A8D0-4DC8-B818-3A0F2A7E5FD7}" srcOrd="1" destOrd="0" presId="urn:microsoft.com/office/officeart/2005/8/layout/hierarchy4"/>
    <dgm:cxn modelId="{E914C4D3-F58C-498E-BDD8-7E93D750181C}" type="presParOf" srcId="{E2014927-1496-465A-9F17-C93CAEC8F692}" destId="{72081C49-7D9E-4FC1-9E03-14F07817A63F}" srcOrd="1" destOrd="0" presId="urn:microsoft.com/office/officeart/2005/8/layout/hierarchy4"/>
    <dgm:cxn modelId="{2483270B-2F49-41ED-96D8-EEC1EC2EED20}" type="presParOf" srcId="{E2014927-1496-465A-9F17-C93CAEC8F692}" destId="{3930E0B0-9654-4067-ACC1-DBBE2579458A}" srcOrd="2" destOrd="0" presId="urn:microsoft.com/office/officeart/2005/8/layout/hierarchy4"/>
    <dgm:cxn modelId="{E1438C7B-675A-4ADD-BFA2-3064D6944D71}" type="presParOf" srcId="{3930E0B0-9654-4067-ACC1-DBBE2579458A}" destId="{CD84A19E-C36D-4B7C-A849-03524CE960DA}" srcOrd="0" destOrd="0" presId="urn:microsoft.com/office/officeart/2005/8/layout/hierarchy4"/>
    <dgm:cxn modelId="{E82B5309-7358-459D-99A3-61A8A9BF6884}" type="presParOf" srcId="{3930E0B0-9654-4067-ACC1-DBBE2579458A}" destId="{696CF900-D1AA-4A7D-9B46-2571D39D4E79}"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9B8E84E-C7D6-45D2-982B-332CA12EAF18}" type="doc">
      <dgm:prSet loTypeId="urn:microsoft.com/office/officeart/2009/3/layout/PlusandMinus" loCatId="relationship" qsTypeId="urn:microsoft.com/office/officeart/2005/8/quickstyle/3d3" qsCatId="3D" csTypeId="urn:microsoft.com/office/officeart/2005/8/colors/colorful1" csCatId="colorful" phldr="1"/>
      <dgm:spPr/>
      <dgm:t>
        <a:bodyPr/>
        <a:lstStyle/>
        <a:p>
          <a:endParaRPr lang="zh-TW" altLang="en-US"/>
        </a:p>
      </dgm:t>
    </dgm:pt>
    <dgm:pt modelId="{8C12EAC8-07D3-4F30-B8F2-E7B5E6DB9B9B}">
      <dgm:prSet phldrT="[文字]"/>
      <dgm:spPr/>
      <dgm:t>
        <a:bodyPr/>
        <a:lstStyle/>
        <a:p>
          <a:pPr algn="ctr"/>
          <a:r>
            <a:rPr lang="zh-TW" altLang="en-US" dirty="0" smtClean="0">
              <a:latin typeface="SimHei" pitchFamily="2" charset="-122"/>
              <a:ea typeface="SimHei" pitchFamily="2" charset="-122"/>
            </a:rPr>
            <a:t>運輸成本</a:t>
          </a:r>
          <a:endParaRPr lang="zh-TW" altLang="en-US" dirty="0"/>
        </a:p>
      </dgm:t>
    </dgm:pt>
    <dgm:pt modelId="{64B68F17-34F1-4DA5-A91A-DF4D1874AFB4}" type="parTrans" cxnId="{19E8D31B-FAB5-4596-B1B0-65672783AC75}">
      <dgm:prSet/>
      <dgm:spPr/>
      <dgm:t>
        <a:bodyPr/>
        <a:lstStyle/>
        <a:p>
          <a:endParaRPr lang="zh-TW" altLang="en-US"/>
        </a:p>
      </dgm:t>
    </dgm:pt>
    <dgm:pt modelId="{89362CA7-3602-4CAF-B97D-AEEC95F7B5C8}" type="sibTrans" cxnId="{19E8D31B-FAB5-4596-B1B0-65672783AC75}">
      <dgm:prSet/>
      <dgm:spPr/>
      <dgm:t>
        <a:bodyPr/>
        <a:lstStyle/>
        <a:p>
          <a:endParaRPr lang="zh-TW" altLang="en-US"/>
        </a:p>
      </dgm:t>
    </dgm:pt>
    <dgm:pt modelId="{A8255B5E-FB05-45D4-B3E6-EB91D010A5E8}">
      <dgm:prSet phldrT="[文字]"/>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zh-TW" altLang="en-US" dirty="0" smtClean="0">
              <a:latin typeface="SimHei" pitchFamily="2" charset="-122"/>
              <a:ea typeface="SimHei" pitchFamily="2" charset="-122"/>
            </a:rPr>
            <a:t>交易成本</a:t>
          </a:r>
          <a:endParaRPr lang="zh-TW" altLang="en-US" dirty="0"/>
        </a:p>
      </dgm:t>
    </dgm:pt>
    <dgm:pt modelId="{F6451BB8-914A-46A3-83DD-07D79D74254C}" type="parTrans" cxnId="{C0353819-5A1E-4B7B-8F93-DA467CAB388C}">
      <dgm:prSet/>
      <dgm:spPr/>
      <dgm:t>
        <a:bodyPr/>
        <a:lstStyle/>
        <a:p>
          <a:endParaRPr lang="zh-TW" altLang="en-US"/>
        </a:p>
      </dgm:t>
    </dgm:pt>
    <dgm:pt modelId="{88F1547D-5B02-42CD-A678-1665AD30BDFF}" type="sibTrans" cxnId="{C0353819-5A1E-4B7B-8F93-DA467CAB388C}">
      <dgm:prSet/>
      <dgm:spPr/>
      <dgm:t>
        <a:bodyPr/>
        <a:lstStyle/>
        <a:p>
          <a:endParaRPr lang="zh-TW" altLang="en-US"/>
        </a:p>
      </dgm:t>
    </dgm:pt>
    <dgm:pt modelId="{40EACEB1-0E2E-4CB5-963C-C6F831C52E85}" type="pres">
      <dgm:prSet presAssocID="{39B8E84E-C7D6-45D2-982B-332CA12EAF18}" presName="Name0" presStyleCnt="0">
        <dgm:presLayoutVars>
          <dgm:chMax val="2"/>
          <dgm:chPref val="2"/>
          <dgm:dir/>
          <dgm:animOne/>
          <dgm:resizeHandles val="exact"/>
        </dgm:presLayoutVars>
      </dgm:prSet>
      <dgm:spPr/>
      <dgm:t>
        <a:bodyPr/>
        <a:lstStyle/>
        <a:p>
          <a:endParaRPr lang="zh-TW" altLang="en-US"/>
        </a:p>
      </dgm:t>
    </dgm:pt>
    <dgm:pt modelId="{20B7A6A6-C4B2-48BB-BA65-5D20EF97EA53}" type="pres">
      <dgm:prSet presAssocID="{39B8E84E-C7D6-45D2-982B-332CA12EAF18}" presName="Background" presStyleLbl="bgImgPlace1" presStyleIdx="0" presStyleCnt="1" custScaleX="93678" custScaleY="33367" custLinFactNeighborX="287" custLinFactNeighborY="-27246"/>
      <dgm:spPr/>
    </dgm:pt>
    <dgm:pt modelId="{C61D7506-E88E-4773-913B-B3890FDC7BDC}" type="pres">
      <dgm:prSet presAssocID="{39B8E84E-C7D6-45D2-982B-332CA12EAF18}" presName="ParentText1" presStyleLbl="revTx" presStyleIdx="0" presStyleCnt="2" custScaleY="32756" custLinFactNeighborX="619" custLinFactNeighborY="-35098">
        <dgm:presLayoutVars>
          <dgm:chMax val="0"/>
          <dgm:chPref val="0"/>
          <dgm:bulletEnabled val="1"/>
        </dgm:presLayoutVars>
      </dgm:prSet>
      <dgm:spPr/>
      <dgm:t>
        <a:bodyPr/>
        <a:lstStyle/>
        <a:p>
          <a:endParaRPr lang="zh-TW" altLang="en-US"/>
        </a:p>
      </dgm:t>
    </dgm:pt>
    <dgm:pt modelId="{19217967-701C-4279-807C-BE24197B4E82}" type="pres">
      <dgm:prSet presAssocID="{39B8E84E-C7D6-45D2-982B-332CA12EAF18}" presName="ParentText2" presStyleLbl="revTx" presStyleIdx="1" presStyleCnt="2" custScaleY="33133" custLinFactNeighborX="-619" custLinFactNeighborY="-37699">
        <dgm:presLayoutVars>
          <dgm:chMax val="0"/>
          <dgm:chPref val="0"/>
          <dgm:bulletEnabled val="1"/>
        </dgm:presLayoutVars>
      </dgm:prSet>
      <dgm:spPr/>
      <dgm:t>
        <a:bodyPr/>
        <a:lstStyle/>
        <a:p>
          <a:endParaRPr lang="zh-TW" altLang="en-US"/>
        </a:p>
      </dgm:t>
    </dgm:pt>
    <dgm:pt modelId="{7D474B37-8ECF-4820-9B32-FD0F88EDFA55}" type="pres">
      <dgm:prSet presAssocID="{39B8E84E-C7D6-45D2-982B-332CA12EAF18}" presName="Plus" presStyleLbl="alignNode1" presStyleIdx="0" presStyleCnt="2"/>
      <dgm:spPr/>
    </dgm:pt>
    <dgm:pt modelId="{5DEDD75C-2DF7-4045-9676-0284456E8874}" type="pres">
      <dgm:prSet presAssocID="{39B8E84E-C7D6-45D2-982B-332CA12EAF18}" presName="Minus" presStyleLbl="alignNode1" presStyleIdx="1" presStyleCnt="2"/>
      <dgm:spPr/>
    </dgm:pt>
    <dgm:pt modelId="{C43EDB62-D596-4B9A-BB32-8A2511D53552}" type="pres">
      <dgm:prSet presAssocID="{39B8E84E-C7D6-45D2-982B-332CA12EAF18}" presName="Divider" presStyleLbl="parChTrans1D1" presStyleIdx="0" presStyleCnt="1" custFlipHor="0" custScaleX="2000000" custScaleY="56193" custLinFactX="1200000" custLinFactNeighborX="1300000" custLinFactNeighborY="-38790"/>
      <dgm:spPr/>
    </dgm:pt>
  </dgm:ptLst>
  <dgm:cxnLst>
    <dgm:cxn modelId="{C445B139-1BFD-4F2F-BF19-8ACB2796F07C}" type="presOf" srcId="{8C12EAC8-07D3-4F30-B8F2-E7B5E6DB9B9B}" destId="{C61D7506-E88E-4773-913B-B3890FDC7BDC}" srcOrd="0" destOrd="0" presId="urn:microsoft.com/office/officeart/2009/3/layout/PlusandMinus"/>
    <dgm:cxn modelId="{DF752910-439F-4538-AE7E-878D4C8337FD}" type="presOf" srcId="{39B8E84E-C7D6-45D2-982B-332CA12EAF18}" destId="{40EACEB1-0E2E-4CB5-963C-C6F831C52E85}" srcOrd="0" destOrd="0" presId="urn:microsoft.com/office/officeart/2009/3/layout/PlusandMinus"/>
    <dgm:cxn modelId="{C0353819-5A1E-4B7B-8F93-DA467CAB388C}" srcId="{39B8E84E-C7D6-45D2-982B-332CA12EAF18}" destId="{A8255B5E-FB05-45D4-B3E6-EB91D010A5E8}" srcOrd="1" destOrd="0" parTransId="{F6451BB8-914A-46A3-83DD-07D79D74254C}" sibTransId="{88F1547D-5B02-42CD-A678-1665AD30BDFF}"/>
    <dgm:cxn modelId="{4137B45D-5237-4A05-863D-5E0210107884}" type="presOf" srcId="{A8255B5E-FB05-45D4-B3E6-EB91D010A5E8}" destId="{19217967-701C-4279-807C-BE24197B4E82}" srcOrd="0" destOrd="0" presId="urn:microsoft.com/office/officeart/2009/3/layout/PlusandMinus"/>
    <dgm:cxn modelId="{19E8D31B-FAB5-4596-B1B0-65672783AC75}" srcId="{39B8E84E-C7D6-45D2-982B-332CA12EAF18}" destId="{8C12EAC8-07D3-4F30-B8F2-E7B5E6DB9B9B}" srcOrd="0" destOrd="0" parTransId="{64B68F17-34F1-4DA5-A91A-DF4D1874AFB4}" sibTransId="{89362CA7-3602-4CAF-B97D-AEEC95F7B5C8}"/>
    <dgm:cxn modelId="{62B3AC73-8FA2-4107-BE2C-88BE7789507D}" type="presParOf" srcId="{40EACEB1-0E2E-4CB5-963C-C6F831C52E85}" destId="{20B7A6A6-C4B2-48BB-BA65-5D20EF97EA53}" srcOrd="0" destOrd="0" presId="urn:microsoft.com/office/officeart/2009/3/layout/PlusandMinus"/>
    <dgm:cxn modelId="{C1D55C5E-DD70-4803-9B5B-737CB0A1B5E4}" type="presParOf" srcId="{40EACEB1-0E2E-4CB5-963C-C6F831C52E85}" destId="{C61D7506-E88E-4773-913B-B3890FDC7BDC}" srcOrd="1" destOrd="0" presId="urn:microsoft.com/office/officeart/2009/3/layout/PlusandMinus"/>
    <dgm:cxn modelId="{9F00EBE1-6DD5-4B64-AE41-0536717988FB}" type="presParOf" srcId="{40EACEB1-0E2E-4CB5-963C-C6F831C52E85}" destId="{19217967-701C-4279-807C-BE24197B4E82}" srcOrd="2" destOrd="0" presId="urn:microsoft.com/office/officeart/2009/3/layout/PlusandMinus"/>
    <dgm:cxn modelId="{7C411D7F-B5DD-40CB-AA54-BE87012CC62F}" type="presParOf" srcId="{40EACEB1-0E2E-4CB5-963C-C6F831C52E85}" destId="{7D474B37-8ECF-4820-9B32-FD0F88EDFA55}" srcOrd="3" destOrd="0" presId="urn:microsoft.com/office/officeart/2009/3/layout/PlusandMinus"/>
    <dgm:cxn modelId="{AF891330-B69C-4E3C-997A-42218EF31AC2}" type="presParOf" srcId="{40EACEB1-0E2E-4CB5-963C-C6F831C52E85}" destId="{5DEDD75C-2DF7-4045-9676-0284456E8874}" srcOrd="4" destOrd="0" presId="urn:microsoft.com/office/officeart/2009/3/layout/PlusandMinus"/>
    <dgm:cxn modelId="{C0585576-C3C3-4D0D-9EFC-522FA2BFA2EB}" type="presParOf" srcId="{40EACEB1-0E2E-4CB5-963C-C6F831C52E85}" destId="{C43EDB62-D596-4B9A-BB32-8A2511D53552}" srcOrd="5" destOrd="0" presId="urn:microsoft.com/office/officeart/2009/3/layout/PlusandMinu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9B3B786-974A-4745-AAB7-EF42E68A2AE1}" type="doc">
      <dgm:prSet loTypeId="urn:microsoft.com/office/officeart/2008/layout/VerticalCurvedList" loCatId="list" qsTypeId="urn:microsoft.com/office/officeart/2005/8/quickstyle/simple1" qsCatId="simple" csTypeId="urn:microsoft.com/office/officeart/2005/8/colors/colorful4" csCatId="colorful" phldr="1"/>
      <dgm:spPr/>
      <dgm:t>
        <a:bodyPr/>
        <a:lstStyle/>
        <a:p>
          <a:endParaRPr lang="zh-TW" altLang="en-US"/>
        </a:p>
      </dgm:t>
    </dgm:pt>
    <dgm:pt modelId="{A3A5D00C-04D1-41FF-A4F2-53B6293248EC}">
      <dgm:prSet phldrT="[文字]" custT="1"/>
      <dgm:spPr/>
      <dgm:t>
        <a:bodyPr/>
        <a:lstStyle/>
        <a:p>
          <a:pPr marL="0" marR="0" lvl="1" indent="0" algn="ctr" defTabSz="914400" eaLnBrk="1" fontAlgn="auto" latinLnBrk="0" hangingPunct="1">
            <a:lnSpc>
              <a:spcPct val="100000"/>
            </a:lnSpc>
            <a:spcBef>
              <a:spcPts val="0"/>
            </a:spcBef>
            <a:spcAft>
              <a:spcPts val="0"/>
            </a:spcAft>
            <a:buClrTx/>
            <a:buSzTx/>
            <a:buFontTx/>
            <a:buNone/>
            <a:tabLst/>
            <a:defRPr/>
          </a:pPr>
          <a:r>
            <a:rPr lang="zh-TW" altLang="en-US" sz="1800" b="1" dirty="0" smtClean="0">
              <a:solidFill>
                <a:schemeClr val="tx1"/>
              </a:solidFill>
              <a:latin typeface="SimHei" pitchFamily="49" charset="-122"/>
              <a:ea typeface="SimHei" pitchFamily="49" charset="-122"/>
            </a:rPr>
            <a:t>市場法</a:t>
          </a:r>
          <a:endParaRPr lang="zh-TW" altLang="en-US" sz="1800" b="1" dirty="0">
            <a:solidFill>
              <a:schemeClr val="tx1"/>
            </a:solidFill>
            <a:latin typeface="SimHei" pitchFamily="49" charset="-122"/>
            <a:ea typeface="SimHei" pitchFamily="49" charset="-122"/>
          </a:endParaRPr>
        </a:p>
      </dgm:t>
    </dgm:pt>
    <dgm:pt modelId="{F87AE306-474F-44DB-9EE0-3C2D5150AA75}" type="parTrans" cxnId="{806CBC48-63C4-48B4-A181-9F3C0EFB2C45}">
      <dgm:prSet/>
      <dgm:spPr/>
      <dgm:t>
        <a:bodyPr/>
        <a:lstStyle/>
        <a:p>
          <a:endParaRPr lang="zh-TW" altLang="en-US"/>
        </a:p>
      </dgm:t>
    </dgm:pt>
    <dgm:pt modelId="{51A078A5-4F63-4BF4-8F34-4488F2201251}" type="sibTrans" cxnId="{806CBC48-63C4-48B4-A181-9F3C0EFB2C45}">
      <dgm:prSet/>
      <dgm:spPr/>
      <dgm:t>
        <a:bodyPr/>
        <a:lstStyle/>
        <a:p>
          <a:endParaRPr lang="zh-TW" altLang="en-US"/>
        </a:p>
      </dgm:t>
    </dgm:pt>
    <dgm:pt modelId="{39CE5EE2-D379-4BDF-A397-59779522E89F}">
      <dgm:prSet phldrT="[文字]" custT="1"/>
      <dgm:spPr>
        <a:solidFill>
          <a:schemeClr val="accent5">
            <a:lumMod val="40000"/>
            <a:lumOff val="60000"/>
          </a:schemeClr>
        </a:solidFill>
      </dgm:spPr>
      <dgm:t>
        <a:bodyPr/>
        <a:lstStyle/>
        <a:p>
          <a:pPr marL="0" marR="0" lvl="1" indent="0" algn="ctr" defTabSz="914400" eaLnBrk="1" fontAlgn="auto" latinLnBrk="0" hangingPunct="1">
            <a:lnSpc>
              <a:spcPct val="100000"/>
            </a:lnSpc>
            <a:spcBef>
              <a:spcPts val="0"/>
            </a:spcBef>
            <a:spcAft>
              <a:spcPts val="0"/>
            </a:spcAft>
            <a:buClrTx/>
            <a:buSzTx/>
            <a:buFontTx/>
            <a:buNone/>
            <a:tabLst/>
            <a:defRPr/>
          </a:pPr>
          <a:r>
            <a:rPr lang="zh-TW" altLang="en-US" sz="1800" b="1" dirty="0" smtClean="0">
              <a:solidFill>
                <a:schemeClr val="tx1"/>
              </a:solidFill>
              <a:latin typeface="SimHei" pitchFamily="49" charset="-122"/>
              <a:ea typeface="SimHei" pitchFamily="49" charset="-122"/>
            </a:rPr>
            <a:t>收益法</a:t>
          </a:r>
          <a:endParaRPr lang="zh-TW" altLang="en-US" sz="1800" b="1" dirty="0">
            <a:solidFill>
              <a:schemeClr val="tx1"/>
            </a:solidFill>
            <a:latin typeface="SimHei" pitchFamily="49" charset="-122"/>
            <a:ea typeface="SimHei" pitchFamily="49" charset="-122"/>
          </a:endParaRPr>
        </a:p>
      </dgm:t>
    </dgm:pt>
    <dgm:pt modelId="{AD08128C-8D6D-4299-8FFA-1562B12BD3AB}" type="parTrans" cxnId="{7A063940-CFE4-4B3E-8D63-E1181D480327}">
      <dgm:prSet/>
      <dgm:spPr/>
      <dgm:t>
        <a:bodyPr/>
        <a:lstStyle/>
        <a:p>
          <a:endParaRPr lang="zh-TW" altLang="en-US"/>
        </a:p>
      </dgm:t>
    </dgm:pt>
    <dgm:pt modelId="{6E7FBAEA-34C5-461E-B160-577CF065E1FA}" type="sibTrans" cxnId="{7A063940-CFE4-4B3E-8D63-E1181D480327}">
      <dgm:prSet/>
      <dgm:spPr/>
      <dgm:t>
        <a:bodyPr/>
        <a:lstStyle/>
        <a:p>
          <a:endParaRPr lang="zh-TW" altLang="en-US"/>
        </a:p>
      </dgm:t>
    </dgm:pt>
    <dgm:pt modelId="{F2030F1F-2F26-4942-A922-9C1C5936D5A2}">
      <dgm:prSet phldrT="[文字]" custT="1"/>
      <dgm:spPr>
        <a:solidFill>
          <a:schemeClr val="accent2">
            <a:lumMod val="60000"/>
            <a:lumOff val="40000"/>
          </a:schemeClr>
        </a:solidFill>
      </dgm:spPr>
      <dgm:t>
        <a:bodyPr/>
        <a:lstStyle/>
        <a:p>
          <a:pPr marL="0" marR="0" lvl="1" indent="0" algn="ctr" defTabSz="914400" eaLnBrk="1" fontAlgn="auto" latinLnBrk="0" hangingPunct="1">
            <a:lnSpc>
              <a:spcPct val="100000"/>
            </a:lnSpc>
            <a:spcBef>
              <a:spcPts val="0"/>
            </a:spcBef>
            <a:spcAft>
              <a:spcPts val="0"/>
            </a:spcAft>
            <a:buClrTx/>
            <a:buSzTx/>
            <a:buFontTx/>
            <a:buNone/>
            <a:tabLst/>
            <a:defRPr/>
          </a:pPr>
          <a:r>
            <a:rPr lang="zh-TW" altLang="en-US" sz="1800" b="1" dirty="0" smtClean="0">
              <a:solidFill>
                <a:schemeClr val="tx1"/>
              </a:solidFill>
              <a:latin typeface="SimHei" pitchFamily="49" charset="-122"/>
              <a:ea typeface="SimHei" pitchFamily="49" charset="-122"/>
            </a:rPr>
            <a:t>成本法</a:t>
          </a:r>
          <a:endParaRPr lang="zh-TW" altLang="en-US" sz="1800" b="1" dirty="0">
            <a:solidFill>
              <a:schemeClr val="tx1"/>
            </a:solidFill>
            <a:latin typeface="SimHei" pitchFamily="49" charset="-122"/>
            <a:ea typeface="SimHei" pitchFamily="49" charset="-122"/>
          </a:endParaRPr>
        </a:p>
      </dgm:t>
    </dgm:pt>
    <dgm:pt modelId="{342EEC49-CC06-4E66-83EF-2C888C0C3FD0}" type="sibTrans" cxnId="{59157796-A20F-418C-87A1-272B97EAE4D8}">
      <dgm:prSet/>
      <dgm:spPr/>
      <dgm:t>
        <a:bodyPr/>
        <a:lstStyle/>
        <a:p>
          <a:endParaRPr lang="zh-TW" altLang="en-US"/>
        </a:p>
      </dgm:t>
    </dgm:pt>
    <dgm:pt modelId="{31527971-FB77-404A-807C-178BA424288E}" type="parTrans" cxnId="{59157796-A20F-418C-87A1-272B97EAE4D8}">
      <dgm:prSet/>
      <dgm:spPr/>
      <dgm:t>
        <a:bodyPr/>
        <a:lstStyle/>
        <a:p>
          <a:endParaRPr lang="zh-TW" altLang="en-US"/>
        </a:p>
      </dgm:t>
    </dgm:pt>
    <dgm:pt modelId="{6B2D127D-8585-4A3E-BABE-569BF500FAEF}" type="pres">
      <dgm:prSet presAssocID="{A9B3B786-974A-4745-AAB7-EF42E68A2AE1}" presName="Name0" presStyleCnt="0">
        <dgm:presLayoutVars>
          <dgm:chMax val="7"/>
          <dgm:chPref val="7"/>
          <dgm:dir/>
        </dgm:presLayoutVars>
      </dgm:prSet>
      <dgm:spPr/>
      <dgm:t>
        <a:bodyPr/>
        <a:lstStyle/>
        <a:p>
          <a:endParaRPr lang="zh-TW" altLang="en-US"/>
        </a:p>
      </dgm:t>
    </dgm:pt>
    <dgm:pt modelId="{7723F901-34D9-4766-A2F1-CB5CD705EF57}" type="pres">
      <dgm:prSet presAssocID="{A9B3B786-974A-4745-AAB7-EF42E68A2AE1}" presName="Name1" presStyleCnt="0"/>
      <dgm:spPr/>
    </dgm:pt>
    <dgm:pt modelId="{FB647805-BD37-43DB-A9A3-FAAA18940577}" type="pres">
      <dgm:prSet presAssocID="{A9B3B786-974A-4745-AAB7-EF42E68A2AE1}" presName="cycle" presStyleCnt="0"/>
      <dgm:spPr/>
    </dgm:pt>
    <dgm:pt modelId="{051F13B6-7E55-4536-AB9C-E4EBB253386D}" type="pres">
      <dgm:prSet presAssocID="{A9B3B786-974A-4745-AAB7-EF42E68A2AE1}" presName="srcNode" presStyleLbl="node1" presStyleIdx="0" presStyleCnt="3"/>
      <dgm:spPr/>
    </dgm:pt>
    <dgm:pt modelId="{B428EDC9-B562-48C7-AD21-EB4ED8DAE9E0}" type="pres">
      <dgm:prSet presAssocID="{A9B3B786-974A-4745-AAB7-EF42E68A2AE1}" presName="conn" presStyleLbl="parChTrans1D2" presStyleIdx="0" presStyleCnt="1"/>
      <dgm:spPr/>
      <dgm:t>
        <a:bodyPr/>
        <a:lstStyle/>
        <a:p>
          <a:endParaRPr lang="zh-TW" altLang="en-US"/>
        </a:p>
      </dgm:t>
    </dgm:pt>
    <dgm:pt modelId="{181E51CB-6E83-45D4-9BEF-F6572B77CFB4}" type="pres">
      <dgm:prSet presAssocID="{A9B3B786-974A-4745-AAB7-EF42E68A2AE1}" presName="extraNode" presStyleLbl="node1" presStyleIdx="0" presStyleCnt="3"/>
      <dgm:spPr/>
    </dgm:pt>
    <dgm:pt modelId="{C2E57D94-7BBE-408F-BAED-262E3D3B7FB6}" type="pres">
      <dgm:prSet presAssocID="{A9B3B786-974A-4745-AAB7-EF42E68A2AE1}" presName="dstNode" presStyleLbl="node1" presStyleIdx="0" presStyleCnt="3"/>
      <dgm:spPr/>
    </dgm:pt>
    <dgm:pt modelId="{BF48F146-EF54-41BA-9BF9-AAA2C30C59A5}" type="pres">
      <dgm:prSet presAssocID="{A3A5D00C-04D1-41FF-A4F2-53B6293248EC}" presName="text_1" presStyleLbl="node1" presStyleIdx="0" presStyleCnt="3">
        <dgm:presLayoutVars>
          <dgm:bulletEnabled val="1"/>
        </dgm:presLayoutVars>
      </dgm:prSet>
      <dgm:spPr/>
      <dgm:t>
        <a:bodyPr/>
        <a:lstStyle/>
        <a:p>
          <a:endParaRPr lang="zh-TW" altLang="en-US"/>
        </a:p>
      </dgm:t>
    </dgm:pt>
    <dgm:pt modelId="{D6CE597D-D026-44DF-9CD4-4F59F9F2144F}" type="pres">
      <dgm:prSet presAssocID="{A3A5D00C-04D1-41FF-A4F2-53B6293248EC}" presName="accent_1" presStyleCnt="0"/>
      <dgm:spPr/>
    </dgm:pt>
    <dgm:pt modelId="{460C60FB-ADB8-43AD-951D-CDD4D65245E8}" type="pres">
      <dgm:prSet presAssocID="{A3A5D00C-04D1-41FF-A4F2-53B6293248EC}" presName="accentRepeatNode" presStyleLbl="solidFgAcc1" presStyleIdx="0" presStyleCnt="3"/>
      <dgm:spPr/>
    </dgm:pt>
    <dgm:pt modelId="{90509462-3AF3-4866-A2F0-84F34993E55B}" type="pres">
      <dgm:prSet presAssocID="{F2030F1F-2F26-4942-A922-9C1C5936D5A2}" presName="text_2" presStyleLbl="node1" presStyleIdx="1" presStyleCnt="3">
        <dgm:presLayoutVars>
          <dgm:bulletEnabled val="1"/>
        </dgm:presLayoutVars>
      </dgm:prSet>
      <dgm:spPr/>
      <dgm:t>
        <a:bodyPr/>
        <a:lstStyle/>
        <a:p>
          <a:endParaRPr lang="zh-TW" altLang="en-US"/>
        </a:p>
      </dgm:t>
    </dgm:pt>
    <dgm:pt modelId="{68136F63-E5FD-43FF-8DC9-3A159E7FB615}" type="pres">
      <dgm:prSet presAssocID="{F2030F1F-2F26-4942-A922-9C1C5936D5A2}" presName="accent_2" presStyleCnt="0"/>
      <dgm:spPr/>
    </dgm:pt>
    <dgm:pt modelId="{4F7B5D63-C813-47DE-AB7B-E99741377529}" type="pres">
      <dgm:prSet presAssocID="{F2030F1F-2F26-4942-A922-9C1C5936D5A2}" presName="accentRepeatNode" presStyleLbl="solidFgAcc1" presStyleIdx="1" presStyleCnt="3"/>
      <dgm:spPr/>
    </dgm:pt>
    <dgm:pt modelId="{9CA9D0B0-E1EE-4B7A-A73C-0594109A1424}" type="pres">
      <dgm:prSet presAssocID="{39CE5EE2-D379-4BDF-A397-59779522E89F}" presName="text_3" presStyleLbl="node1" presStyleIdx="2" presStyleCnt="3">
        <dgm:presLayoutVars>
          <dgm:bulletEnabled val="1"/>
        </dgm:presLayoutVars>
      </dgm:prSet>
      <dgm:spPr/>
      <dgm:t>
        <a:bodyPr/>
        <a:lstStyle/>
        <a:p>
          <a:endParaRPr lang="zh-TW" altLang="en-US"/>
        </a:p>
      </dgm:t>
    </dgm:pt>
    <dgm:pt modelId="{057A0C6A-6F4F-4667-82CB-9A8B9567E521}" type="pres">
      <dgm:prSet presAssocID="{39CE5EE2-D379-4BDF-A397-59779522E89F}" presName="accent_3" presStyleCnt="0"/>
      <dgm:spPr/>
    </dgm:pt>
    <dgm:pt modelId="{2FDB9A03-63D8-4A5E-B55E-E22D688DD429}" type="pres">
      <dgm:prSet presAssocID="{39CE5EE2-D379-4BDF-A397-59779522E89F}" presName="accentRepeatNode" presStyleLbl="solidFgAcc1" presStyleIdx="2" presStyleCnt="3"/>
      <dgm:spPr/>
    </dgm:pt>
  </dgm:ptLst>
  <dgm:cxnLst>
    <dgm:cxn modelId="{F812FC0A-5DFC-4607-B157-8D8A0C0BA648}" type="presOf" srcId="{A9B3B786-974A-4745-AAB7-EF42E68A2AE1}" destId="{6B2D127D-8585-4A3E-BABE-569BF500FAEF}" srcOrd="0" destOrd="0" presId="urn:microsoft.com/office/officeart/2008/layout/VerticalCurvedList"/>
    <dgm:cxn modelId="{806CBC48-63C4-48B4-A181-9F3C0EFB2C45}" srcId="{A9B3B786-974A-4745-AAB7-EF42E68A2AE1}" destId="{A3A5D00C-04D1-41FF-A4F2-53B6293248EC}" srcOrd="0" destOrd="0" parTransId="{F87AE306-474F-44DB-9EE0-3C2D5150AA75}" sibTransId="{51A078A5-4F63-4BF4-8F34-4488F2201251}"/>
    <dgm:cxn modelId="{BCCB4CCE-3ACC-45F6-B761-1E3C8759F625}" type="presOf" srcId="{A3A5D00C-04D1-41FF-A4F2-53B6293248EC}" destId="{BF48F146-EF54-41BA-9BF9-AAA2C30C59A5}" srcOrd="0" destOrd="0" presId="urn:microsoft.com/office/officeart/2008/layout/VerticalCurvedList"/>
    <dgm:cxn modelId="{59157796-A20F-418C-87A1-272B97EAE4D8}" srcId="{A9B3B786-974A-4745-AAB7-EF42E68A2AE1}" destId="{F2030F1F-2F26-4942-A922-9C1C5936D5A2}" srcOrd="1" destOrd="0" parTransId="{31527971-FB77-404A-807C-178BA424288E}" sibTransId="{342EEC49-CC06-4E66-83EF-2C888C0C3FD0}"/>
    <dgm:cxn modelId="{3232D9B3-A26A-41AA-B088-B1D58AFEAB1F}" type="presOf" srcId="{F2030F1F-2F26-4942-A922-9C1C5936D5A2}" destId="{90509462-3AF3-4866-A2F0-84F34993E55B}" srcOrd="0" destOrd="0" presId="urn:microsoft.com/office/officeart/2008/layout/VerticalCurvedList"/>
    <dgm:cxn modelId="{5BD7161B-7C2F-44A1-B67F-276079FF5658}" type="presOf" srcId="{51A078A5-4F63-4BF4-8F34-4488F2201251}" destId="{B428EDC9-B562-48C7-AD21-EB4ED8DAE9E0}" srcOrd="0" destOrd="0" presId="urn:microsoft.com/office/officeart/2008/layout/VerticalCurvedList"/>
    <dgm:cxn modelId="{D45E586A-6F41-4B2A-9435-D141CD58307E}" type="presOf" srcId="{39CE5EE2-D379-4BDF-A397-59779522E89F}" destId="{9CA9D0B0-E1EE-4B7A-A73C-0594109A1424}" srcOrd="0" destOrd="0" presId="urn:microsoft.com/office/officeart/2008/layout/VerticalCurvedList"/>
    <dgm:cxn modelId="{7A063940-CFE4-4B3E-8D63-E1181D480327}" srcId="{A9B3B786-974A-4745-AAB7-EF42E68A2AE1}" destId="{39CE5EE2-D379-4BDF-A397-59779522E89F}" srcOrd="2" destOrd="0" parTransId="{AD08128C-8D6D-4299-8FFA-1562B12BD3AB}" sibTransId="{6E7FBAEA-34C5-461E-B160-577CF065E1FA}"/>
    <dgm:cxn modelId="{D8D71604-D43C-41F1-8667-9A75E93C73EB}" type="presParOf" srcId="{6B2D127D-8585-4A3E-BABE-569BF500FAEF}" destId="{7723F901-34D9-4766-A2F1-CB5CD705EF57}" srcOrd="0" destOrd="0" presId="urn:microsoft.com/office/officeart/2008/layout/VerticalCurvedList"/>
    <dgm:cxn modelId="{C6E80721-D537-42FF-8E6E-BB88D38CE9C7}" type="presParOf" srcId="{7723F901-34D9-4766-A2F1-CB5CD705EF57}" destId="{FB647805-BD37-43DB-A9A3-FAAA18940577}" srcOrd="0" destOrd="0" presId="urn:microsoft.com/office/officeart/2008/layout/VerticalCurvedList"/>
    <dgm:cxn modelId="{B0EC5534-3EBF-47BB-8F0F-94FBC2B85B54}" type="presParOf" srcId="{FB647805-BD37-43DB-A9A3-FAAA18940577}" destId="{051F13B6-7E55-4536-AB9C-E4EBB253386D}" srcOrd="0" destOrd="0" presId="urn:microsoft.com/office/officeart/2008/layout/VerticalCurvedList"/>
    <dgm:cxn modelId="{6F5FA2BF-B41E-453F-957A-DD6F47E8D0B2}" type="presParOf" srcId="{FB647805-BD37-43DB-A9A3-FAAA18940577}" destId="{B428EDC9-B562-48C7-AD21-EB4ED8DAE9E0}" srcOrd="1" destOrd="0" presId="urn:microsoft.com/office/officeart/2008/layout/VerticalCurvedList"/>
    <dgm:cxn modelId="{45C14F43-92B2-47AE-BF5C-5A42F0654F39}" type="presParOf" srcId="{FB647805-BD37-43DB-A9A3-FAAA18940577}" destId="{181E51CB-6E83-45D4-9BEF-F6572B77CFB4}" srcOrd="2" destOrd="0" presId="urn:microsoft.com/office/officeart/2008/layout/VerticalCurvedList"/>
    <dgm:cxn modelId="{DF1534E9-B5A6-42D4-9B9A-6249903675C0}" type="presParOf" srcId="{FB647805-BD37-43DB-A9A3-FAAA18940577}" destId="{C2E57D94-7BBE-408F-BAED-262E3D3B7FB6}" srcOrd="3" destOrd="0" presId="urn:microsoft.com/office/officeart/2008/layout/VerticalCurvedList"/>
    <dgm:cxn modelId="{32853D64-AC57-4AC6-8EF4-BC109A4B3ABB}" type="presParOf" srcId="{7723F901-34D9-4766-A2F1-CB5CD705EF57}" destId="{BF48F146-EF54-41BA-9BF9-AAA2C30C59A5}" srcOrd="1" destOrd="0" presId="urn:microsoft.com/office/officeart/2008/layout/VerticalCurvedList"/>
    <dgm:cxn modelId="{4E4E3358-2C23-4DE2-83D7-C9B52DEEE26C}" type="presParOf" srcId="{7723F901-34D9-4766-A2F1-CB5CD705EF57}" destId="{D6CE597D-D026-44DF-9CD4-4F59F9F2144F}" srcOrd="2" destOrd="0" presId="urn:microsoft.com/office/officeart/2008/layout/VerticalCurvedList"/>
    <dgm:cxn modelId="{16F348C6-E021-42A7-B7F1-599D9CE36CE5}" type="presParOf" srcId="{D6CE597D-D026-44DF-9CD4-4F59F9F2144F}" destId="{460C60FB-ADB8-43AD-951D-CDD4D65245E8}" srcOrd="0" destOrd="0" presId="urn:microsoft.com/office/officeart/2008/layout/VerticalCurvedList"/>
    <dgm:cxn modelId="{C88BEEB2-38C7-4069-AEBE-B3E4BD6B8D3A}" type="presParOf" srcId="{7723F901-34D9-4766-A2F1-CB5CD705EF57}" destId="{90509462-3AF3-4866-A2F0-84F34993E55B}" srcOrd="3" destOrd="0" presId="urn:microsoft.com/office/officeart/2008/layout/VerticalCurvedList"/>
    <dgm:cxn modelId="{0B044577-7834-4C84-BA41-4A6DEDBB380F}" type="presParOf" srcId="{7723F901-34D9-4766-A2F1-CB5CD705EF57}" destId="{68136F63-E5FD-43FF-8DC9-3A159E7FB615}" srcOrd="4" destOrd="0" presId="urn:microsoft.com/office/officeart/2008/layout/VerticalCurvedList"/>
    <dgm:cxn modelId="{83039ACF-6939-4B4B-9868-42C8DFA54C63}" type="presParOf" srcId="{68136F63-E5FD-43FF-8DC9-3A159E7FB615}" destId="{4F7B5D63-C813-47DE-AB7B-E99741377529}" srcOrd="0" destOrd="0" presId="urn:microsoft.com/office/officeart/2008/layout/VerticalCurvedList"/>
    <dgm:cxn modelId="{2D6F066B-06F4-4A3C-9F0A-EE4FF031B3D9}" type="presParOf" srcId="{7723F901-34D9-4766-A2F1-CB5CD705EF57}" destId="{9CA9D0B0-E1EE-4B7A-A73C-0594109A1424}" srcOrd="5" destOrd="0" presId="urn:microsoft.com/office/officeart/2008/layout/VerticalCurvedList"/>
    <dgm:cxn modelId="{9B87E33A-94F7-4B5A-B92E-CC22699D8BD8}" type="presParOf" srcId="{7723F901-34D9-4766-A2F1-CB5CD705EF57}" destId="{057A0C6A-6F4F-4667-82CB-9A8B9567E521}" srcOrd="6" destOrd="0" presId="urn:microsoft.com/office/officeart/2008/layout/VerticalCurvedList"/>
    <dgm:cxn modelId="{348BA603-C42C-4A83-B828-32B79C0A524B}" type="presParOf" srcId="{057A0C6A-6F4F-4667-82CB-9A8B9567E521}" destId="{2FDB9A03-63D8-4A5E-B55E-E22D688DD42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768083CA-089A-4F15-B5D0-0E15C5DCD50F}" type="doc">
      <dgm:prSet loTypeId="urn:microsoft.com/office/officeart/2009/3/layout/HorizontalOrganizationChart" loCatId="hierarchy" qsTypeId="urn:microsoft.com/office/officeart/2005/8/quickstyle/simple1" qsCatId="simple" csTypeId="urn:microsoft.com/office/officeart/2005/8/colors/accent1_2" csCatId="accent1" phldr="1"/>
      <dgm:spPr/>
      <dgm:t>
        <a:bodyPr/>
        <a:lstStyle/>
        <a:p>
          <a:endParaRPr lang="zh-TW" altLang="en-US"/>
        </a:p>
      </dgm:t>
    </dgm:pt>
    <dgm:pt modelId="{52677C42-A3BB-4267-AC2D-4E65A222A44A}">
      <dgm:prSet phldrT="[文字]"/>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ea typeface="SimHei" pitchFamily="2" charset="-122"/>
            </a:rPr>
            <a:t>基本原則</a:t>
          </a:r>
          <a:endParaRPr lang="zh-TW" altLang="en-US" dirty="0">
            <a:solidFill>
              <a:schemeClr val="tx1"/>
            </a:solidFill>
          </a:endParaRPr>
        </a:p>
      </dgm:t>
    </dgm:pt>
    <dgm:pt modelId="{650E6CD8-4312-4A25-9CE4-7A1C750B788C}" type="parTrans" cxnId="{72676566-CBF1-4F99-8F91-76FA8CF64ADF}">
      <dgm:prSet/>
      <dgm:spPr/>
      <dgm:t>
        <a:bodyPr/>
        <a:lstStyle/>
        <a:p>
          <a:endParaRPr lang="zh-TW" altLang="en-US"/>
        </a:p>
      </dgm:t>
    </dgm:pt>
    <dgm:pt modelId="{9670A98C-3D7C-41E0-99F5-B85CC7870249}" type="sibTrans" cxnId="{72676566-CBF1-4F99-8F91-76FA8CF64ADF}">
      <dgm:prSet/>
      <dgm:spPr/>
      <dgm:t>
        <a:bodyPr/>
        <a:lstStyle/>
        <a:p>
          <a:endParaRPr lang="zh-TW" altLang="en-US"/>
        </a:p>
      </dgm:t>
    </dgm:pt>
    <dgm:pt modelId="{2E16373D-AA75-4B77-9550-E976159AC9EA}">
      <dgm:prSet phldrT="[文字]"/>
      <dgm:spPr>
        <a:solidFill>
          <a:schemeClr val="accent4"/>
        </a:solidFill>
      </dgm:spPr>
      <dgm:t>
        <a:bodyPr/>
        <a:lstStyle/>
        <a:p>
          <a:r>
            <a:rPr lang="zh-TW" altLang="en-US" dirty="0" smtClean="0">
              <a:solidFill>
                <a:schemeClr val="tx1"/>
              </a:solidFill>
              <a:ea typeface="SimHei" pitchFamily="2" charset="-122"/>
            </a:rPr>
            <a:t>採用在相關情況下適合且有足夠資料可得之評價技術</a:t>
          </a:r>
          <a:endParaRPr lang="zh-TW" altLang="en-US" dirty="0">
            <a:solidFill>
              <a:schemeClr val="tx1"/>
            </a:solidFill>
          </a:endParaRPr>
        </a:p>
      </dgm:t>
    </dgm:pt>
    <dgm:pt modelId="{50DF6354-5887-46D2-B8D0-F92D8924AE17}" type="parTrans" cxnId="{9C2DD3AD-ACC9-4B76-BE77-282A2CA0A615}">
      <dgm:prSet/>
      <dgm:spPr/>
      <dgm:t>
        <a:bodyPr/>
        <a:lstStyle/>
        <a:p>
          <a:endParaRPr lang="zh-TW" altLang="en-US"/>
        </a:p>
      </dgm:t>
    </dgm:pt>
    <dgm:pt modelId="{256B56DE-7BC8-4CB1-BC31-883C910A08EE}" type="sibTrans" cxnId="{9C2DD3AD-ACC9-4B76-BE77-282A2CA0A615}">
      <dgm:prSet/>
      <dgm:spPr/>
      <dgm:t>
        <a:bodyPr/>
        <a:lstStyle/>
        <a:p>
          <a:endParaRPr lang="zh-TW" altLang="en-US"/>
        </a:p>
      </dgm:t>
    </dgm:pt>
    <dgm:pt modelId="{9BE96A2F-79DF-40F7-8F20-BC10C4547C33}">
      <dgm:prSet phldrT="[文字]"/>
      <dgm:spPr>
        <a:solidFill>
          <a:schemeClr val="accent4"/>
        </a:solidFill>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ea typeface="SimHei" pitchFamily="2" charset="-122"/>
            </a:rPr>
            <a:t>最</a:t>
          </a:r>
          <a:r>
            <a:rPr lang="zh-TW" altLang="zh-TW" dirty="0" smtClean="0">
              <a:solidFill>
                <a:schemeClr val="tx1"/>
              </a:solidFill>
              <a:ea typeface="SimHei" pitchFamily="2" charset="-122"/>
            </a:rPr>
            <a:t>大化可觀察輸入值之</a:t>
          </a:r>
          <a:r>
            <a:rPr lang="zh-TW" altLang="en-US" dirty="0" smtClean="0">
              <a:solidFill>
                <a:schemeClr val="tx1"/>
              </a:solidFill>
              <a:ea typeface="SimHei" pitchFamily="2" charset="-122"/>
            </a:rPr>
            <a:t>使用</a:t>
          </a:r>
          <a:r>
            <a:rPr lang="zh-TW" altLang="zh-TW" dirty="0" smtClean="0">
              <a:solidFill>
                <a:schemeClr val="tx1"/>
              </a:solidFill>
              <a:ea typeface="SimHei" pitchFamily="2" charset="-122"/>
            </a:rPr>
            <a:t>且</a:t>
          </a:r>
          <a:r>
            <a:rPr lang="zh-TW" altLang="en-US" dirty="0" smtClean="0">
              <a:solidFill>
                <a:schemeClr val="tx1"/>
              </a:solidFill>
              <a:ea typeface="SimHei" pitchFamily="2" charset="-122"/>
            </a:rPr>
            <a:t>最</a:t>
          </a:r>
          <a:r>
            <a:rPr lang="zh-TW" altLang="zh-TW" dirty="0" smtClean="0">
              <a:solidFill>
                <a:schemeClr val="tx1"/>
              </a:solidFill>
              <a:ea typeface="SimHei" pitchFamily="2" charset="-122"/>
            </a:rPr>
            <a:t>小化不可觀察輸入值之</a:t>
          </a:r>
          <a:r>
            <a:rPr lang="zh-TW" altLang="en-US" dirty="0" smtClean="0">
              <a:solidFill>
                <a:schemeClr val="tx1"/>
              </a:solidFill>
              <a:ea typeface="SimHei" pitchFamily="2" charset="-122"/>
            </a:rPr>
            <a:t>使用</a:t>
          </a:r>
          <a:endParaRPr lang="zh-TW" altLang="en-US" dirty="0">
            <a:solidFill>
              <a:schemeClr val="tx1"/>
            </a:solidFill>
          </a:endParaRPr>
        </a:p>
      </dgm:t>
    </dgm:pt>
    <dgm:pt modelId="{9164E74F-3703-47E0-86CF-233D72380B24}" type="parTrans" cxnId="{E908CD5D-0B87-426E-A3D8-CC9EEAD1FB7B}">
      <dgm:prSet/>
      <dgm:spPr/>
      <dgm:t>
        <a:bodyPr/>
        <a:lstStyle/>
        <a:p>
          <a:endParaRPr lang="zh-TW" altLang="en-US"/>
        </a:p>
      </dgm:t>
    </dgm:pt>
    <dgm:pt modelId="{AEA22BAB-F71C-408A-B4DF-77CB28F3E731}" type="sibTrans" cxnId="{E908CD5D-0B87-426E-A3D8-CC9EEAD1FB7B}">
      <dgm:prSet/>
      <dgm:spPr/>
      <dgm:t>
        <a:bodyPr/>
        <a:lstStyle/>
        <a:p>
          <a:endParaRPr lang="zh-TW" altLang="en-US"/>
        </a:p>
      </dgm:t>
    </dgm:pt>
    <dgm:pt modelId="{705005C6-63A0-48E9-AE10-416D88221818}" type="pres">
      <dgm:prSet presAssocID="{768083CA-089A-4F15-B5D0-0E15C5DCD50F}" presName="hierChild1" presStyleCnt="0">
        <dgm:presLayoutVars>
          <dgm:orgChart val="1"/>
          <dgm:chPref val="1"/>
          <dgm:dir/>
          <dgm:animOne val="branch"/>
          <dgm:animLvl val="lvl"/>
          <dgm:resizeHandles/>
        </dgm:presLayoutVars>
      </dgm:prSet>
      <dgm:spPr/>
      <dgm:t>
        <a:bodyPr/>
        <a:lstStyle/>
        <a:p>
          <a:endParaRPr lang="zh-TW" altLang="en-US"/>
        </a:p>
      </dgm:t>
    </dgm:pt>
    <dgm:pt modelId="{FA327E01-EBB3-45B7-964A-5F23238AB75F}" type="pres">
      <dgm:prSet presAssocID="{52677C42-A3BB-4267-AC2D-4E65A222A44A}" presName="hierRoot1" presStyleCnt="0">
        <dgm:presLayoutVars>
          <dgm:hierBranch val="init"/>
        </dgm:presLayoutVars>
      </dgm:prSet>
      <dgm:spPr/>
    </dgm:pt>
    <dgm:pt modelId="{A5C20121-AF25-4418-971A-6F67BE14ABDB}" type="pres">
      <dgm:prSet presAssocID="{52677C42-A3BB-4267-AC2D-4E65A222A44A}" presName="rootComposite1" presStyleCnt="0"/>
      <dgm:spPr/>
    </dgm:pt>
    <dgm:pt modelId="{5C13EBEA-620E-45C0-9B64-DBBCF66E703A}" type="pres">
      <dgm:prSet presAssocID="{52677C42-A3BB-4267-AC2D-4E65A222A44A}" presName="rootText1" presStyleLbl="node0" presStyleIdx="0" presStyleCnt="1" custScaleX="65417">
        <dgm:presLayoutVars>
          <dgm:chPref val="3"/>
        </dgm:presLayoutVars>
      </dgm:prSet>
      <dgm:spPr/>
      <dgm:t>
        <a:bodyPr/>
        <a:lstStyle/>
        <a:p>
          <a:endParaRPr lang="zh-TW" altLang="en-US"/>
        </a:p>
      </dgm:t>
    </dgm:pt>
    <dgm:pt modelId="{2569B9FE-36FE-46C6-923E-4489A98FCEEA}" type="pres">
      <dgm:prSet presAssocID="{52677C42-A3BB-4267-AC2D-4E65A222A44A}" presName="rootConnector1" presStyleLbl="node1" presStyleIdx="0" presStyleCnt="0"/>
      <dgm:spPr/>
      <dgm:t>
        <a:bodyPr/>
        <a:lstStyle/>
        <a:p>
          <a:endParaRPr lang="zh-TW" altLang="en-US"/>
        </a:p>
      </dgm:t>
    </dgm:pt>
    <dgm:pt modelId="{50B4F3FE-534E-485D-AFC7-B0F0FAC1776B}" type="pres">
      <dgm:prSet presAssocID="{52677C42-A3BB-4267-AC2D-4E65A222A44A}" presName="hierChild2" presStyleCnt="0"/>
      <dgm:spPr/>
    </dgm:pt>
    <dgm:pt modelId="{6C1B751C-988E-4CAC-8AB8-BACEDC379D7D}" type="pres">
      <dgm:prSet presAssocID="{50DF6354-5887-46D2-B8D0-F92D8924AE17}" presName="Name64" presStyleLbl="parChTrans1D2" presStyleIdx="0" presStyleCnt="2"/>
      <dgm:spPr/>
      <dgm:t>
        <a:bodyPr/>
        <a:lstStyle/>
        <a:p>
          <a:endParaRPr lang="zh-TW" altLang="en-US"/>
        </a:p>
      </dgm:t>
    </dgm:pt>
    <dgm:pt modelId="{1993FE19-FFDE-4B6B-A286-CA246CD6B0E7}" type="pres">
      <dgm:prSet presAssocID="{2E16373D-AA75-4B77-9550-E976159AC9EA}" presName="hierRoot2" presStyleCnt="0">
        <dgm:presLayoutVars>
          <dgm:hierBranch val="init"/>
        </dgm:presLayoutVars>
      </dgm:prSet>
      <dgm:spPr/>
    </dgm:pt>
    <dgm:pt modelId="{529AC72C-CCD5-47FF-B278-3D556118D655}" type="pres">
      <dgm:prSet presAssocID="{2E16373D-AA75-4B77-9550-E976159AC9EA}" presName="rootComposite" presStyleCnt="0"/>
      <dgm:spPr/>
    </dgm:pt>
    <dgm:pt modelId="{FADC27C4-7FB9-47AC-AC01-957175DFFAB3}" type="pres">
      <dgm:prSet presAssocID="{2E16373D-AA75-4B77-9550-E976159AC9EA}" presName="rootText" presStyleLbl="node2" presStyleIdx="0" presStyleCnt="2" custScaleX="121729">
        <dgm:presLayoutVars>
          <dgm:chPref val="3"/>
        </dgm:presLayoutVars>
      </dgm:prSet>
      <dgm:spPr/>
      <dgm:t>
        <a:bodyPr/>
        <a:lstStyle/>
        <a:p>
          <a:endParaRPr lang="zh-TW" altLang="en-US"/>
        </a:p>
      </dgm:t>
    </dgm:pt>
    <dgm:pt modelId="{B1F82920-31B6-4E24-8491-5CA6684BA2E4}" type="pres">
      <dgm:prSet presAssocID="{2E16373D-AA75-4B77-9550-E976159AC9EA}" presName="rootConnector" presStyleLbl="node2" presStyleIdx="0" presStyleCnt="2"/>
      <dgm:spPr/>
      <dgm:t>
        <a:bodyPr/>
        <a:lstStyle/>
        <a:p>
          <a:endParaRPr lang="zh-TW" altLang="en-US"/>
        </a:p>
      </dgm:t>
    </dgm:pt>
    <dgm:pt modelId="{CD982229-97C2-4FEC-A99D-9354C79166B1}" type="pres">
      <dgm:prSet presAssocID="{2E16373D-AA75-4B77-9550-E976159AC9EA}" presName="hierChild4" presStyleCnt="0"/>
      <dgm:spPr/>
    </dgm:pt>
    <dgm:pt modelId="{39FA63E6-8BFF-459C-8191-9E4E97DFB8A5}" type="pres">
      <dgm:prSet presAssocID="{2E16373D-AA75-4B77-9550-E976159AC9EA}" presName="hierChild5" presStyleCnt="0"/>
      <dgm:spPr/>
    </dgm:pt>
    <dgm:pt modelId="{93A06C33-33B2-41BB-868F-19712FA54862}" type="pres">
      <dgm:prSet presAssocID="{9164E74F-3703-47E0-86CF-233D72380B24}" presName="Name64" presStyleLbl="parChTrans1D2" presStyleIdx="1" presStyleCnt="2"/>
      <dgm:spPr/>
      <dgm:t>
        <a:bodyPr/>
        <a:lstStyle/>
        <a:p>
          <a:endParaRPr lang="zh-TW" altLang="en-US"/>
        </a:p>
      </dgm:t>
    </dgm:pt>
    <dgm:pt modelId="{993101A0-3E8A-497C-A7C2-8D70922099E8}" type="pres">
      <dgm:prSet presAssocID="{9BE96A2F-79DF-40F7-8F20-BC10C4547C33}" presName="hierRoot2" presStyleCnt="0">
        <dgm:presLayoutVars>
          <dgm:hierBranch val="init"/>
        </dgm:presLayoutVars>
      </dgm:prSet>
      <dgm:spPr/>
    </dgm:pt>
    <dgm:pt modelId="{EA6654CE-65A2-4CFC-9E7B-3387118BA527}" type="pres">
      <dgm:prSet presAssocID="{9BE96A2F-79DF-40F7-8F20-BC10C4547C33}" presName="rootComposite" presStyleCnt="0"/>
      <dgm:spPr/>
    </dgm:pt>
    <dgm:pt modelId="{B79370F9-B5A6-418F-B5DA-4309114CB901}" type="pres">
      <dgm:prSet presAssocID="{9BE96A2F-79DF-40F7-8F20-BC10C4547C33}" presName="rootText" presStyleLbl="node2" presStyleIdx="1" presStyleCnt="2" custScaleX="121900">
        <dgm:presLayoutVars>
          <dgm:chPref val="3"/>
        </dgm:presLayoutVars>
      </dgm:prSet>
      <dgm:spPr/>
      <dgm:t>
        <a:bodyPr/>
        <a:lstStyle/>
        <a:p>
          <a:endParaRPr lang="zh-TW" altLang="en-US"/>
        </a:p>
      </dgm:t>
    </dgm:pt>
    <dgm:pt modelId="{63ADFE1C-D96B-4506-A33B-66F3924FD4FE}" type="pres">
      <dgm:prSet presAssocID="{9BE96A2F-79DF-40F7-8F20-BC10C4547C33}" presName="rootConnector" presStyleLbl="node2" presStyleIdx="1" presStyleCnt="2"/>
      <dgm:spPr/>
      <dgm:t>
        <a:bodyPr/>
        <a:lstStyle/>
        <a:p>
          <a:endParaRPr lang="zh-TW" altLang="en-US"/>
        </a:p>
      </dgm:t>
    </dgm:pt>
    <dgm:pt modelId="{857EB7C6-F281-40D1-8171-689091159AF7}" type="pres">
      <dgm:prSet presAssocID="{9BE96A2F-79DF-40F7-8F20-BC10C4547C33}" presName="hierChild4" presStyleCnt="0"/>
      <dgm:spPr/>
    </dgm:pt>
    <dgm:pt modelId="{E220217E-93A9-44A0-BFD4-39FF11A6AF96}" type="pres">
      <dgm:prSet presAssocID="{9BE96A2F-79DF-40F7-8F20-BC10C4547C33}" presName="hierChild5" presStyleCnt="0"/>
      <dgm:spPr/>
    </dgm:pt>
    <dgm:pt modelId="{BD758738-074E-4762-BC96-D7E4709BA3CB}" type="pres">
      <dgm:prSet presAssocID="{52677C42-A3BB-4267-AC2D-4E65A222A44A}" presName="hierChild3" presStyleCnt="0"/>
      <dgm:spPr/>
    </dgm:pt>
  </dgm:ptLst>
  <dgm:cxnLst>
    <dgm:cxn modelId="{E908CD5D-0B87-426E-A3D8-CC9EEAD1FB7B}" srcId="{52677C42-A3BB-4267-AC2D-4E65A222A44A}" destId="{9BE96A2F-79DF-40F7-8F20-BC10C4547C33}" srcOrd="1" destOrd="0" parTransId="{9164E74F-3703-47E0-86CF-233D72380B24}" sibTransId="{AEA22BAB-F71C-408A-B4DF-77CB28F3E731}"/>
    <dgm:cxn modelId="{72676566-CBF1-4F99-8F91-76FA8CF64ADF}" srcId="{768083CA-089A-4F15-B5D0-0E15C5DCD50F}" destId="{52677C42-A3BB-4267-AC2D-4E65A222A44A}" srcOrd="0" destOrd="0" parTransId="{650E6CD8-4312-4A25-9CE4-7A1C750B788C}" sibTransId="{9670A98C-3D7C-41E0-99F5-B85CC7870249}"/>
    <dgm:cxn modelId="{39467FB9-11E0-4D15-B1EF-77397C3D164E}" type="presOf" srcId="{52677C42-A3BB-4267-AC2D-4E65A222A44A}" destId="{2569B9FE-36FE-46C6-923E-4489A98FCEEA}" srcOrd="1" destOrd="0" presId="urn:microsoft.com/office/officeart/2009/3/layout/HorizontalOrganizationChart"/>
    <dgm:cxn modelId="{9C2DD3AD-ACC9-4B76-BE77-282A2CA0A615}" srcId="{52677C42-A3BB-4267-AC2D-4E65A222A44A}" destId="{2E16373D-AA75-4B77-9550-E976159AC9EA}" srcOrd="0" destOrd="0" parTransId="{50DF6354-5887-46D2-B8D0-F92D8924AE17}" sibTransId="{256B56DE-7BC8-4CB1-BC31-883C910A08EE}"/>
    <dgm:cxn modelId="{CBEBAA60-8412-4826-9BFC-A691178F428B}" type="presOf" srcId="{9BE96A2F-79DF-40F7-8F20-BC10C4547C33}" destId="{B79370F9-B5A6-418F-B5DA-4309114CB901}" srcOrd="0" destOrd="0" presId="urn:microsoft.com/office/officeart/2009/3/layout/HorizontalOrganizationChart"/>
    <dgm:cxn modelId="{6EE62AC1-5933-411B-A3E3-C30D6D1C3FA6}" type="presOf" srcId="{9164E74F-3703-47E0-86CF-233D72380B24}" destId="{93A06C33-33B2-41BB-868F-19712FA54862}" srcOrd="0" destOrd="0" presId="urn:microsoft.com/office/officeart/2009/3/layout/HorizontalOrganizationChart"/>
    <dgm:cxn modelId="{5A80604E-0317-402F-A1BC-85DB35D2FE14}" type="presOf" srcId="{2E16373D-AA75-4B77-9550-E976159AC9EA}" destId="{FADC27C4-7FB9-47AC-AC01-957175DFFAB3}" srcOrd="0" destOrd="0" presId="urn:microsoft.com/office/officeart/2009/3/layout/HorizontalOrganizationChart"/>
    <dgm:cxn modelId="{8DE9917A-376C-4BE8-A211-1A509D3C89FC}" type="presOf" srcId="{50DF6354-5887-46D2-B8D0-F92D8924AE17}" destId="{6C1B751C-988E-4CAC-8AB8-BACEDC379D7D}" srcOrd="0" destOrd="0" presId="urn:microsoft.com/office/officeart/2009/3/layout/HorizontalOrganizationChart"/>
    <dgm:cxn modelId="{C7ADEB14-1DF7-4D49-93A2-FD7348101A84}" type="presOf" srcId="{2E16373D-AA75-4B77-9550-E976159AC9EA}" destId="{B1F82920-31B6-4E24-8491-5CA6684BA2E4}" srcOrd="1" destOrd="0" presId="urn:microsoft.com/office/officeart/2009/3/layout/HorizontalOrganizationChart"/>
    <dgm:cxn modelId="{5183DB20-FA7E-4E1C-8C5B-B2ED90FE3EBB}" type="presOf" srcId="{768083CA-089A-4F15-B5D0-0E15C5DCD50F}" destId="{705005C6-63A0-48E9-AE10-416D88221818}" srcOrd="0" destOrd="0" presId="urn:microsoft.com/office/officeart/2009/3/layout/HorizontalOrganizationChart"/>
    <dgm:cxn modelId="{CA2EC8B9-AA66-4991-83D3-A5B2E63FC6E0}" type="presOf" srcId="{9BE96A2F-79DF-40F7-8F20-BC10C4547C33}" destId="{63ADFE1C-D96B-4506-A33B-66F3924FD4FE}" srcOrd="1" destOrd="0" presId="urn:microsoft.com/office/officeart/2009/3/layout/HorizontalOrganizationChart"/>
    <dgm:cxn modelId="{9F4F6071-44C2-4D36-842A-0ACEB93AB999}" type="presOf" srcId="{52677C42-A3BB-4267-AC2D-4E65A222A44A}" destId="{5C13EBEA-620E-45C0-9B64-DBBCF66E703A}" srcOrd="0" destOrd="0" presId="urn:microsoft.com/office/officeart/2009/3/layout/HorizontalOrganizationChart"/>
    <dgm:cxn modelId="{4709A22C-AA22-4FDF-912E-FC881CACD91E}" type="presParOf" srcId="{705005C6-63A0-48E9-AE10-416D88221818}" destId="{FA327E01-EBB3-45B7-964A-5F23238AB75F}" srcOrd="0" destOrd="0" presId="urn:microsoft.com/office/officeart/2009/3/layout/HorizontalOrganizationChart"/>
    <dgm:cxn modelId="{02D7D945-BDF4-414A-A4D5-4645EE839AD6}" type="presParOf" srcId="{FA327E01-EBB3-45B7-964A-5F23238AB75F}" destId="{A5C20121-AF25-4418-971A-6F67BE14ABDB}" srcOrd="0" destOrd="0" presId="urn:microsoft.com/office/officeart/2009/3/layout/HorizontalOrganizationChart"/>
    <dgm:cxn modelId="{B0C2B1D5-B59F-4D4A-B75A-19159BD182A3}" type="presParOf" srcId="{A5C20121-AF25-4418-971A-6F67BE14ABDB}" destId="{5C13EBEA-620E-45C0-9B64-DBBCF66E703A}" srcOrd="0" destOrd="0" presId="urn:microsoft.com/office/officeart/2009/3/layout/HorizontalOrganizationChart"/>
    <dgm:cxn modelId="{F9D517F2-F8D8-4A10-A746-49179CE3EEDD}" type="presParOf" srcId="{A5C20121-AF25-4418-971A-6F67BE14ABDB}" destId="{2569B9FE-36FE-46C6-923E-4489A98FCEEA}" srcOrd="1" destOrd="0" presId="urn:microsoft.com/office/officeart/2009/3/layout/HorizontalOrganizationChart"/>
    <dgm:cxn modelId="{881C01C9-A870-4131-96C1-EAC5801F3249}" type="presParOf" srcId="{FA327E01-EBB3-45B7-964A-5F23238AB75F}" destId="{50B4F3FE-534E-485D-AFC7-B0F0FAC1776B}" srcOrd="1" destOrd="0" presId="urn:microsoft.com/office/officeart/2009/3/layout/HorizontalOrganizationChart"/>
    <dgm:cxn modelId="{3EA9693E-3F32-47A7-9C60-364AB7B88AC2}" type="presParOf" srcId="{50B4F3FE-534E-485D-AFC7-B0F0FAC1776B}" destId="{6C1B751C-988E-4CAC-8AB8-BACEDC379D7D}" srcOrd="0" destOrd="0" presId="urn:microsoft.com/office/officeart/2009/3/layout/HorizontalOrganizationChart"/>
    <dgm:cxn modelId="{D46E401F-E887-4038-AE6E-A7F57C12CE31}" type="presParOf" srcId="{50B4F3FE-534E-485D-AFC7-B0F0FAC1776B}" destId="{1993FE19-FFDE-4B6B-A286-CA246CD6B0E7}" srcOrd="1" destOrd="0" presId="urn:microsoft.com/office/officeart/2009/3/layout/HorizontalOrganizationChart"/>
    <dgm:cxn modelId="{BEB8F813-A216-4685-ADEF-D7B92FBF2D68}" type="presParOf" srcId="{1993FE19-FFDE-4B6B-A286-CA246CD6B0E7}" destId="{529AC72C-CCD5-47FF-B278-3D556118D655}" srcOrd="0" destOrd="0" presId="urn:microsoft.com/office/officeart/2009/3/layout/HorizontalOrganizationChart"/>
    <dgm:cxn modelId="{3462E580-0247-4689-BEC4-9A62626DD565}" type="presParOf" srcId="{529AC72C-CCD5-47FF-B278-3D556118D655}" destId="{FADC27C4-7FB9-47AC-AC01-957175DFFAB3}" srcOrd="0" destOrd="0" presId="urn:microsoft.com/office/officeart/2009/3/layout/HorizontalOrganizationChart"/>
    <dgm:cxn modelId="{7CDA306F-DC94-4394-A548-FB1C34B1B4C6}" type="presParOf" srcId="{529AC72C-CCD5-47FF-B278-3D556118D655}" destId="{B1F82920-31B6-4E24-8491-5CA6684BA2E4}" srcOrd="1" destOrd="0" presId="urn:microsoft.com/office/officeart/2009/3/layout/HorizontalOrganizationChart"/>
    <dgm:cxn modelId="{4A8B0977-B68E-41BD-9EAB-D7E6826B1DE4}" type="presParOf" srcId="{1993FE19-FFDE-4B6B-A286-CA246CD6B0E7}" destId="{CD982229-97C2-4FEC-A99D-9354C79166B1}" srcOrd="1" destOrd="0" presId="urn:microsoft.com/office/officeart/2009/3/layout/HorizontalOrganizationChart"/>
    <dgm:cxn modelId="{975760B6-9912-4FB2-BCCF-EAA47EDBFCC7}" type="presParOf" srcId="{1993FE19-FFDE-4B6B-A286-CA246CD6B0E7}" destId="{39FA63E6-8BFF-459C-8191-9E4E97DFB8A5}" srcOrd="2" destOrd="0" presId="urn:microsoft.com/office/officeart/2009/3/layout/HorizontalOrganizationChart"/>
    <dgm:cxn modelId="{D2C5E3C7-E609-4B2F-802B-4B3F9D391FB6}" type="presParOf" srcId="{50B4F3FE-534E-485D-AFC7-B0F0FAC1776B}" destId="{93A06C33-33B2-41BB-868F-19712FA54862}" srcOrd="2" destOrd="0" presId="urn:microsoft.com/office/officeart/2009/3/layout/HorizontalOrganizationChart"/>
    <dgm:cxn modelId="{F937C316-2D09-4A60-AFD1-411EFBA79B87}" type="presParOf" srcId="{50B4F3FE-534E-485D-AFC7-B0F0FAC1776B}" destId="{993101A0-3E8A-497C-A7C2-8D70922099E8}" srcOrd="3" destOrd="0" presId="urn:microsoft.com/office/officeart/2009/3/layout/HorizontalOrganizationChart"/>
    <dgm:cxn modelId="{42FC8D94-EE86-47AC-9527-0DF13B0EA674}" type="presParOf" srcId="{993101A0-3E8A-497C-A7C2-8D70922099E8}" destId="{EA6654CE-65A2-4CFC-9E7B-3387118BA527}" srcOrd="0" destOrd="0" presId="urn:microsoft.com/office/officeart/2009/3/layout/HorizontalOrganizationChart"/>
    <dgm:cxn modelId="{B7C080CF-C572-4483-86FC-4D89FCF84DC7}" type="presParOf" srcId="{EA6654CE-65A2-4CFC-9E7B-3387118BA527}" destId="{B79370F9-B5A6-418F-B5DA-4309114CB901}" srcOrd="0" destOrd="0" presId="urn:microsoft.com/office/officeart/2009/3/layout/HorizontalOrganizationChart"/>
    <dgm:cxn modelId="{8A6CA4C6-EC13-4F1C-834E-D61E7447BA79}" type="presParOf" srcId="{EA6654CE-65A2-4CFC-9E7B-3387118BA527}" destId="{63ADFE1C-D96B-4506-A33B-66F3924FD4FE}" srcOrd="1" destOrd="0" presId="urn:microsoft.com/office/officeart/2009/3/layout/HorizontalOrganizationChart"/>
    <dgm:cxn modelId="{284B9B8D-88C2-4D96-98DB-9DBE9C135759}" type="presParOf" srcId="{993101A0-3E8A-497C-A7C2-8D70922099E8}" destId="{857EB7C6-F281-40D1-8171-689091159AF7}" srcOrd="1" destOrd="0" presId="urn:microsoft.com/office/officeart/2009/3/layout/HorizontalOrganizationChart"/>
    <dgm:cxn modelId="{016F0E85-773D-4B3B-B265-DFDEF7B4AE74}" type="presParOf" srcId="{993101A0-3E8A-497C-A7C2-8D70922099E8}" destId="{E220217E-93A9-44A0-BFD4-39FF11A6AF96}" srcOrd="2" destOrd="0" presId="urn:microsoft.com/office/officeart/2009/3/layout/HorizontalOrganizationChart"/>
    <dgm:cxn modelId="{0FE449F4-4398-4C8E-A5FA-35F67E1C7F4A}" type="presParOf" srcId="{FA327E01-EBB3-45B7-964A-5F23238AB75F}" destId="{BD758738-074E-4762-BC96-D7E4709BA3CB}" srcOrd="2" destOrd="0" presId="urn:microsoft.com/office/officeart/2009/3/layout/HorizontalOrganizationChar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8B654F3-97FD-451C-B3E5-8D6E8C8744D2}" type="doc">
      <dgm:prSet loTypeId="urn:microsoft.com/office/officeart/2005/8/layout/chart3" loCatId="cycle" qsTypeId="urn:microsoft.com/office/officeart/2005/8/quickstyle/simple5" qsCatId="simple" csTypeId="urn:microsoft.com/office/officeart/2005/8/colors/colorful2" csCatId="colorful" phldr="1"/>
      <dgm:spPr/>
    </dgm:pt>
    <dgm:pt modelId="{E83C424E-53EB-46D6-8250-E1F937EE8DDF}">
      <dgm:prSet phldrT="[文字]"/>
      <dgm:spPr>
        <a:solidFill>
          <a:srgbClr val="FFC000"/>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zh-TW" dirty="0" smtClean="0">
              <a:solidFill>
                <a:schemeClr val="tx1">
                  <a:lumMod val="85000"/>
                  <a:lumOff val="15000"/>
                </a:schemeClr>
              </a:solidFill>
              <a:latin typeface="SimHei" pitchFamily="2" charset="-122"/>
              <a:ea typeface="SimHei" pitchFamily="2" charset="-122"/>
            </a:rPr>
            <a:t>成本法</a:t>
          </a:r>
          <a:endParaRPr lang="zh-TW" altLang="en-US" dirty="0">
            <a:solidFill>
              <a:schemeClr val="tx1">
                <a:lumMod val="85000"/>
                <a:lumOff val="15000"/>
              </a:schemeClr>
            </a:solidFill>
          </a:endParaRPr>
        </a:p>
      </dgm:t>
    </dgm:pt>
    <dgm:pt modelId="{495EEA52-7DE0-4C70-B985-C8F692C1FE8C}" type="parTrans" cxnId="{7348AADB-CC1A-49F4-A280-7744AC0FC299}">
      <dgm:prSet/>
      <dgm:spPr/>
      <dgm:t>
        <a:bodyPr/>
        <a:lstStyle/>
        <a:p>
          <a:endParaRPr lang="zh-TW" altLang="en-US"/>
        </a:p>
      </dgm:t>
    </dgm:pt>
    <dgm:pt modelId="{8F1BA798-23F4-4900-AB2D-006E89B0FBCC}" type="sibTrans" cxnId="{7348AADB-CC1A-49F4-A280-7744AC0FC299}">
      <dgm:prSet/>
      <dgm:spPr/>
      <dgm:t>
        <a:bodyPr/>
        <a:lstStyle/>
        <a:p>
          <a:endParaRPr lang="zh-TW" altLang="en-US"/>
        </a:p>
      </dgm:t>
    </dgm:pt>
    <dgm:pt modelId="{A46E4637-523C-4E9F-B3D7-CA9FBA341DB2}">
      <dgm:prSet phldrT="[文字]"/>
      <dgm:spPr>
        <a:solidFill>
          <a:srgbClr val="2C973E"/>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zh-TW" dirty="0" smtClean="0">
              <a:solidFill>
                <a:schemeClr val="tx1">
                  <a:lumMod val="85000"/>
                  <a:lumOff val="15000"/>
                </a:schemeClr>
              </a:solidFill>
              <a:latin typeface="SimHei" pitchFamily="2" charset="-122"/>
              <a:ea typeface="SimHei" pitchFamily="2" charset="-122"/>
            </a:rPr>
            <a:t>收益法</a:t>
          </a:r>
          <a:endParaRPr lang="zh-TW" altLang="en-US" dirty="0">
            <a:solidFill>
              <a:schemeClr val="tx1">
                <a:lumMod val="85000"/>
                <a:lumOff val="15000"/>
              </a:schemeClr>
            </a:solidFill>
          </a:endParaRPr>
        </a:p>
      </dgm:t>
    </dgm:pt>
    <dgm:pt modelId="{8C40409E-F2B4-4908-B814-F40F0C34A08E}" type="parTrans" cxnId="{0E4537C0-C951-4FE8-9AED-6C7A2B4445E5}">
      <dgm:prSet/>
      <dgm:spPr/>
      <dgm:t>
        <a:bodyPr/>
        <a:lstStyle/>
        <a:p>
          <a:endParaRPr lang="zh-TW" altLang="en-US"/>
        </a:p>
      </dgm:t>
    </dgm:pt>
    <dgm:pt modelId="{B3614DF7-5F90-4238-8347-F5B126E4A38B}" type="sibTrans" cxnId="{0E4537C0-C951-4FE8-9AED-6C7A2B4445E5}">
      <dgm:prSet/>
      <dgm:spPr/>
      <dgm:t>
        <a:bodyPr/>
        <a:lstStyle/>
        <a:p>
          <a:endParaRPr lang="zh-TW" altLang="en-US"/>
        </a:p>
      </dgm:t>
    </dgm:pt>
    <dgm:pt modelId="{7E35665F-BB9D-4A00-A590-4183D6BFECE3}">
      <dgm:prSet phldrT="[文字]"/>
      <dgm:spPr>
        <a:solidFill>
          <a:srgbClr val="91278F"/>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zh-TW" dirty="0" smtClean="0">
              <a:solidFill>
                <a:schemeClr val="tx1">
                  <a:lumMod val="85000"/>
                  <a:lumOff val="15000"/>
                </a:schemeClr>
              </a:solidFill>
              <a:latin typeface="SimHei" pitchFamily="2" charset="-122"/>
              <a:ea typeface="SimHei" pitchFamily="2" charset="-122"/>
            </a:rPr>
            <a:t>市場法</a:t>
          </a:r>
          <a:endParaRPr lang="zh-TW" altLang="en-US" dirty="0">
            <a:solidFill>
              <a:schemeClr val="tx1">
                <a:lumMod val="85000"/>
                <a:lumOff val="15000"/>
              </a:schemeClr>
            </a:solidFill>
          </a:endParaRPr>
        </a:p>
      </dgm:t>
    </dgm:pt>
    <dgm:pt modelId="{A2926C8F-0FD6-4B65-9BCF-8D801248F7ED}" type="parTrans" cxnId="{978CFA9B-E088-4361-AF45-9BBC5B78EA7D}">
      <dgm:prSet/>
      <dgm:spPr/>
      <dgm:t>
        <a:bodyPr/>
        <a:lstStyle/>
        <a:p>
          <a:endParaRPr lang="zh-TW" altLang="en-US"/>
        </a:p>
      </dgm:t>
    </dgm:pt>
    <dgm:pt modelId="{06DF7FEF-2C6B-4DCC-B6A6-7B7BFDB597AF}" type="sibTrans" cxnId="{978CFA9B-E088-4361-AF45-9BBC5B78EA7D}">
      <dgm:prSet/>
      <dgm:spPr/>
      <dgm:t>
        <a:bodyPr/>
        <a:lstStyle/>
        <a:p>
          <a:endParaRPr lang="zh-TW" altLang="en-US"/>
        </a:p>
      </dgm:t>
    </dgm:pt>
    <dgm:pt modelId="{0D950C85-AB48-443C-B733-A14E839780FF}" type="pres">
      <dgm:prSet presAssocID="{88B654F3-97FD-451C-B3E5-8D6E8C8744D2}" presName="compositeShape" presStyleCnt="0">
        <dgm:presLayoutVars>
          <dgm:chMax val="7"/>
          <dgm:dir/>
          <dgm:resizeHandles val="exact"/>
        </dgm:presLayoutVars>
      </dgm:prSet>
      <dgm:spPr/>
    </dgm:pt>
    <dgm:pt modelId="{12434E0F-5568-4101-AC7E-6E22A5C64DA6}" type="pres">
      <dgm:prSet presAssocID="{88B654F3-97FD-451C-B3E5-8D6E8C8744D2}" presName="wedge1" presStyleLbl="node1" presStyleIdx="0" presStyleCnt="3" custScaleX="102818" custLinFactNeighborX="-4018" custLinFactNeighborY="1578"/>
      <dgm:spPr/>
      <dgm:t>
        <a:bodyPr/>
        <a:lstStyle/>
        <a:p>
          <a:endParaRPr lang="zh-TW" altLang="en-US"/>
        </a:p>
      </dgm:t>
    </dgm:pt>
    <dgm:pt modelId="{3ED44CA0-BE30-4477-BE53-7D1DA7A41424}" type="pres">
      <dgm:prSet presAssocID="{88B654F3-97FD-451C-B3E5-8D6E8C8744D2}" presName="wedge1Tx" presStyleLbl="node1" presStyleIdx="0" presStyleCnt="3">
        <dgm:presLayoutVars>
          <dgm:chMax val="0"/>
          <dgm:chPref val="0"/>
          <dgm:bulletEnabled val="1"/>
        </dgm:presLayoutVars>
      </dgm:prSet>
      <dgm:spPr/>
      <dgm:t>
        <a:bodyPr/>
        <a:lstStyle/>
        <a:p>
          <a:endParaRPr lang="zh-TW" altLang="en-US"/>
        </a:p>
      </dgm:t>
    </dgm:pt>
    <dgm:pt modelId="{47B57A80-1F8B-4301-96F5-0366F3F08620}" type="pres">
      <dgm:prSet presAssocID="{88B654F3-97FD-451C-B3E5-8D6E8C8744D2}" presName="wedge2" presStyleLbl="node1" presStyleIdx="1" presStyleCnt="3" custScaleY="98810"/>
      <dgm:spPr/>
      <dgm:t>
        <a:bodyPr/>
        <a:lstStyle/>
        <a:p>
          <a:endParaRPr lang="zh-TW" altLang="en-US"/>
        </a:p>
      </dgm:t>
    </dgm:pt>
    <dgm:pt modelId="{FC0B6C8E-E9CC-4CBD-A607-249B85EDEF69}" type="pres">
      <dgm:prSet presAssocID="{88B654F3-97FD-451C-B3E5-8D6E8C8744D2}" presName="wedge2Tx" presStyleLbl="node1" presStyleIdx="1" presStyleCnt="3">
        <dgm:presLayoutVars>
          <dgm:chMax val="0"/>
          <dgm:chPref val="0"/>
          <dgm:bulletEnabled val="1"/>
        </dgm:presLayoutVars>
      </dgm:prSet>
      <dgm:spPr/>
      <dgm:t>
        <a:bodyPr/>
        <a:lstStyle/>
        <a:p>
          <a:endParaRPr lang="zh-TW" altLang="en-US"/>
        </a:p>
      </dgm:t>
    </dgm:pt>
    <dgm:pt modelId="{83613760-1D59-45FC-A004-0BAFD0043077}" type="pres">
      <dgm:prSet presAssocID="{88B654F3-97FD-451C-B3E5-8D6E8C8744D2}" presName="wedge3" presStyleLbl="node1" presStyleIdx="2" presStyleCnt="3" custLinFactNeighborX="-1339" custLinFactNeighborY="-2232"/>
      <dgm:spPr/>
      <dgm:t>
        <a:bodyPr/>
        <a:lstStyle/>
        <a:p>
          <a:endParaRPr lang="zh-TW" altLang="en-US"/>
        </a:p>
      </dgm:t>
    </dgm:pt>
    <dgm:pt modelId="{BBEA5299-A2F9-42C0-91F4-961D148FED84}" type="pres">
      <dgm:prSet presAssocID="{88B654F3-97FD-451C-B3E5-8D6E8C8744D2}" presName="wedge3Tx" presStyleLbl="node1" presStyleIdx="2" presStyleCnt="3">
        <dgm:presLayoutVars>
          <dgm:chMax val="0"/>
          <dgm:chPref val="0"/>
          <dgm:bulletEnabled val="1"/>
        </dgm:presLayoutVars>
      </dgm:prSet>
      <dgm:spPr/>
      <dgm:t>
        <a:bodyPr/>
        <a:lstStyle/>
        <a:p>
          <a:endParaRPr lang="zh-TW" altLang="en-US"/>
        </a:p>
      </dgm:t>
    </dgm:pt>
  </dgm:ptLst>
  <dgm:cxnLst>
    <dgm:cxn modelId="{080B409E-3E72-4ED1-968B-BEBA3797C151}" type="presOf" srcId="{88B654F3-97FD-451C-B3E5-8D6E8C8744D2}" destId="{0D950C85-AB48-443C-B733-A14E839780FF}" srcOrd="0" destOrd="0" presId="urn:microsoft.com/office/officeart/2005/8/layout/chart3"/>
    <dgm:cxn modelId="{F15AD419-F64E-403B-9AD3-F2AE8FC28E2E}" type="presOf" srcId="{E83C424E-53EB-46D6-8250-E1F937EE8DDF}" destId="{12434E0F-5568-4101-AC7E-6E22A5C64DA6}" srcOrd="0" destOrd="0" presId="urn:microsoft.com/office/officeart/2005/8/layout/chart3"/>
    <dgm:cxn modelId="{58482B29-AF4C-455A-89C7-8CA3FF2A24B3}" type="presOf" srcId="{7E35665F-BB9D-4A00-A590-4183D6BFECE3}" destId="{83613760-1D59-45FC-A004-0BAFD0043077}" srcOrd="0" destOrd="0" presId="urn:microsoft.com/office/officeart/2005/8/layout/chart3"/>
    <dgm:cxn modelId="{7348AADB-CC1A-49F4-A280-7744AC0FC299}" srcId="{88B654F3-97FD-451C-B3E5-8D6E8C8744D2}" destId="{E83C424E-53EB-46D6-8250-E1F937EE8DDF}" srcOrd="0" destOrd="0" parTransId="{495EEA52-7DE0-4C70-B985-C8F692C1FE8C}" sibTransId="{8F1BA798-23F4-4900-AB2D-006E89B0FBCC}"/>
    <dgm:cxn modelId="{4F214795-0026-461A-9046-42A2F8FDE514}" type="presOf" srcId="{A46E4637-523C-4E9F-B3D7-CA9FBA341DB2}" destId="{47B57A80-1F8B-4301-96F5-0366F3F08620}" srcOrd="0" destOrd="0" presId="urn:microsoft.com/office/officeart/2005/8/layout/chart3"/>
    <dgm:cxn modelId="{3DEE6DA9-B218-487B-ADC1-601F982FC8C6}" type="presOf" srcId="{A46E4637-523C-4E9F-B3D7-CA9FBA341DB2}" destId="{FC0B6C8E-E9CC-4CBD-A607-249B85EDEF69}" srcOrd="1" destOrd="0" presId="urn:microsoft.com/office/officeart/2005/8/layout/chart3"/>
    <dgm:cxn modelId="{0E4537C0-C951-4FE8-9AED-6C7A2B4445E5}" srcId="{88B654F3-97FD-451C-B3E5-8D6E8C8744D2}" destId="{A46E4637-523C-4E9F-B3D7-CA9FBA341DB2}" srcOrd="1" destOrd="0" parTransId="{8C40409E-F2B4-4908-B814-F40F0C34A08E}" sibTransId="{B3614DF7-5F90-4238-8347-F5B126E4A38B}"/>
    <dgm:cxn modelId="{91BED95E-C1F5-4D37-A98B-30BFCB74C65E}" type="presOf" srcId="{E83C424E-53EB-46D6-8250-E1F937EE8DDF}" destId="{3ED44CA0-BE30-4477-BE53-7D1DA7A41424}" srcOrd="1" destOrd="0" presId="urn:microsoft.com/office/officeart/2005/8/layout/chart3"/>
    <dgm:cxn modelId="{14F78D86-2102-4C1F-98DE-8F5E8487EC4D}" type="presOf" srcId="{7E35665F-BB9D-4A00-A590-4183D6BFECE3}" destId="{BBEA5299-A2F9-42C0-91F4-961D148FED84}" srcOrd="1" destOrd="0" presId="urn:microsoft.com/office/officeart/2005/8/layout/chart3"/>
    <dgm:cxn modelId="{978CFA9B-E088-4361-AF45-9BBC5B78EA7D}" srcId="{88B654F3-97FD-451C-B3E5-8D6E8C8744D2}" destId="{7E35665F-BB9D-4A00-A590-4183D6BFECE3}" srcOrd="2" destOrd="0" parTransId="{A2926C8F-0FD6-4B65-9BCF-8D801248F7ED}" sibTransId="{06DF7FEF-2C6B-4DCC-B6A6-7B7BFDB597AF}"/>
    <dgm:cxn modelId="{E8F0DCD1-BB2A-42C3-B9AB-7509007A219F}" type="presParOf" srcId="{0D950C85-AB48-443C-B733-A14E839780FF}" destId="{12434E0F-5568-4101-AC7E-6E22A5C64DA6}" srcOrd="0" destOrd="0" presId="urn:microsoft.com/office/officeart/2005/8/layout/chart3"/>
    <dgm:cxn modelId="{8072F860-949C-4E24-8783-6EF2FABF8489}" type="presParOf" srcId="{0D950C85-AB48-443C-B733-A14E839780FF}" destId="{3ED44CA0-BE30-4477-BE53-7D1DA7A41424}" srcOrd="1" destOrd="0" presId="urn:microsoft.com/office/officeart/2005/8/layout/chart3"/>
    <dgm:cxn modelId="{3CFBA1C5-7AB3-4E0A-BF24-5140F7071039}" type="presParOf" srcId="{0D950C85-AB48-443C-B733-A14E839780FF}" destId="{47B57A80-1F8B-4301-96F5-0366F3F08620}" srcOrd="2" destOrd="0" presId="urn:microsoft.com/office/officeart/2005/8/layout/chart3"/>
    <dgm:cxn modelId="{5B551272-BE50-495D-AC8F-04211E678A47}" type="presParOf" srcId="{0D950C85-AB48-443C-B733-A14E839780FF}" destId="{FC0B6C8E-E9CC-4CBD-A607-249B85EDEF69}" srcOrd="3" destOrd="0" presId="urn:microsoft.com/office/officeart/2005/8/layout/chart3"/>
    <dgm:cxn modelId="{090A886A-9CA4-4E3E-B427-D527B2FC18E9}" type="presParOf" srcId="{0D950C85-AB48-443C-B733-A14E839780FF}" destId="{83613760-1D59-45FC-A004-0BAFD0043077}" srcOrd="4" destOrd="0" presId="urn:microsoft.com/office/officeart/2005/8/layout/chart3"/>
    <dgm:cxn modelId="{540FD6CE-D6A1-40F3-AD5D-CE5581B7DCE8}" type="presParOf" srcId="{0D950C85-AB48-443C-B733-A14E839780FF}" destId="{BBEA5299-A2F9-42C0-91F4-961D148FED84}" srcOrd="5"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40031E9-0559-48A1-B1B5-D58ACB7BD730}" type="doc">
      <dgm:prSet loTypeId="urn:microsoft.com/office/officeart/2005/8/layout/radial4" loCatId="relationship" qsTypeId="urn:microsoft.com/office/officeart/2005/8/quickstyle/simple1" qsCatId="simple" csTypeId="urn:microsoft.com/office/officeart/2005/8/colors/colorful3" csCatId="colorful" phldr="1"/>
      <dgm:spPr/>
      <dgm:t>
        <a:bodyPr/>
        <a:lstStyle/>
        <a:p>
          <a:endParaRPr lang="zh-TW" altLang="en-US"/>
        </a:p>
      </dgm:t>
    </dgm:pt>
    <dgm:pt modelId="{93D2962D-0264-4B2C-8DF4-766866AFAFCB}">
      <dgm:prSet phldrT="[文字]" custT="1"/>
      <dgm:spPr/>
      <dgm:t>
        <a:bodyPr/>
        <a:lstStyle/>
        <a:p>
          <a:r>
            <a:rPr lang="zh-TW" altLang="en-US" sz="1800" dirty="0" smtClean="0">
              <a:latin typeface="SimHei" pitchFamily="49" charset="-122"/>
              <a:ea typeface="SimHei" pitchFamily="49" charset="-122"/>
            </a:rPr>
            <a:t>最高及最佳使用</a:t>
          </a:r>
          <a:endParaRPr lang="zh-TW" altLang="en-US" sz="1800" dirty="0"/>
        </a:p>
      </dgm:t>
    </dgm:pt>
    <dgm:pt modelId="{DFF56459-DA21-45AB-81E8-B0F39AF0FAF8}" type="parTrans" cxnId="{5AD31FCA-DA11-4A78-85CC-1BFEDCAAA867}">
      <dgm:prSet/>
      <dgm:spPr/>
      <dgm:t>
        <a:bodyPr/>
        <a:lstStyle/>
        <a:p>
          <a:endParaRPr lang="zh-TW" altLang="en-US"/>
        </a:p>
      </dgm:t>
    </dgm:pt>
    <dgm:pt modelId="{D98E4739-3095-4C4B-AAF2-4033600EA20F}" type="sibTrans" cxnId="{5AD31FCA-DA11-4A78-85CC-1BFEDCAAA867}">
      <dgm:prSet/>
      <dgm:spPr/>
      <dgm:t>
        <a:bodyPr/>
        <a:lstStyle/>
        <a:p>
          <a:endParaRPr lang="zh-TW" altLang="en-US"/>
        </a:p>
      </dgm:t>
    </dgm:pt>
    <dgm:pt modelId="{F6967B18-0586-45D4-B670-E046F4025839}">
      <dgm:prSet phldrT="[文字]"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1800" dirty="0" smtClean="0">
              <a:solidFill>
                <a:schemeClr val="tx1"/>
              </a:solidFill>
              <a:latin typeface="SimHei" pitchFamily="49" charset="-122"/>
              <a:ea typeface="SimHei" pitchFamily="49" charset="-122"/>
            </a:rPr>
            <a:t>實體可能</a:t>
          </a:r>
          <a:endParaRPr lang="zh-TW" altLang="en-US" dirty="0">
            <a:solidFill>
              <a:schemeClr val="tx1"/>
            </a:solidFill>
          </a:endParaRPr>
        </a:p>
      </dgm:t>
    </dgm:pt>
    <dgm:pt modelId="{3ED69613-E860-4F29-AD87-FA3B83AFD431}" type="parTrans" cxnId="{53B0924A-C1EB-4FB5-B648-820031CA4B11}">
      <dgm:prSet/>
      <dgm:spPr/>
      <dgm:t>
        <a:bodyPr/>
        <a:lstStyle/>
        <a:p>
          <a:endParaRPr lang="zh-TW" altLang="en-US"/>
        </a:p>
      </dgm:t>
    </dgm:pt>
    <dgm:pt modelId="{F040EB4D-1A58-4199-8915-C3548B8D6733}" type="sibTrans" cxnId="{53B0924A-C1EB-4FB5-B648-820031CA4B11}">
      <dgm:prSet/>
      <dgm:spPr/>
      <dgm:t>
        <a:bodyPr/>
        <a:lstStyle/>
        <a:p>
          <a:endParaRPr lang="zh-TW" altLang="en-US"/>
        </a:p>
      </dgm:t>
    </dgm:pt>
    <dgm:pt modelId="{8422F39C-7DFF-489B-A680-48F6B515412E}">
      <dgm:prSet phldrT="[文字]"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1800" dirty="0" smtClean="0">
              <a:solidFill>
                <a:schemeClr val="tx1"/>
              </a:solidFill>
              <a:latin typeface="SimHei" pitchFamily="49" charset="-122"/>
              <a:ea typeface="SimHei" pitchFamily="49" charset="-122"/>
            </a:rPr>
            <a:t>法令允許</a:t>
          </a:r>
          <a:endParaRPr lang="zh-TW" altLang="en-US" dirty="0">
            <a:solidFill>
              <a:schemeClr val="tx1"/>
            </a:solidFill>
          </a:endParaRPr>
        </a:p>
      </dgm:t>
    </dgm:pt>
    <dgm:pt modelId="{7B72E984-B15A-4C06-A872-480F70FD8621}" type="parTrans" cxnId="{EB2903A0-ED2E-4CE1-B809-13AD0B3034F8}">
      <dgm:prSet/>
      <dgm:spPr/>
      <dgm:t>
        <a:bodyPr/>
        <a:lstStyle/>
        <a:p>
          <a:endParaRPr lang="zh-TW" altLang="en-US"/>
        </a:p>
      </dgm:t>
    </dgm:pt>
    <dgm:pt modelId="{E237A041-E337-42D7-9067-BD9B613CA3A2}" type="sibTrans" cxnId="{EB2903A0-ED2E-4CE1-B809-13AD0B3034F8}">
      <dgm:prSet/>
      <dgm:spPr/>
      <dgm:t>
        <a:bodyPr/>
        <a:lstStyle/>
        <a:p>
          <a:endParaRPr lang="zh-TW" altLang="en-US"/>
        </a:p>
      </dgm:t>
    </dgm:pt>
    <dgm:pt modelId="{05D32D37-9B9F-4488-83E8-793BE146E814}">
      <dgm:prSet phldrT="[文字]"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1800" dirty="0" smtClean="0">
              <a:solidFill>
                <a:schemeClr val="tx1"/>
              </a:solidFill>
              <a:latin typeface="SimHei" pitchFamily="49" charset="-122"/>
              <a:ea typeface="SimHei" pitchFamily="49" charset="-122"/>
            </a:rPr>
            <a:t>財務可行</a:t>
          </a:r>
          <a:endParaRPr lang="zh-TW" altLang="en-US" dirty="0">
            <a:solidFill>
              <a:schemeClr val="tx1"/>
            </a:solidFill>
          </a:endParaRPr>
        </a:p>
      </dgm:t>
    </dgm:pt>
    <dgm:pt modelId="{E94A5395-D67E-4593-AAB5-F7220CA1C97E}" type="parTrans" cxnId="{D73C6BF9-D675-40EF-A084-D9FC8FFBB07E}">
      <dgm:prSet/>
      <dgm:spPr/>
      <dgm:t>
        <a:bodyPr/>
        <a:lstStyle/>
        <a:p>
          <a:endParaRPr lang="zh-TW" altLang="en-US"/>
        </a:p>
      </dgm:t>
    </dgm:pt>
    <dgm:pt modelId="{B675ED72-A80C-470A-AA8C-BCC27F7713FE}" type="sibTrans" cxnId="{D73C6BF9-D675-40EF-A084-D9FC8FFBB07E}">
      <dgm:prSet/>
      <dgm:spPr/>
      <dgm:t>
        <a:bodyPr/>
        <a:lstStyle/>
        <a:p>
          <a:endParaRPr lang="zh-TW" altLang="en-US"/>
        </a:p>
      </dgm:t>
    </dgm:pt>
    <dgm:pt modelId="{465FBF5E-6BDB-4AA6-9687-0959139A7F54}" type="pres">
      <dgm:prSet presAssocID="{140031E9-0559-48A1-B1B5-D58ACB7BD730}" presName="cycle" presStyleCnt="0">
        <dgm:presLayoutVars>
          <dgm:chMax val="1"/>
          <dgm:dir/>
          <dgm:animLvl val="ctr"/>
          <dgm:resizeHandles val="exact"/>
        </dgm:presLayoutVars>
      </dgm:prSet>
      <dgm:spPr/>
      <dgm:t>
        <a:bodyPr/>
        <a:lstStyle/>
        <a:p>
          <a:endParaRPr lang="zh-TW" altLang="en-US"/>
        </a:p>
      </dgm:t>
    </dgm:pt>
    <dgm:pt modelId="{7DE896FB-992B-4E2C-B60E-844476FD4B25}" type="pres">
      <dgm:prSet presAssocID="{93D2962D-0264-4B2C-8DF4-766866AFAFCB}" presName="centerShape" presStyleLbl="node0" presStyleIdx="0" presStyleCnt="1" custLinFactNeighborY="9"/>
      <dgm:spPr/>
      <dgm:t>
        <a:bodyPr/>
        <a:lstStyle/>
        <a:p>
          <a:endParaRPr lang="zh-TW" altLang="en-US"/>
        </a:p>
      </dgm:t>
    </dgm:pt>
    <dgm:pt modelId="{67A09AB4-492F-47D3-946D-3DAB6BDAE020}" type="pres">
      <dgm:prSet presAssocID="{3ED69613-E860-4F29-AD87-FA3B83AFD431}" presName="parTrans" presStyleLbl="bgSibTrans2D1" presStyleIdx="0" presStyleCnt="3"/>
      <dgm:spPr/>
      <dgm:t>
        <a:bodyPr/>
        <a:lstStyle/>
        <a:p>
          <a:endParaRPr lang="zh-TW" altLang="en-US"/>
        </a:p>
      </dgm:t>
    </dgm:pt>
    <dgm:pt modelId="{A6C1D890-61C5-42C3-94EF-88181C51E067}" type="pres">
      <dgm:prSet presAssocID="{F6967B18-0586-45D4-B670-E046F4025839}" presName="node" presStyleLbl="node1" presStyleIdx="0" presStyleCnt="3">
        <dgm:presLayoutVars>
          <dgm:bulletEnabled val="1"/>
        </dgm:presLayoutVars>
      </dgm:prSet>
      <dgm:spPr/>
      <dgm:t>
        <a:bodyPr/>
        <a:lstStyle/>
        <a:p>
          <a:endParaRPr lang="zh-TW" altLang="en-US"/>
        </a:p>
      </dgm:t>
    </dgm:pt>
    <dgm:pt modelId="{3C675F73-BE95-41E6-B81F-01254D3721A2}" type="pres">
      <dgm:prSet presAssocID="{7B72E984-B15A-4C06-A872-480F70FD8621}" presName="parTrans" presStyleLbl="bgSibTrans2D1" presStyleIdx="1" presStyleCnt="3"/>
      <dgm:spPr/>
      <dgm:t>
        <a:bodyPr/>
        <a:lstStyle/>
        <a:p>
          <a:endParaRPr lang="zh-TW" altLang="en-US"/>
        </a:p>
      </dgm:t>
    </dgm:pt>
    <dgm:pt modelId="{D139CC2D-0C92-47C9-800F-D0F9589CBEA5}" type="pres">
      <dgm:prSet presAssocID="{8422F39C-7DFF-489B-A680-48F6B515412E}" presName="node" presStyleLbl="node1" presStyleIdx="1" presStyleCnt="3">
        <dgm:presLayoutVars>
          <dgm:bulletEnabled val="1"/>
        </dgm:presLayoutVars>
      </dgm:prSet>
      <dgm:spPr/>
      <dgm:t>
        <a:bodyPr/>
        <a:lstStyle/>
        <a:p>
          <a:endParaRPr lang="zh-TW" altLang="en-US"/>
        </a:p>
      </dgm:t>
    </dgm:pt>
    <dgm:pt modelId="{D1A7E43A-25D7-4D92-A4E8-FA40FD58E8AC}" type="pres">
      <dgm:prSet presAssocID="{E94A5395-D67E-4593-AAB5-F7220CA1C97E}" presName="parTrans" presStyleLbl="bgSibTrans2D1" presStyleIdx="2" presStyleCnt="3"/>
      <dgm:spPr/>
      <dgm:t>
        <a:bodyPr/>
        <a:lstStyle/>
        <a:p>
          <a:endParaRPr lang="zh-TW" altLang="en-US"/>
        </a:p>
      </dgm:t>
    </dgm:pt>
    <dgm:pt modelId="{0F5996CB-F971-4E04-B99E-13913C9C8A43}" type="pres">
      <dgm:prSet presAssocID="{05D32D37-9B9F-4488-83E8-793BE146E814}" presName="node" presStyleLbl="node1" presStyleIdx="2" presStyleCnt="3">
        <dgm:presLayoutVars>
          <dgm:bulletEnabled val="1"/>
        </dgm:presLayoutVars>
      </dgm:prSet>
      <dgm:spPr/>
      <dgm:t>
        <a:bodyPr/>
        <a:lstStyle/>
        <a:p>
          <a:endParaRPr lang="zh-TW" altLang="en-US"/>
        </a:p>
      </dgm:t>
    </dgm:pt>
  </dgm:ptLst>
  <dgm:cxnLst>
    <dgm:cxn modelId="{BEB2555C-E8AD-47C7-ADF4-FF44B796768F}" type="presOf" srcId="{05D32D37-9B9F-4488-83E8-793BE146E814}" destId="{0F5996CB-F971-4E04-B99E-13913C9C8A43}" srcOrd="0" destOrd="0" presId="urn:microsoft.com/office/officeart/2005/8/layout/radial4"/>
    <dgm:cxn modelId="{A3F6ECF2-8C9B-4F14-B4D8-4396FA3F5B6A}" type="presOf" srcId="{F6967B18-0586-45D4-B670-E046F4025839}" destId="{A6C1D890-61C5-42C3-94EF-88181C51E067}" srcOrd="0" destOrd="0" presId="urn:microsoft.com/office/officeart/2005/8/layout/radial4"/>
    <dgm:cxn modelId="{D73C6BF9-D675-40EF-A084-D9FC8FFBB07E}" srcId="{93D2962D-0264-4B2C-8DF4-766866AFAFCB}" destId="{05D32D37-9B9F-4488-83E8-793BE146E814}" srcOrd="2" destOrd="0" parTransId="{E94A5395-D67E-4593-AAB5-F7220CA1C97E}" sibTransId="{B675ED72-A80C-470A-AA8C-BCC27F7713FE}"/>
    <dgm:cxn modelId="{53B0924A-C1EB-4FB5-B648-820031CA4B11}" srcId="{93D2962D-0264-4B2C-8DF4-766866AFAFCB}" destId="{F6967B18-0586-45D4-B670-E046F4025839}" srcOrd="0" destOrd="0" parTransId="{3ED69613-E860-4F29-AD87-FA3B83AFD431}" sibTransId="{F040EB4D-1A58-4199-8915-C3548B8D6733}"/>
    <dgm:cxn modelId="{EB2903A0-ED2E-4CE1-B809-13AD0B3034F8}" srcId="{93D2962D-0264-4B2C-8DF4-766866AFAFCB}" destId="{8422F39C-7DFF-489B-A680-48F6B515412E}" srcOrd="1" destOrd="0" parTransId="{7B72E984-B15A-4C06-A872-480F70FD8621}" sibTransId="{E237A041-E337-42D7-9067-BD9B613CA3A2}"/>
    <dgm:cxn modelId="{821599CD-9A5E-42EE-9B7F-273F5A33876E}" type="presOf" srcId="{7B72E984-B15A-4C06-A872-480F70FD8621}" destId="{3C675F73-BE95-41E6-B81F-01254D3721A2}" srcOrd="0" destOrd="0" presId="urn:microsoft.com/office/officeart/2005/8/layout/radial4"/>
    <dgm:cxn modelId="{3827517C-8313-4723-AE24-8EADCF2686CC}" type="presOf" srcId="{140031E9-0559-48A1-B1B5-D58ACB7BD730}" destId="{465FBF5E-6BDB-4AA6-9687-0959139A7F54}" srcOrd="0" destOrd="0" presId="urn:microsoft.com/office/officeart/2005/8/layout/radial4"/>
    <dgm:cxn modelId="{903D6BB2-05D8-46F9-BBE8-4DA3170AF3AD}" type="presOf" srcId="{93D2962D-0264-4B2C-8DF4-766866AFAFCB}" destId="{7DE896FB-992B-4E2C-B60E-844476FD4B25}" srcOrd="0" destOrd="0" presId="urn:microsoft.com/office/officeart/2005/8/layout/radial4"/>
    <dgm:cxn modelId="{5AD31FCA-DA11-4A78-85CC-1BFEDCAAA867}" srcId="{140031E9-0559-48A1-B1B5-D58ACB7BD730}" destId="{93D2962D-0264-4B2C-8DF4-766866AFAFCB}" srcOrd="0" destOrd="0" parTransId="{DFF56459-DA21-45AB-81E8-B0F39AF0FAF8}" sibTransId="{D98E4739-3095-4C4B-AAF2-4033600EA20F}"/>
    <dgm:cxn modelId="{C299FEFD-8EF3-4050-868E-9A16A438D478}" type="presOf" srcId="{8422F39C-7DFF-489B-A680-48F6B515412E}" destId="{D139CC2D-0C92-47C9-800F-D0F9589CBEA5}" srcOrd="0" destOrd="0" presId="urn:microsoft.com/office/officeart/2005/8/layout/radial4"/>
    <dgm:cxn modelId="{70F3FF39-3ADB-4299-9F00-5C6515392268}" type="presOf" srcId="{3ED69613-E860-4F29-AD87-FA3B83AFD431}" destId="{67A09AB4-492F-47D3-946D-3DAB6BDAE020}" srcOrd="0" destOrd="0" presId="urn:microsoft.com/office/officeart/2005/8/layout/radial4"/>
    <dgm:cxn modelId="{3BA87084-6ECB-44BA-88BB-015CCCE9D9A0}" type="presOf" srcId="{E94A5395-D67E-4593-AAB5-F7220CA1C97E}" destId="{D1A7E43A-25D7-4D92-A4E8-FA40FD58E8AC}" srcOrd="0" destOrd="0" presId="urn:microsoft.com/office/officeart/2005/8/layout/radial4"/>
    <dgm:cxn modelId="{CE71522F-FC3A-4F0A-B278-8832B6E48F11}" type="presParOf" srcId="{465FBF5E-6BDB-4AA6-9687-0959139A7F54}" destId="{7DE896FB-992B-4E2C-B60E-844476FD4B25}" srcOrd="0" destOrd="0" presId="urn:microsoft.com/office/officeart/2005/8/layout/radial4"/>
    <dgm:cxn modelId="{8E3752C0-4C76-4930-9CCE-F2B3AB628576}" type="presParOf" srcId="{465FBF5E-6BDB-4AA6-9687-0959139A7F54}" destId="{67A09AB4-492F-47D3-946D-3DAB6BDAE020}" srcOrd="1" destOrd="0" presId="urn:microsoft.com/office/officeart/2005/8/layout/radial4"/>
    <dgm:cxn modelId="{C6F5ED7C-3461-4661-A448-B0D666F9042B}" type="presParOf" srcId="{465FBF5E-6BDB-4AA6-9687-0959139A7F54}" destId="{A6C1D890-61C5-42C3-94EF-88181C51E067}" srcOrd="2" destOrd="0" presId="urn:microsoft.com/office/officeart/2005/8/layout/radial4"/>
    <dgm:cxn modelId="{40F5F2D1-4597-411C-95EC-F063D4F5625D}" type="presParOf" srcId="{465FBF5E-6BDB-4AA6-9687-0959139A7F54}" destId="{3C675F73-BE95-41E6-B81F-01254D3721A2}" srcOrd="3" destOrd="0" presId="urn:microsoft.com/office/officeart/2005/8/layout/radial4"/>
    <dgm:cxn modelId="{BE8CCD7D-187F-45F3-BA57-E15EDB076672}" type="presParOf" srcId="{465FBF5E-6BDB-4AA6-9687-0959139A7F54}" destId="{D139CC2D-0C92-47C9-800F-D0F9589CBEA5}" srcOrd="4" destOrd="0" presId="urn:microsoft.com/office/officeart/2005/8/layout/radial4"/>
    <dgm:cxn modelId="{E609A3F9-768D-4AD5-B080-2DEE5E549DA6}" type="presParOf" srcId="{465FBF5E-6BDB-4AA6-9687-0959139A7F54}" destId="{D1A7E43A-25D7-4D92-A4E8-FA40FD58E8AC}" srcOrd="5" destOrd="0" presId="urn:microsoft.com/office/officeart/2005/8/layout/radial4"/>
    <dgm:cxn modelId="{13D720D4-8F5E-464E-BDBE-4DF19A723403}" type="presParOf" srcId="{465FBF5E-6BDB-4AA6-9687-0959139A7F54}" destId="{0F5996CB-F971-4E04-B99E-13913C9C8A43}"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EA603ED-642F-4EDA-A870-A93DE9DA2005}"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zh-TW" altLang="en-US"/>
        </a:p>
      </dgm:t>
    </dgm:pt>
    <dgm:pt modelId="{2E99C27F-7846-4024-9A12-CA9378A3B09D}">
      <dgm:prSet phldrT="[文字]"/>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zh-TW" altLang="en-US" dirty="0" smtClean="0">
              <a:latin typeface="SimHei" pitchFamily="49" charset="-122"/>
              <a:ea typeface="SimHei" pitchFamily="49" charset="-122"/>
            </a:rPr>
            <a:t>推定現時使用為最高及最佳使用</a:t>
          </a:r>
          <a:endParaRPr lang="zh-TW" altLang="en-US" dirty="0"/>
        </a:p>
      </dgm:t>
    </dgm:pt>
    <dgm:pt modelId="{B00DF546-B095-4A7F-A7C1-751141B1E493}" type="parTrans" cxnId="{F3D27F56-AFAC-4E26-A86E-A51DA892F259}">
      <dgm:prSet/>
      <dgm:spPr/>
      <dgm:t>
        <a:bodyPr/>
        <a:lstStyle/>
        <a:p>
          <a:endParaRPr lang="zh-TW" altLang="en-US"/>
        </a:p>
      </dgm:t>
    </dgm:pt>
    <dgm:pt modelId="{193F7C3C-B339-4B5D-8161-BCF0B0D0C578}" type="sibTrans" cxnId="{F3D27F56-AFAC-4E26-A86E-A51DA892F259}">
      <dgm:prSet/>
      <dgm:spPr/>
      <dgm:t>
        <a:bodyPr/>
        <a:lstStyle/>
        <a:p>
          <a:endParaRPr lang="zh-TW" altLang="en-US"/>
        </a:p>
      </dgm:t>
    </dgm:pt>
    <dgm:pt modelId="{87CE775C-D318-4467-8A98-96CBAD492AD4}">
      <dgm:prSet phldrT="[文字]"/>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zh-TW" altLang="en-US" dirty="0" smtClean="0">
              <a:latin typeface="SimHei" pitchFamily="49" charset="-122"/>
              <a:ea typeface="SimHei" pitchFamily="49" charset="-122"/>
            </a:rPr>
            <a:t>最高及最佳使用係以市場參與者之角度考量，即使企業意圖不同之使用</a:t>
          </a:r>
          <a:endParaRPr lang="zh-TW" altLang="en-US" dirty="0"/>
        </a:p>
      </dgm:t>
    </dgm:pt>
    <dgm:pt modelId="{F3811B31-EFDF-4D83-B5BD-679AE71BC07A}" type="parTrans" cxnId="{89D9609F-A97E-4CC3-8E44-BED0103DFAD3}">
      <dgm:prSet/>
      <dgm:spPr/>
      <dgm:t>
        <a:bodyPr/>
        <a:lstStyle/>
        <a:p>
          <a:endParaRPr lang="zh-TW" altLang="en-US"/>
        </a:p>
      </dgm:t>
    </dgm:pt>
    <dgm:pt modelId="{9C9DFF65-DEA6-4EA6-AA6A-AA00D5131ADE}" type="sibTrans" cxnId="{89D9609F-A97E-4CC3-8E44-BED0103DFAD3}">
      <dgm:prSet/>
      <dgm:spPr/>
      <dgm:t>
        <a:bodyPr/>
        <a:lstStyle/>
        <a:p>
          <a:endParaRPr lang="zh-TW" altLang="en-US"/>
        </a:p>
      </dgm:t>
    </dgm:pt>
    <dgm:pt modelId="{790E9050-91AC-4B16-B193-7BEA89EFF4C7}" type="pres">
      <dgm:prSet presAssocID="{EEA603ED-642F-4EDA-A870-A93DE9DA2005}" presName="Name0" presStyleCnt="0">
        <dgm:presLayoutVars>
          <dgm:dir/>
          <dgm:resizeHandles val="exact"/>
        </dgm:presLayoutVars>
      </dgm:prSet>
      <dgm:spPr/>
      <dgm:t>
        <a:bodyPr/>
        <a:lstStyle/>
        <a:p>
          <a:endParaRPr lang="zh-TW" altLang="en-US"/>
        </a:p>
      </dgm:t>
    </dgm:pt>
    <dgm:pt modelId="{CC503CE9-63D8-4518-9EE1-DBDA6CE552DC}" type="pres">
      <dgm:prSet presAssocID="{2E99C27F-7846-4024-9A12-CA9378A3B09D}" presName="composite" presStyleCnt="0"/>
      <dgm:spPr/>
    </dgm:pt>
    <dgm:pt modelId="{C58E2948-0FCA-440E-9A51-E9C5B8C9C170}" type="pres">
      <dgm:prSet presAssocID="{2E99C27F-7846-4024-9A12-CA9378A3B09D}" presName="rect1" presStyleLbl="trAlignAcc1" presStyleIdx="0" presStyleCnt="2" custScaleX="138219">
        <dgm:presLayoutVars>
          <dgm:bulletEnabled val="1"/>
        </dgm:presLayoutVars>
      </dgm:prSet>
      <dgm:spPr/>
      <dgm:t>
        <a:bodyPr/>
        <a:lstStyle/>
        <a:p>
          <a:endParaRPr lang="zh-TW" altLang="en-US"/>
        </a:p>
      </dgm:t>
    </dgm:pt>
    <dgm:pt modelId="{9EC4E824-E9E1-46DA-8F30-F710F374A4F3}" type="pres">
      <dgm:prSet presAssocID="{2E99C27F-7846-4024-9A12-CA9378A3B09D}" presName="rect2" presStyleLbl="fgImgPlace1" presStyleIdx="0" presStyleCnt="2" custLinFactNeighborX="-79861" custLinFactNeighborY="-2860"/>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8000" r="-8000"/>
          </a:stretch>
        </a:blipFill>
      </dgm:spPr>
      <dgm:t>
        <a:bodyPr/>
        <a:lstStyle/>
        <a:p>
          <a:endParaRPr lang="zh-TW" altLang="en-US"/>
        </a:p>
      </dgm:t>
    </dgm:pt>
    <dgm:pt modelId="{4057BFA1-FDA6-4768-905E-0BB35838A604}" type="pres">
      <dgm:prSet presAssocID="{193F7C3C-B339-4B5D-8161-BCF0B0D0C578}" presName="sibTrans" presStyleCnt="0"/>
      <dgm:spPr/>
    </dgm:pt>
    <dgm:pt modelId="{05038265-C802-4A5E-A993-6CB277DF172E}" type="pres">
      <dgm:prSet presAssocID="{87CE775C-D318-4467-8A98-96CBAD492AD4}" presName="composite" presStyleCnt="0"/>
      <dgm:spPr/>
    </dgm:pt>
    <dgm:pt modelId="{2EEBB347-39B3-4A3F-81F0-D44D47A4038B}" type="pres">
      <dgm:prSet presAssocID="{87CE775C-D318-4467-8A98-96CBAD492AD4}" presName="rect1" presStyleLbl="trAlignAcc1" presStyleIdx="1" presStyleCnt="2" custScaleX="137206" custLinFactNeighborX="2044" custLinFactNeighborY="3767">
        <dgm:presLayoutVars>
          <dgm:bulletEnabled val="1"/>
        </dgm:presLayoutVars>
      </dgm:prSet>
      <dgm:spPr/>
      <dgm:t>
        <a:bodyPr/>
        <a:lstStyle/>
        <a:p>
          <a:endParaRPr lang="zh-TW" altLang="en-US"/>
        </a:p>
      </dgm:t>
    </dgm:pt>
    <dgm:pt modelId="{3F33D659-DD76-44F6-846B-BEE8AA661FD0}" type="pres">
      <dgm:prSet presAssocID="{87CE775C-D318-4467-8A98-96CBAD492AD4}" presName="rect2" presStyleLbl="fgImgPlace1" presStyleIdx="1" presStyleCnt="2" custLinFactNeighborX="-67288" custLinFactNeighborY="-2896"/>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8000" r="-8000"/>
          </a:stretch>
        </a:blipFill>
      </dgm:spPr>
      <dgm:t>
        <a:bodyPr/>
        <a:lstStyle/>
        <a:p>
          <a:endParaRPr lang="zh-TW" altLang="en-US"/>
        </a:p>
      </dgm:t>
    </dgm:pt>
  </dgm:ptLst>
  <dgm:cxnLst>
    <dgm:cxn modelId="{65D31D65-5E2F-485D-82AD-307A81F92807}" type="presOf" srcId="{2E99C27F-7846-4024-9A12-CA9378A3B09D}" destId="{C58E2948-0FCA-440E-9A51-E9C5B8C9C170}" srcOrd="0" destOrd="0" presId="urn:microsoft.com/office/officeart/2008/layout/PictureStrips"/>
    <dgm:cxn modelId="{AE165C76-0569-451E-AC99-4222A12D5EB5}" type="presOf" srcId="{EEA603ED-642F-4EDA-A870-A93DE9DA2005}" destId="{790E9050-91AC-4B16-B193-7BEA89EFF4C7}" srcOrd="0" destOrd="0" presId="urn:microsoft.com/office/officeart/2008/layout/PictureStrips"/>
    <dgm:cxn modelId="{21F3BBD5-6245-4149-ABED-6CB94635C981}" type="presOf" srcId="{87CE775C-D318-4467-8A98-96CBAD492AD4}" destId="{2EEBB347-39B3-4A3F-81F0-D44D47A4038B}" srcOrd="0" destOrd="0" presId="urn:microsoft.com/office/officeart/2008/layout/PictureStrips"/>
    <dgm:cxn modelId="{89D9609F-A97E-4CC3-8E44-BED0103DFAD3}" srcId="{EEA603ED-642F-4EDA-A870-A93DE9DA2005}" destId="{87CE775C-D318-4467-8A98-96CBAD492AD4}" srcOrd="1" destOrd="0" parTransId="{F3811B31-EFDF-4D83-B5BD-679AE71BC07A}" sibTransId="{9C9DFF65-DEA6-4EA6-AA6A-AA00D5131ADE}"/>
    <dgm:cxn modelId="{F3D27F56-AFAC-4E26-A86E-A51DA892F259}" srcId="{EEA603ED-642F-4EDA-A870-A93DE9DA2005}" destId="{2E99C27F-7846-4024-9A12-CA9378A3B09D}" srcOrd="0" destOrd="0" parTransId="{B00DF546-B095-4A7F-A7C1-751141B1E493}" sibTransId="{193F7C3C-B339-4B5D-8161-BCF0B0D0C578}"/>
    <dgm:cxn modelId="{2A3A5C5C-1354-4F91-8228-355A3BE6CCF2}" type="presParOf" srcId="{790E9050-91AC-4B16-B193-7BEA89EFF4C7}" destId="{CC503CE9-63D8-4518-9EE1-DBDA6CE552DC}" srcOrd="0" destOrd="0" presId="urn:microsoft.com/office/officeart/2008/layout/PictureStrips"/>
    <dgm:cxn modelId="{52FF877D-2A42-4D8B-89F5-D339406B1664}" type="presParOf" srcId="{CC503CE9-63D8-4518-9EE1-DBDA6CE552DC}" destId="{C58E2948-0FCA-440E-9A51-E9C5B8C9C170}" srcOrd="0" destOrd="0" presId="urn:microsoft.com/office/officeart/2008/layout/PictureStrips"/>
    <dgm:cxn modelId="{368CC2AC-A72D-4210-9072-0ED2DAA2725F}" type="presParOf" srcId="{CC503CE9-63D8-4518-9EE1-DBDA6CE552DC}" destId="{9EC4E824-E9E1-46DA-8F30-F710F374A4F3}" srcOrd="1" destOrd="0" presId="urn:microsoft.com/office/officeart/2008/layout/PictureStrips"/>
    <dgm:cxn modelId="{4275B45A-B15A-4977-86E0-5AE740620B37}" type="presParOf" srcId="{790E9050-91AC-4B16-B193-7BEA89EFF4C7}" destId="{4057BFA1-FDA6-4768-905E-0BB35838A604}" srcOrd="1" destOrd="0" presId="urn:microsoft.com/office/officeart/2008/layout/PictureStrips"/>
    <dgm:cxn modelId="{75B341B4-5C99-4D65-9CEC-C6E4DAAC2A58}" type="presParOf" srcId="{790E9050-91AC-4B16-B193-7BEA89EFF4C7}" destId="{05038265-C802-4A5E-A993-6CB277DF172E}" srcOrd="2" destOrd="0" presId="urn:microsoft.com/office/officeart/2008/layout/PictureStrips"/>
    <dgm:cxn modelId="{8D65B3B6-D981-4EA2-A295-634F5ADE5AF8}" type="presParOf" srcId="{05038265-C802-4A5E-A993-6CB277DF172E}" destId="{2EEBB347-39B3-4A3F-81F0-D44D47A4038B}" srcOrd="0" destOrd="0" presId="urn:microsoft.com/office/officeart/2008/layout/PictureStrips"/>
    <dgm:cxn modelId="{F2A7970A-2CB3-404A-9C4C-E496FB67C092}" type="presParOf" srcId="{05038265-C802-4A5E-A993-6CB277DF172E}" destId="{3F33D659-DD76-44F6-846B-BEE8AA661FD0}" srcOrd="1" destOrd="0" presId="urn:microsoft.com/office/officeart/2008/layout/PictureStrip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CA5CB2-FDB3-498D-8FB3-0C1DFE1772A5}" type="doc">
      <dgm:prSet loTypeId="urn:microsoft.com/office/officeart/2005/8/layout/radial4" loCatId="relationship" qsTypeId="urn:microsoft.com/office/officeart/2005/8/quickstyle/simple5" qsCatId="simple" csTypeId="urn:microsoft.com/office/officeart/2005/8/colors/colorful3" csCatId="colorful" phldr="1"/>
      <dgm:spPr/>
      <dgm:t>
        <a:bodyPr/>
        <a:lstStyle/>
        <a:p>
          <a:endParaRPr lang="zh-TW" altLang="en-US"/>
        </a:p>
      </dgm:t>
    </dgm:pt>
    <dgm:pt modelId="{7B79F7E6-0925-48C8-AEF0-8495610DFEE7}">
      <dgm:prSet phldrT="[文字]" custT="1"/>
      <dgm:spPr/>
      <dgm:t>
        <a:bodyPr/>
        <a:lstStyle/>
        <a:p>
          <a:r>
            <a:rPr lang="en-US" altLang="zh-TW" sz="2400" dirty="0" smtClean="0">
              <a:solidFill>
                <a:schemeClr val="tx1"/>
              </a:solidFill>
              <a:ea typeface="SimHei" pitchFamily="49" charset="-122"/>
            </a:rPr>
            <a:t>IFRS</a:t>
          </a:r>
          <a:r>
            <a:rPr lang="zh-TW" altLang="en-US" sz="2400" dirty="0" smtClean="0">
              <a:solidFill>
                <a:schemeClr val="tx1"/>
              </a:solidFill>
              <a:ea typeface="SimHei" pitchFamily="49" charset="-122"/>
            </a:rPr>
            <a:t> </a:t>
          </a:r>
          <a:r>
            <a:rPr lang="en-US" altLang="zh-TW" sz="2400" dirty="0" smtClean="0">
              <a:solidFill>
                <a:schemeClr val="tx1"/>
              </a:solidFill>
              <a:ea typeface="SimHei" pitchFamily="49" charset="-122"/>
            </a:rPr>
            <a:t>11</a:t>
          </a:r>
          <a:endParaRPr lang="zh-TW" altLang="en-US" sz="2400" dirty="0">
            <a:solidFill>
              <a:schemeClr val="tx1"/>
            </a:solidFill>
          </a:endParaRPr>
        </a:p>
      </dgm:t>
    </dgm:pt>
    <dgm:pt modelId="{EACBD31F-D14A-4147-B6DC-41E604F14388}" type="parTrans" cxnId="{39FFE722-9158-44FE-AF20-96F7E3818EDF}">
      <dgm:prSet/>
      <dgm:spPr/>
      <dgm:t>
        <a:bodyPr/>
        <a:lstStyle/>
        <a:p>
          <a:endParaRPr lang="zh-TW" altLang="en-US"/>
        </a:p>
      </dgm:t>
    </dgm:pt>
    <dgm:pt modelId="{DC46B9EF-F361-4EF9-A21C-0F70D59CF43D}" type="sibTrans" cxnId="{39FFE722-9158-44FE-AF20-96F7E3818EDF}">
      <dgm:prSet/>
      <dgm:spPr/>
      <dgm:t>
        <a:bodyPr/>
        <a:lstStyle/>
        <a:p>
          <a:endParaRPr lang="zh-TW" altLang="en-US"/>
        </a:p>
      </dgm:t>
    </dgm:pt>
    <dgm:pt modelId="{02B7F1D0-59F2-4779-A6AB-21E6D652F944}">
      <dgm:prSet phldrT="[文字]" custT="1"/>
      <dgm:spPr>
        <a:solidFill>
          <a:schemeClr val="accent5">
            <a:lumMod val="20000"/>
            <a:lumOff val="8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1800" dirty="0" smtClean="0">
              <a:solidFill>
                <a:schemeClr val="tx1"/>
              </a:solidFill>
              <a:latin typeface="SimHei" pitchFamily="49" charset="-122"/>
              <a:ea typeface="SimHei" pitchFamily="49" charset="-122"/>
            </a:rPr>
            <a:t>合資類型不得選擇比例合併法</a:t>
          </a:r>
          <a:endParaRPr lang="zh-TW" altLang="en-US" sz="1800" dirty="0">
            <a:solidFill>
              <a:schemeClr val="tx1"/>
            </a:solidFill>
            <a:latin typeface="SimHei" pitchFamily="49" charset="-122"/>
            <a:ea typeface="SimHei" pitchFamily="49" charset="-122"/>
          </a:endParaRPr>
        </a:p>
      </dgm:t>
    </dgm:pt>
    <dgm:pt modelId="{C8D57A13-5898-477D-8A32-D060EFE3AD93}" type="parTrans" cxnId="{7B30B0B8-D7D6-4970-92D0-8FCE22ED19FC}">
      <dgm:prSet/>
      <dgm:spPr>
        <a:solidFill>
          <a:schemeClr val="accent5">
            <a:lumMod val="20000"/>
            <a:lumOff val="80000"/>
          </a:schemeClr>
        </a:solidFill>
      </dgm:spPr>
      <dgm:t>
        <a:bodyPr/>
        <a:lstStyle/>
        <a:p>
          <a:endParaRPr lang="zh-TW" altLang="en-US"/>
        </a:p>
      </dgm:t>
    </dgm:pt>
    <dgm:pt modelId="{808BDF68-290E-4656-BFB4-301992CDA219}" type="sibTrans" cxnId="{7B30B0B8-D7D6-4970-92D0-8FCE22ED19FC}">
      <dgm:prSet/>
      <dgm:spPr/>
      <dgm:t>
        <a:bodyPr/>
        <a:lstStyle/>
        <a:p>
          <a:endParaRPr lang="zh-TW" altLang="en-US"/>
        </a:p>
      </dgm:t>
    </dgm:pt>
    <dgm:pt modelId="{2B8192E9-5692-46FE-8A0E-D25B28DE5FD9}">
      <dgm:prSet phldrT="[文字]" custT="1"/>
      <dgm:spPr>
        <a:solidFill>
          <a:schemeClr val="accent2">
            <a:lumMod val="20000"/>
            <a:lumOff val="8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1800" dirty="0" smtClean="0">
              <a:solidFill>
                <a:schemeClr val="tx1"/>
              </a:solidFill>
              <a:latin typeface="SimHei" pitchFamily="49" charset="-122"/>
              <a:ea typeface="SimHei" pitchFamily="49" charset="-122"/>
            </a:rPr>
            <a:t>聯合協議之分類與判斷</a:t>
          </a:r>
        </a:p>
      </dgm:t>
    </dgm:pt>
    <dgm:pt modelId="{DFF18F93-59A2-499B-A0A8-15A28E85CBF7}" type="parTrans" cxnId="{BB1FD8AE-C24F-484B-BC49-7578F83238D4}">
      <dgm:prSet/>
      <dgm:spPr>
        <a:solidFill>
          <a:schemeClr val="accent2">
            <a:lumMod val="20000"/>
            <a:lumOff val="80000"/>
          </a:schemeClr>
        </a:solidFill>
      </dgm:spPr>
      <dgm:t>
        <a:bodyPr/>
        <a:lstStyle/>
        <a:p>
          <a:endParaRPr lang="zh-TW" altLang="en-US"/>
        </a:p>
      </dgm:t>
    </dgm:pt>
    <dgm:pt modelId="{EAC040A3-F6CE-420C-BB3A-AFD6F1918A93}" type="sibTrans" cxnId="{BB1FD8AE-C24F-484B-BC49-7578F83238D4}">
      <dgm:prSet/>
      <dgm:spPr/>
      <dgm:t>
        <a:bodyPr/>
        <a:lstStyle/>
        <a:p>
          <a:endParaRPr lang="zh-TW" altLang="en-US"/>
        </a:p>
      </dgm:t>
    </dgm:pt>
    <dgm:pt modelId="{C9F678FB-476A-4E9F-A5A0-3BAA98E0A481}">
      <dgm:prSet phldrT="[文字]" custT="1"/>
      <dgm:spPr>
        <a:solidFill>
          <a:schemeClr val="accent3">
            <a:lumMod val="60000"/>
            <a:lumOff val="40000"/>
          </a:schemeClr>
        </a:solidFill>
      </dgm:spPr>
      <dgm:t>
        <a:bodyPr/>
        <a:lstStyle/>
        <a:p>
          <a:pPr marL="0" marR="0" lvl="1" indent="0" algn="ctr" defTabSz="914400" eaLnBrk="1" fontAlgn="auto" latinLnBrk="0" hangingPunct="1">
            <a:lnSpc>
              <a:spcPct val="100000"/>
            </a:lnSpc>
            <a:spcBef>
              <a:spcPts val="0"/>
            </a:spcBef>
            <a:spcAft>
              <a:spcPts val="0"/>
            </a:spcAft>
            <a:buClrTx/>
            <a:buSzTx/>
            <a:buFontTx/>
            <a:buNone/>
            <a:tabLst/>
            <a:defRPr/>
          </a:pPr>
          <a:r>
            <a:rPr lang="zh-TW" altLang="en-US" sz="1800" dirty="0" smtClean="0">
              <a:solidFill>
                <a:schemeClr val="tx1"/>
              </a:solidFill>
              <a:latin typeface="SimHei" pitchFamily="49" charset="-122"/>
              <a:ea typeface="SimHei" pitchFamily="49" charset="-122"/>
            </a:rPr>
            <a:t>揭露規定移至</a:t>
          </a:r>
          <a:r>
            <a:rPr lang="en-US" altLang="zh-TW" sz="1800" dirty="0" smtClean="0">
              <a:solidFill>
                <a:schemeClr val="tx1"/>
              </a:solidFill>
            </a:rPr>
            <a:t>IFRS 12</a:t>
          </a:r>
          <a:endParaRPr lang="zh-TW" altLang="en-US" sz="1800" dirty="0">
            <a:solidFill>
              <a:schemeClr val="tx1"/>
            </a:solidFill>
          </a:endParaRPr>
        </a:p>
      </dgm:t>
    </dgm:pt>
    <dgm:pt modelId="{0434E68F-BAD5-44BA-A6E6-B275ED23B3FB}" type="parTrans" cxnId="{2BC31408-4E31-4F38-AB19-89E927D660E6}">
      <dgm:prSet/>
      <dgm:spPr>
        <a:solidFill>
          <a:schemeClr val="accent3">
            <a:lumMod val="60000"/>
            <a:lumOff val="40000"/>
          </a:schemeClr>
        </a:solidFill>
      </dgm:spPr>
      <dgm:t>
        <a:bodyPr/>
        <a:lstStyle/>
        <a:p>
          <a:endParaRPr lang="zh-TW" altLang="en-US"/>
        </a:p>
      </dgm:t>
    </dgm:pt>
    <dgm:pt modelId="{FB28BB58-A1C7-44CB-893D-2AA66BA771CB}" type="sibTrans" cxnId="{2BC31408-4E31-4F38-AB19-89E927D660E6}">
      <dgm:prSet/>
      <dgm:spPr/>
      <dgm:t>
        <a:bodyPr/>
        <a:lstStyle/>
        <a:p>
          <a:endParaRPr lang="zh-TW" altLang="en-US"/>
        </a:p>
      </dgm:t>
    </dgm:pt>
    <dgm:pt modelId="{34655653-5CFC-473A-8071-7F4477A15D5C}" type="pres">
      <dgm:prSet presAssocID="{93CA5CB2-FDB3-498D-8FB3-0C1DFE1772A5}" presName="cycle" presStyleCnt="0">
        <dgm:presLayoutVars>
          <dgm:chMax val="1"/>
          <dgm:dir/>
          <dgm:animLvl val="ctr"/>
          <dgm:resizeHandles val="exact"/>
        </dgm:presLayoutVars>
      </dgm:prSet>
      <dgm:spPr/>
      <dgm:t>
        <a:bodyPr/>
        <a:lstStyle/>
        <a:p>
          <a:endParaRPr lang="zh-TW" altLang="en-US"/>
        </a:p>
      </dgm:t>
    </dgm:pt>
    <dgm:pt modelId="{6C55ABAE-552F-4A23-B00B-EE17F9A0B185}" type="pres">
      <dgm:prSet presAssocID="{7B79F7E6-0925-48C8-AEF0-8495610DFEE7}" presName="centerShape" presStyleLbl="node0" presStyleIdx="0" presStyleCnt="1"/>
      <dgm:spPr/>
      <dgm:t>
        <a:bodyPr/>
        <a:lstStyle/>
        <a:p>
          <a:endParaRPr lang="zh-TW" altLang="en-US"/>
        </a:p>
      </dgm:t>
    </dgm:pt>
    <dgm:pt modelId="{0D8A1D03-4291-4F32-99DF-A02650ADF9CB}" type="pres">
      <dgm:prSet presAssocID="{C8D57A13-5898-477D-8A32-D060EFE3AD93}" presName="parTrans" presStyleLbl="bgSibTrans2D1" presStyleIdx="0" presStyleCnt="3" custLinFactNeighborX="3865" custLinFactNeighborY="8676"/>
      <dgm:spPr/>
      <dgm:t>
        <a:bodyPr/>
        <a:lstStyle/>
        <a:p>
          <a:endParaRPr lang="zh-TW" altLang="en-US"/>
        </a:p>
      </dgm:t>
    </dgm:pt>
    <dgm:pt modelId="{B52A314A-D1FE-458F-B799-4CDD2856E922}" type="pres">
      <dgm:prSet presAssocID="{02B7F1D0-59F2-4779-A6AB-21E6D652F944}" presName="node" presStyleLbl="node1" presStyleIdx="0" presStyleCnt="3" custRadScaleRad="102722" custRadScaleInc="-1761">
        <dgm:presLayoutVars>
          <dgm:bulletEnabled val="1"/>
        </dgm:presLayoutVars>
      </dgm:prSet>
      <dgm:spPr/>
      <dgm:t>
        <a:bodyPr/>
        <a:lstStyle/>
        <a:p>
          <a:endParaRPr lang="zh-TW" altLang="en-US"/>
        </a:p>
      </dgm:t>
    </dgm:pt>
    <dgm:pt modelId="{F2879E96-49EC-4364-9727-E05718BED2C2}" type="pres">
      <dgm:prSet presAssocID="{DFF18F93-59A2-499B-A0A8-15A28E85CBF7}" presName="parTrans" presStyleLbl="bgSibTrans2D1" presStyleIdx="1" presStyleCnt="3" custLinFactNeighborX="0" custLinFactNeighborY="13013"/>
      <dgm:spPr/>
      <dgm:t>
        <a:bodyPr/>
        <a:lstStyle/>
        <a:p>
          <a:endParaRPr lang="zh-TW" altLang="en-US"/>
        </a:p>
      </dgm:t>
    </dgm:pt>
    <dgm:pt modelId="{1574B999-3C8F-40D8-A41D-9816F2F387F8}" type="pres">
      <dgm:prSet presAssocID="{2B8192E9-5692-46FE-8A0E-D25B28DE5FD9}" presName="node" presStyleLbl="node1" presStyleIdx="1" presStyleCnt="3">
        <dgm:presLayoutVars>
          <dgm:bulletEnabled val="1"/>
        </dgm:presLayoutVars>
      </dgm:prSet>
      <dgm:spPr/>
      <dgm:t>
        <a:bodyPr/>
        <a:lstStyle/>
        <a:p>
          <a:endParaRPr lang="zh-TW" altLang="en-US"/>
        </a:p>
      </dgm:t>
    </dgm:pt>
    <dgm:pt modelId="{E3087810-76C1-4151-96E5-D7D100296CAA}" type="pres">
      <dgm:prSet presAssocID="{0434E68F-BAD5-44BA-A6E6-B275ED23B3FB}" presName="parTrans" presStyleLbl="bgSibTrans2D1" presStyleIdx="2" presStyleCnt="3" custFlipVert="1" custFlipHor="1" custScaleX="47319" custScaleY="128783" custLinFactNeighborX="-27152" custLinFactNeighborY="49942"/>
      <dgm:spPr/>
      <dgm:t>
        <a:bodyPr/>
        <a:lstStyle/>
        <a:p>
          <a:endParaRPr lang="zh-TW" altLang="en-US"/>
        </a:p>
      </dgm:t>
    </dgm:pt>
    <dgm:pt modelId="{A5DDA45C-82AC-42E9-A405-E014FC189FFD}" type="pres">
      <dgm:prSet presAssocID="{C9F678FB-476A-4E9F-A5A0-3BAA98E0A481}" presName="node" presStyleLbl="node1" presStyleIdx="2" presStyleCnt="3" custScaleY="98451" custRadScaleRad="114043" custRadScaleInc="8454">
        <dgm:presLayoutVars>
          <dgm:bulletEnabled val="1"/>
        </dgm:presLayoutVars>
      </dgm:prSet>
      <dgm:spPr/>
      <dgm:t>
        <a:bodyPr/>
        <a:lstStyle/>
        <a:p>
          <a:endParaRPr lang="zh-TW" altLang="en-US"/>
        </a:p>
      </dgm:t>
    </dgm:pt>
  </dgm:ptLst>
  <dgm:cxnLst>
    <dgm:cxn modelId="{BB1FD8AE-C24F-484B-BC49-7578F83238D4}" srcId="{7B79F7E6-0925-48C8-AEF0-8495610DFEE7}" destId="{2B8192E9-5692-46FE-8A0E-D25B28DE5FD9}" srcOrd="1" destOrd="0" parTransId="{DFF18F93-59A2-499B-A0A8-15A28E85CBF7}" sibTransId="{EAC040A3-F6CE-420C-BB3A-AFD6F1918A93}"/>
    <dgm:cxn modelId="{39FFE722-9158-44FE-AF20-96F7E3818EDF}" srcId="{93CA5CB2-FDB3-498D-8FB3-0C1DFE1772A5}" destId="{7B79F7E6-0925-48C8-AEF0-8495610DFEE7}" srcOrd="0" destOrd="0" parTransId="{EACBD31F-D14A-4147-B6DC-41E604F14388}" sibTransId="{DC46B9EF-F361-4EF9-A21C-0F70D59CF43D}"/>
    <dgm:cxn modelId="{A94A1C2D-4415-4C5C-98BC-241B53EA2166}" type="presOf" srcId="{C8D57A13-5898-477D-8A32-D060EFE3AD93}" destId="{0D8A1D03-4291-4F32-99DF-A02650ADF9CB}" srcOrd="0" destOrd="0" presId="urn:microsoft.com/office/officeart/2005/8/layout/radial4"/>
    <dgm:cxn modelId="{00AB06EF-42F4-446C-A18A-A4804AB3ABE4}" type="presOf" srcId="{0434E68F-BAD5-44BA-A6E6-B275ED23B3FB}" destId="{E3087810-76C1-4151-96E5-D7D100296CAA}" srcOrd="0" destOrd="0" presId="urn:microsoft.com/office/officeart/2005/8/layout/radial4"/>
    <dgm:cxn modelId="{24F0C678-B2CF-4720-A52E-2FD7FC1BFD35}" type="presOf" srcId="{7B79F7E6-0925-48C8-AEF0-8495610DFEE7}" destId="{6C55ABAE-552F-4A23-B00B-EE17F9A0B185}" srcOrd="0" destOrd="0" presId="urn:microsoft.com/office/officeart/2005/8/layout/radial4"/>
    <dgm:cxn modelId="{2BC31408-4E31-4F38-AB19-89E927D660E6}" srcId="{7B79F7E6-0925-48C8-AEF0-8495610DFEE7}" destId="{C9F678FB-476A-4E9F-A5A0-3BAA98E0A481}" srcOrd="2" destOrd="0" parTransId="{0434E68F-BAD5-44BA-A6E6-B275ED23B3FB}" sibTransId="{FB28BB58-A1C7-44CB-893D-2AA66BA771CB}"/>
    <dgm:cxn modelId="{3B3F6E1F-6EBC-4182-ACB4-32B23F1426DA}" type="presOf" srcId="{C9F678FB-476A-4E9F-A5A0-3BAA98E0A481}" destId="{A5DDA45C-82AC-42E9-A405-E014FC189FFD}" srcOrd="0" destOrd="0" presId="urn:microsoft.com/office/officeart/2005/8/layout/radial4"/>
    <dgm:cxn modelId="{9EA19324-D883-4309-BEFD-8AA9C0A73AFB}" type="presOf" srcId="{DFF18F93-59A2-499B-A0A8-15A28E85CBF7}" destId="{F2879E96-49EC-4364-9727-E05718BED2C2}" srcOrd="0" destOrd="0" presId="urn:microsoft.com/office/officeart/2005/8/layout/radial4"/>
    <dgm:cxn modelId="{A3E2C27E-E194-419B-A2F5-ABC76791B9D6}" type="presOf" srcId="{93CA5CB2-FDB3-498D-8FB3-0C1DFE1772A5}" destId="{34655653-5CFC-473A-8071-7F4477A15D5C}" srcOrd="0" destOrd="0" presId="urn:microsoft.com/office/officeart/2005/8/layout/radial4"/>
    <dgm:cxn modelId="{7B30B0B8-D7D6-4970-92D0-8FCE22ED19FC}" srcId="{7B79F7E6-0925-48C8-AEF0-8495610DFEE7}" destId="{02B7F1D0-59F2-4779-A6AB-21E6D652F944}" srcOrd="0" destOrd="0" parTransId="{C8D57A13-5898-477D-8A32-D060EFE3AD93}" sibTransId="{808BDF68-290E-4656-BFB4-301992CDA219}"/>
    <dgm:cxn modelId="{D100574D-498F-45A8-9B03-D8FEA3C20FD6}" type="presOf" srcId="{2B8192E9-5692-46FE-8A0E-D25B28DE5FD9}" destId="{1574B999-3C8F-40D8-A41D-9816F2F387F8}" srcOrd="0" destOrd="0" presId="urn:microsoft.com/office/officeart/2005/8/layout/radial4"/>
    <dgm:cxn modelId="{5419C8C3-911C-4952-A604-22CF28845C86}" type="presOf" srcId="{02B7F1D0-59F2-4779-A6AB-21E6D652F944}" destId="{B52A314A-D1FE-458F-B799-4CDD2856E922}" srcOrd="0" destOrd="0" presId="urn:microsoft.com/office/officeart/2005/8/layout/radial4"/>
    <dgm:cxn modelId="{6A2C93EE-B30B-4590-BA45-19DBEB5004F6}" type="presParOf" srcId="{34655653-5CFC-473A-8071-7F4477A15D5C}" destId="{6C55ABAE-552F-4A23-B00B-EE17F9A0B185}" srcOrd="0" destOrd="0" presId="urn:microsoft.com/office/officeart/2005/8/layout/radial4"/>
    <dgm:cxn modelId="{D616CEA2-9C3C-47FC-ABE0-3EF49433C8CA}" type="presParOf" srcId="{34655653-5CFC-473A-8071-7F4477A15D5C}" destId="{0D8A1D03-4291-4F32-99DF-A02650ADF9CB}" srcOrd="1" destOrd="0" presId="urn:microsoft.com/office/officeart/2005/8/layout/radial4"/>
    <dgm:cxn modelId="{1BD77DEE-3590-4672-83D1-B070A731FFC1}" type="presParOf" srcId="{34655653-5CFC-473A-8071-7F4477A15D5C}" destId="{B52A314A-D1FE-458F-B799-4CDD2856E922}" srcOrd="2" destOrd="0" presId="urn:microsoft.com/office/officeart/2005/8/layout/radial4"/>
    <dgm:cxn modelId="{DB709590-9BAE-40FC-A2FB-D890B86B4573}" type="presParOf" srcId="{34655653-5CFC-473A-8071-7F4477A15D5C}" destId="{F2879E96-49EC-4364-9727-E05718BED2C2}" srcOrd="3" destOrd="0" presId="urn:microsoft.com/office/officeart/2005/8/layout/radial4"/>
    <dgm:cxn modelId="{2066ECF6-9046-4F8B-B7C1-167B987EE518}" type="presParOf" srcId="{34655653-5CFC-473A-8071-7F4477A15D5C}" destId="{1574B999-3C8F-40D8-A41D-9816F2F387F8}" srcOrd="4" destOrd="0" presId="urn:microsoft.com/office/officeart/2005/8/layout/radial4"/>
    <dgm:cxn modelId="{B92F4F22-8CE7-4055-9048-B2F8ABEE856B}" type="presParOf" srcId="{34655653-5CFC-473A-8071-7F4477A15D5C}" destId="{E3087810-76C1-4151-96E5-D7D100296CAA}" srcOrd="5" destOrd="0" presId="urn:microsoft.com/office/officeart/2005/8/layout/radial4"/>
    <dgm:cxn modelId="{E59FA0AB-17C4-4CC3-B63F-0B15BC18374B}" type="presParOf" srcId="{34655653-5CFC-473A-8071-7F4477A15D5C}" destId="{A5DDA45C-82AC-42E9-A405-E014FC189FFD}"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CBB7E54-A3D2-4693-A957-0C4A0ACE8B0A}"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en-GB"/>
        </a:p>
      </dgm:t>
    </dgm:pt>
    <dgm:pt modelId="{5A4927C6-EB03-4613-8194-38D036BC7B0E}">
      <dgm:prSet phldrT="[Text]" custT="1"/>
      <dgm:spPr>
        <a:solidFill>
          <a:schemeClr val="tx2">
            <a:lumMod val="95000"/>
          </a:schemeClr>
        </a:solidFill>
      </dgm:spPr>
      <dgm:t>
        <a:bodyPr/>
        <a:lstStyle/>
        <a:p>
          <a:r>
            <a:rPr lang="zh-TW" altLang="en-US" sz="2400" baseline="0" dirty="0" smtClean="0">
              <a:solidFill>
                <a:schemeClr val="tx1"/>
              </a:solidFill>
              <a:latin typeface="Arial" pitchFamily="34" charset="0"/>
              <a:ea typeface="SimHei" pitchFamily="2" charset="-122"/>
            </a:rPr>
            <a:t>合約協議是否給予所有協議方</a:t>
          </a:r>
          <a:r>
            <a:rPr lang="en-GB" sz="2400" baseline="0" dirty="0" smtClean="0">
              <a:solidFill>
                <a:schemeClr val="tx1"/>
              </a:solidFill>
              <a:latin typeface="Arial" pitchFamily="34" charset="0"/>
              <a:ea typeface="SimHei" pitchFamily="2" charset="-122"/>
            </a:rPr>
            <a:t>(</a:t>
          </a:r>
          <a:r>
            <a:rPr lang="zh-TW" altLang="en-US" sz="2400" baseline="0" dirty="0" smtClean="0">
              <a:solidFill>
                <a:schemeClr val="tx1"/>
              </a:solidFill>
              <a:latin typeface="Arial" pitchFamily="34" charset="0"/>
              <a:ea typeface="SimHei" pitchFamily="2" charset="-122"/>
            </a:rPr>
            <a:t>或一群協議方</a:t>
          </a:r>
          <a:r>
            <a:rPr lang="en-GB" sz="2400" baseline="0" dirty="0" smtClean="0">
              <a:solidFill>
                <a:schemeClr val="tx1"/>
              </a:solidFill>
              <a:latin typeface="Arial" pitchFamily="34" charset="0"/>
              <a:ea typeface="SimHei" pitchFamily="2" charset="-122"/>
            </a:rPr>
            <a:t>) </a:t>
          </a:r>
          <a:r>
            <a:rPr lang="zh-TW" altLang="en-US" sz="2400" baseline="0" dirty="0" smtClean="0">
              <a:solidFill>
                <a:schemeClr val="tx1"/>
              </a:solidFill>
              <a:latin typeface="Arial" pitchFamily="34" charset="0"/>
              <a:ea typeface="SimHei" pitchFamily="2" charset="-122"/>
            </a:rPr>
            <a:t>對協議之集體控制</a:t>
          </a:r>
          <a:r>
            <a:rPr lang="en-GB" sz="2400" baseline="0" dirty="0" smtClean="0">
              <a:solidFill>
                <a:schemeClr val="tx1"/>
              </a:solidFill>
              <a:latin typeface="Arial" pitchFamily="34" charset="0"/>
              <a:ea typeface="SimHei" pitchFamily="2" charset="-122"/>
            </a:rPr>
            <a:t>?</a:t>
          </a:r>
          <a:endParaRPr lang="en-GB" sz="2400" baseline="0" dirty="0">
            <a:solidFill>
              <a:schemeClr val="tx1"/>
            </a:solidFill>
            <a:latin typeface="Arial" pitchFamily="34" charset="0"/>
            <a:ea typeface="SimHei" pitchFamily="2" charset="-122"/>
          </a:endParaRPr>
        </a:p>
      </dgm:t>
    </dgm:pt>
    <dgm:pt modelId="{058746C7-C02C-4A97-9308-A4B1448FB362}" type="parTrans" cxnId="{0808F1ED-EAA8-45D5-AAC0-070CA6218419}">
      <dgm:prSet/>
      <dgm:spPr/>
      <dgm:t>
        <a:bodyPr/>
        <a:lstStyle/>
        <a:p>
          <a:endParaRPr lang="en-GB"/>
        </a:p>
      </dgm:t>
    </dgm:pt>
    <dgm:pt modelId="{B3D1FF1D-EDC7-42B1-98CA-CB02FD85DC9E}" type="sibTrans" cxnId="{0808F1ED-EAA8-45D5-AAC0-070CA6218419}">
      <dgm:prSet/>
      <dgm:spPr/>
      <dgm:t>
        <a:bodyPr/>
        <a:lstStyle/>
        <a:p>
          <a:endParaRPr lang="en-GB"/>
        </a:p>
      </dgm:t>
    </dgm:pt>
    <dgm:pt modelId="{F2B7792D-2B31-4A0A-AD9C-04ABC385ACE4}">
      <dgm:prSet phldrT="[Text]" custT="1"/>
      <dgm:spPr>
        <a:solidFill>
          <a:schemeClr val="accent2">
            <a:lumMod val="40000"/>
            <a:lumOff val="60000"/>
            <a:alpha val="90000"/>
          </a:schemeClr>
        </a:solidFill>
      </dgm:spPr>
      <dgm:t>
        <a:bodyPr/>
        <a:lstStyle/>
        <a:p>
          <a:r>
            <a:rPr lang="zh-TW" altLang="en-US" sz="2400" dirty="0" smtClean="0">
              <a:solidFill>
                <a:schemeClr val="tx1"/>
              </a:solidFill>
              <a:latin typeface="SimHei" pitchFamily="2" charset="-122"/>
              <a:ea typeface="SimHei" pitchFamily="2" charset="-122"/>
            </a:rPr>
            <a:t>與攸關活動有關之決策是否須有集體控制該協議之所有協議方</a:t>
          </a:r>
          <a:r>
            <a:rPr lang="en-US" altLang="en-US" sz="2400" dirty="0" smtClean="0">
              <a:solidFill>
                <a:schemeClr val="tx1"/>
              </a:solidFill>
              <a:latin typeface="SimHei" pitchFamily="2" charset="-122"/>
              <a:ea typeface="SimHei" pitchFamily="2" charset="-122"/>
            </a:rPr>
            <a:t>(</a:t>
          </a:r>
          <a:r>
            <a:rPr lang="zh-TW" altLang="en-US" sz="2400" dirty="0" smtClean="0">
              <a:solidFill>
                <a:schemeClr val="tx1"/>
              </a:solidFill>
              <a:latin typeface="SimHei" pitchFamily="2" charset="-122"/>
              <a:ea typeface="SimHei" pitchFamily="2" charset="-122"/>
            </a:rPr>
            <a:t>或一群協議方</a:t>
          </a:r>
          <a:r>
            <a:rPr lang="en-US" altLang="en-US" sz="2400" dirty="0" smtClean="0">
              <a:solidFill>
                <a:schemeClr val="tx1"/>
              </a:solidFill>
              <a:latin typeface="SimHei" pitchFamily="2" charset="-122"/>
              <a:ea typeface="SimHei" pitchFamily="2" charset="-122"/>
            </a:rPr>
            <a:t>)</a:t>
          </a:r>
          <a:r>
            <a:rPr lang="zh-TW" altLang="en-US" sz="2400" dirty="0" smtClean="0">
              <a:solidFill>
                <a:schemeClr val="tx1"/>
              </a:solidFill>
              <a:latin typeface="SimHei" pitchFamily="2" charset="-122"/>
              <a:ea typeface="SimHei" pitchFamily="2" charset="-122"/>
            </a:rPr>
            <a:t>之一致同意</a:t>
          </a:r>
          <a:r>
            <a:rPr lang="en-GB" sz="2400" dirty="0" smtClean="0">
              <a:solidFill>
                <a:schemeClr val="tx1"/>
              </a:solidFill>
              <a:latin typeface="SimHei" pitchFamily="2" charset="-122"/>
              <a:ea typeface="SimHei" pitchFamily="2" charset="-122"/>
            </a:rPr>
            <a:t>?</a:t>
          </a:r>
          <a:endParaRPr lang="en-GB" sz="2400" dirty="0">
            <a:solidFill>
              <a:schemeClr val="tx1"/>
            </a:solidFill>
            <a:latin typeface="SimHei" pitchFamily="2" charset="-122"/>
            <a:ea typeface="SimHei" pitchFamily="2" charset="-122"/>
          </a:endParaRPr>
        </a:p>
      </dgm:t>
    </dgm:pt>
    <dgm:pt modelId="{773C3F8D-DBD8-4B8C-84BD-1633E62ABFBF}" type="parTrans" cxnId="{C10674D3-A7D5-42D7-8784-6A83B9E8946A}">
      <dgm:prSet/>
      <dgm:spPr>
        <a:solidFill>
          <a:srgbClr val="FFC000"/>
        </a:solidFill>
      </dgm:spPr>
      <dgm:t>
        <a:bodyPr/>
        <a:lstStyle/>
        <a:p>
          <a:endParaRPr lang="en-GB" dirty="0"/>
        </a:p>
      </dgm:t>
    </dgm:pt>
    <dgm:pt modelId="{A254F995-446F-4E75-934C-DDAADB316E21}" type="sibTrans" cxnId="{C10674D3-A7D5-42D7-8784-6A83B9E8946A}">
      <dgm:prSet/>
      <dgm:spPr>
        <a:solidFill>
          <a:srgbClr val="FFC000"/>
        </a:solidFill>
      </dgm:spPr>
      <dgm:t>
        <a:bodyPr/>
        <a:lstStyle/>
        <a:p>
          <a:endParaRPr lang="en-GB" dirty="0"/>
        </a:p>
      </dgm:t>
    </dgm:pt>
    <dgm:pt modelId="{E4FD7B2C-2B68-4EA0-9999-2FD56D232A4D}">
      <dgm:prSet phldrT="[Text]" custT="1"/>
      <dgm:spPr>
        <a:solidFill>
          <a:schemeClr val="accent2">
            <a:lumMod val="75000"/>
            <a:alpha val="90000"/>
          </a:schemeClr>
        </a:solidFill>
      </dgm:spPr>
      <dgm:t>
        <a:bodyPr/>
        <a:lstStyle/>
        <a:p>
          <a:r>
            <a:rPr lang="zh-TW" altLang="en-US" sz="2400" b="0" dirty="0" smtClean="0">
              <a:solidFill>
                <a:srgbClr val="000000"/>
              </a:solidFill>
              <a:latin typeface="SimHei" pitchFamily="2" charset="-122"/>
              <a:ea typeface="SimHei" pitchFamily="2" charset="-122"/>
            </a:rPr>
            <a:t>聯合協議</a:t>
          </a:r>
          <a:endParaRPr lang="en-GB" sz="2400" b="0" dirty="0">
            <a:solidFill>
              <a:srgbClr val="000000"/>
            </a:solidFill>
            <a:latin typeface="SimHei" pitchFamily="2" charset="-122"/>
            <a:ea typeface="SimHei" pitchFamily="2" charset="-122"/>
          </a:endParaRPr>
        </a:p>
      </dgm:t>
    </dgm:pt>
    <dgm:pt modelId="{4FE01288-C083-4FD1-A201-C997ACC5B039}" type="parTrans" cxnId="{6A830D50-FE40-4BE2-9A9A-E1E1E4426E15}">
      <dgm:prSet/>
      <dgm:spPr/>
      <dgm:t>
        <a:bodyPr/>
        <a:lstStyle/>
        <a:p>
          <a:endParaRPr lang="en-GB"/>
        </a:p>
      </dgm:t>
    </dgm:pt>
    <dgm:pt modelId="{2A13A6CE-6DB7-450B-B922-E2DAFFC6B665}" type="sibTrans" cxnId="{6A830D50-FE40-4BE2-9A9A-E1E1E4426E15}">
      <dgm:prSet/>
      <dgm:spPr/>
      <dgm:t>
        <a:bodyPr/>
        <a:lstStyle/>
        <a:p>
          <a:endParaRPr lang="en-GB"/>
        </a:p>
      </dgm:t>
    </dgm:pt>
    <dgm:pt modelId="{1D9D1CC8-E649-4A3B-90A9-D4E9D127456A}" type="pres">
      <dgm:prSet presAssocID="{0CBB7E54-A3D2-4693-A957-0C4A0ACE8B0A}" presName="Name0" presStyleCnt="0">
        <dgm:presLayoutVars>
          <dgm:dir/>
          <dgm:animLvl val="lvl"/>
          <dgm:resizeHandles val="exact"/>
        </dgm:presLayoutVars>
      </dgm:prSet>
      <dgm:spPr/>
      <dgm:t>
        <a:bodyPr/>
        <a:lstStyle/>
        <a:p>
          <a:endParaRPr lang="en-GB"/>
        </a:p>
      </dgm:t>
    </dgm:pt>
    <dgm:pt modelId="{22AD0515-2CBF-4391-8F28-3D02B5A523D7}" type="pres">
      <dgm:prSet presAssocID="{5A4927C6-EB03-4613-8194-38D036BC7B0E}" presName="vertFlow" presStyleCnt="0"/>
      <dgm:spPr/>
    </dgm:pt>
    <dgm:pt modelId="{2025B43C-EBF2-424D-81FB-6C0E2437BC88}" type="pres">
      <dgm:prSet presAssocID="{5A4927C6-EB03-4613-8194-38D036BC7B0E}" presName="header" presStyleLbl="node1" presStyleIdx="0" presStyleCnt="1"/>
      <dgm:spPr/>
      <dgm:t>
        <a:bodyPr/>
        <a:lstStyle/>
        <a:p>
          <a:endParaRPr lang="en-GB"/>
        </a:p>
      </dgm:t>
    </dgm:pt>
    <dgm:pt modelId="{BC826C96-4987-4D31-94D4-852AEEB6E99E}" type="pres">
      <dgm:prSet presAssocID="{773C3F8D-DBD8-4B8C-84BD-1633E62ABFBF}" presName="parTrans" presStyleLbl="sibTrans2D1" presStyleIdx="0" presStyleCnt="2" custScaleX="198541" custScaleY="106737"/>
      <dgm:spPr/>
      <dgm:t>
        <a:bodyPr/>
        <a:lstStyle/>
        <a:p>
          <a:endParaRPr lang="en-GB"/>
        </a:p>
      </dgm:t>
    </dgm:pt>
    <dgm:pt modelId="{C55D2DE9-01E4-4B49-AEC4-55A6C751E5B6}" type="pres">
      <dgm:prSet presAssocID="{F2B7792D-2B31-4A0A-AD9C-04ABC385ACE4}" presName="child" presStyleLbl="alignAccFollowNode1" presStyleIdx="0" presStyleCnt="2">
        <dgm:presLayoutVars>
          <dgm:chMax val="0"/>
          <dgm:bulletEnabled val="1"/>
        </dgm:presLayoutVars>
      </dgm:prSet>
      <dgm:spPr/>
      <dgm:t>
        <a:bodyPr/>
        <a:lstStyle/>
        <a:p>
          <a:endParaRPr lang="en-GB"/>
        </a:p>
      </dgm:t>
    </dgm:pt>
    <dgm:pt modelId="{A0DD478C-8A83-446D-8D13-8F752BD8C8C3}" type="pres">
      <dgm:prSet presAssocID="{A254F995-446F-4E75-934C-DDAADB316E21}" presName="sibTrans" presStyleLbl="sibTrans2D1" presStyleIdx="1" presStyleCnt="2" custScaleX="190425" custScaleY="106737"/>
      <dgm:spPr/>
      <dgm:t>
        <a:bodyPr/>
        <a:lstStyle/>
        <a:p>
          <a:endParaRPr lang="en-GB"/>
        </a:p>
      </dgm:t>
    </dgm:pt>
    <dgm:pt modelId="{97ADAD6E-79B3-43CF-A4EB-E3F538C9F279}" type="pres">
      <dgm:prSet presAssocID="{E4FD7B2C-2B68-4EA0-9999-2FD56D232A4D}" presName="child" presStyleLbl="alignAccFollowNode1" presStyleIdx="1" presStyleCnt="2">
        <dgm:presLayoutVars>
          <dgm:chMax val="0"/>
          <dgm:bulletEnabled val="1"/>
        </dgm:presLayoutVars>
      </dgm:prSet>
      <dgm:spPr/>
      <dgm:t>
        <a:bodyPr/>
        <a:lstStyle/>
        <a:p>
          <a:endParaRPr lang="en-GB"/>
        </a:p>
      </dgm:t>
    </dgm:pt>
  </dgm:ptLst>
  <dgm:cxnLst>
    <dgm:cxn modelId="{C10674D3-A7D5-42D7-8784-6A83B9E8946A}" srcId="{5A4927C6-EB03-4613-8194-38D036BC7B0E}" destId="{F2B7792D-2B31-4A0A-AD9C-04ABC385ACE4}" srcOrd="0" destOrd="0" parTransId="{773C3F8D-DBD8-4B8C-84BD-1633E62ABFBF}" sibTransId="{A254F995-446F-4E75-934C-DDAADB316E21}"/>
    <dgm:cxn modelId="{3410BEE4-661D-4461-A71E-4974F086E482}" type="presOf" srcId="{0CBB7E54-A3D2-4693-A957-0C4A0ACE8B0A}" destId="{1D9D1CC8-E649-4A3B-90A9-D4E9D127456A}" srcOrd="0" destOrd="0" presId="urn:microsoft.com/office/officeart/2005/8/layout/lProcess1"/>
    <dgm:cxn modelId="{3BFCD146-5492-4FDE-9E4B-1A5FCB807F34}" type="presOf" srcId="{5A4927C6-EB03-4613-8194-38D036BC7B0E}" destId="{2025B43C-EBF2-424D-81FB-6C0E2437BC88}" srcOrd="0" destOrd="0" presId="urn:microsoft.com/office/officeart/2005/8/layout/lProcess1"/>
    <dgm:cxn modelId="{48F100E8-D3AE-4F37-AA82-44A6F8B1816A}" type="presOf" srcId="{A254F995-446F-4E75-934C-DDAADB316E21}" destId="{A0DD478C-8A83-446D-8D13-8F752BD8C8C3}" srcOrd="0" destOrd="0" presId="urn:microsoft.com/office/officeart/2005/8/layout/lProcess1"/>
    <dgm:cxn modelId="{7495C2B5-6F01-4E7F-A12D-5A555C02D383}" type="presOf" srcId="{773C3F8D-DBD8-4B8C-84BD-1633E62ABFBF}" destId="{BC826C96-4987-4D31-94D4-852AEEB6E99E}" srcOrd="0" destOrd="0" presId="urn:microsoft.com/office/officeart/2005/8/layout/lProcess1"/>
    <dgm:cxn modelId="{0808F1ED-EAA8-45D5-AAC0-070CA6218419}" srcId="{0CBB7E54-A3D2-4693-A957-0C4A0ACE8B0A}" destId="{5A4927C6-EB03-4613-8194-38D036BC7B0E}" srcOrd="0" destOrd="0" parTransId="{058746C7-C02C-4A97-9308-A4B1448FB362}" sibTransId="{B3D1FF1D-EDC7-42B1-98CA-CB02FD85DC9E}"/>
    <dgm:cxn modelId="{271FFC9D-CE19-49E3-818D-EC0BFEA19547}" type="presOf" srcId="{E4FD7B2C-2B68-4EA0-9999-2FD56D232A4D}" destId="{97ADAD6E-79B3-43CF-A4EB-E3F538C9F279}" srcOrd="0" destOrd="0" presId="urn:microsoft.com/office/officeart/2005/8/layout/lProcess1"/>
    <dgm:cxn modelId="{6A830D50-FE40-4BE2-9A9A-E1E1E4426E15}" srcId="{5A4927C6-EB03-4613-8194-38D036BC7B0E}" destId="{E4FD7B2C-2B68-4EA0-9999-2FD56D232A4D}" srcOrd="1" destOrd="0" parTransId="{4FE01288-C083-4FD1-A201-C997ACC5B039}" sibTransId="{2A13A6CE-6DB7-450B-B922-E2DAFFC6B665}"/>
    <dgm:cxn modelId="{3F6F313C-3899-4649-828E-645F280C414F}" type="presOf" srcId="{F2B7792D-2B31-4A0A-AD9C-04ABC385ACE4}" destId="{C55D2DE9-01E4-4B49-AEC4-55A6C751E5B6}" srcOrd="0" destOrd="0" presId="urn:microsoft.com/office/officeart/2005/8/layout/lProcess1"/>
    <dgm:cxn modelId="{F2D8FFE0-FE61-4867-93D0-0A0ECAD396B7}" type="presParOf" srcId="{1D9D1CC8-E649-4A3B-90A9-D4E9D127456A}" destId="{22AD0515-2CBF-4391-8F28-3D02B5A523D7}" srcOrd="0" destOrd="0" presId="urn:microsoft.com/office/officeart/2005/8/layout/lProcess1"/>
    <dgm:cxn modelId="{6A28899F-350E-411F-816A-C20FE4EDDFC6}" type="presParOf" srcId="{22AD0515-2CBF-4391-8F28-3D02B5A523D7}" destId="{2025B43C-EBF2-424D-81FB-6C0E2437BC88}" srcOrd="0" destOrd="0" presId="urn:microsoft.com/office/officeart/2005/8/layout/lProcess1"/>
    <dgm:cxn modelId="{CF87D802-984F-44F4-8D0F-5A50C6726505}" type="presParOf" srcId="{22AD0515-2CBF-4391-8F28-3D02B5A523D7}" destId="{BC826C96-4987-4D31-94D4-852AEEB6E99E}" srcOrd="1" destOrd="0" presId="urn:microsoft.com/office/officeart/2005/8/layout/lProcess1"/>
    <dgm:cxn modelId="{1FF5315C-B4B5-4051-8B11-777FFE8F7007}" type="presParOf" srcId="{22AD0515-2CBF-4391-8F28-3D02B5A523D7}" destId="{C55D2DE9-01E4-4B49-AEC4-55A6C751E5B6}" srcOrd="2" destOrd="0" presId="urn:microsoft.com/office/officeart/2005/8/layout/lProcess1"/>
    <dgm:cxn modelId="{CC8B84E3-EBA4-40F5-8FC6-145CBB874B9C}" type="presParOf" srcId="{22AD0515-2CBF-4391-8F28-3D02B5A523D7}" destId="{A0DD478C-8A83-446D-8D13-8F752BD8C8C3}" srcOrd="3" destOrd="0" presId="urn:microsoft.com/office/officeart/2005/8/layout/lProcess1"/>
    <dgm:cxn modelId="{745BA052-7D54-48BC-B83B-78F7FEDD1095}" type="presParOf" srcId="{22AD0515-2CBF-4391-8F28-3D02B5A523D7}" destId="{97ADAD6E-79B3-43CF-A4EB-E3F538C9F279}" srcOrd="4" destOrd="0" presId="urn:microsoft.com/office/officeart/2005/8/layout/lProcess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1B21E74-5827-48D5-96B7-C735B760F7DB}" type="doc">
      <dgm:prSet loTypeId="urn:microsoft.com/office/officeart/2005/8/layout/vProcess5" loCatId="process" qsTypeId="urn:microsoft.com/office/officeart/2005/8/quickstyle/simple4" qsCatId="simple" csTypeId="urn:microsoft.com/office/officeart/2005/8/colors/colorful2" csCatId="colorful" phldr="1"/>
      <dgm:spPr/>
      <dgm:t>
        <a:bodyPr/>
        <a:lstStyle/>
        <a:p>
          <a:endParaRPr lang="zh-TW" altLang="en-US"/>
        </a:p>
      </dgm:t>
    </dgm:pt>
    <dgm:pt modelId="{28B2F840-00D1-40FE-9C6A-22F2A9BBB042}">
      <dgm:prSet phldrT="[文字]"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2400" dirty="0" smtClean="0">
              <a:solidFill>
                <a:schemeClr val="tx1"/>
              </a:solidFill>
              <a:latin typeface="Arial" pitchFamily="34" charset="0"/>
              <a:ea typeface="SimHei" pitchFamily="2" charset="-122"/>
            </a:rPr>
            <a:t>聯合營運之會計處理何時與「比例合併」相同</a:t>
          </a:r>
          <a:r>
            <a:rPr lang="en-GB" altLang="zh-TW" sz="2400" dirty="0" smtClean="0">
              <a:solidFill>
                <a:schemeClr val="tx1"/>
              </a:solidFill>
            </a:rPr>
            <a:t>?</a:t>
          </a:r>
          <a:endParaRPr lang="zh-TW" altLang="en-US" sz="3500" dirty="0">
            <a:solidFill>
              <a:schemeClr val="tx1"/>
            </a:solidFill>
          </a:endParaRPr>
        </a:p>
      </dgm:t>
    </dgm:pt>
    <dgm:pt modelId="{C381F215-BB19-4DDB-B86F-BA26008754B2}" type="parTrans" cxnId="{ED9780A6-7877-4A24-809C-7E42740313EE}">
      <dgm:prSet/>
      <dgm:spPr/>
      <dgm:t>
        <a:bodyPr/>
        <a:lstStyle/>
        <a:p>
          <a:endParaRPr lang="zh-TW" altLang="en-US"/>
        </a:p>
      </dgm:t>
    </dgm:pt>
    <dgm:pt modelId="{213D2380-DB79-47B6-AB83-760255BFFC3D}" type="sibTrans" cxnId="{ED9780A6-7877-4A24-809C-7E42740313EE}">
      <dgm:prSet/>
      <dgm:spPr/>
      <dgm:t>
        <a:bodyPr/>
        <a:lstStyle/>
        <a:p>
          <a:endParaRPr lang="zh-TW" altLang="en-US"/>
        </a:p>
      </dgm:t>
    </dgm:pt>
    <dgm:pt modelId="{23B129E6-D591-44FE-B207-585485E28389}" type="pres">
      <dgm:prSet presAssocID="{A1B21E74-5827-48D5-96B7-C735B760F7DB}" presName="outerComposite" presStyleCnt="0">
        <dgm:presLayoutVars>
          <dgm:chMax val="5"/>
          <dgm:dir/>
          <dgm:resizeHandles val="exact"/>
        </dgm:presLayoutVars>
      </dgm:prSet>
      <dgm:spPr/>
      <dgm:t>
        <a:bodyPr/>
        <a:lstStyle/>
        <a:p>
          <a:endParaRPr lang="zh-TW" altLang="en-US"/>
        </a:p>
      </dgm:t>
    </dgm:pt>
    <dgm:pt modelId="{16F0F189-C9A0-4890-8176-34275729CC39}" type="pres">
      <dgm:prSet presAssocID="{A1B21E74-5827-48D5-96B7-C735B760F7DB}" presName="dummyMaxCanvas" presStyleCnt="0">
        <dgm:presLayoutVars/>
      </dgm:prSet>
      <dgm:spPr/>
    </dgm:pt>
    <dgm:pt modelId="{492557AC-0303-4BBD-9F72-9FD1B18A4FFB}" type="pres">
      <dgm:prSet presAssocID="{A1B21E74-5827-48D5-96B7-C735B760F7DB}" presName="OneNode_1" presStyleLbl="node1" presStyleIdx="0" presStyleCnt="1" custScaleY="96370">
        <dgm:presLayoutVars>
          <dgm:bulletEnabled val="1"/>
        </dgm:presLayoutVars>
      </dgm:prSet>
      <dgm:spPr/>
      <dgm:t>
        <a:bodyPr/>
        <a:lstStyle/>
        <a:p>
          <a:endParaRPr lang="zh-TW" altLang="en-US"/>
        </a:p>
      </dgm:t>
    </dgm:pt>
  </dgm:ptLst>
  <dgm:cxnLst>
    <dgm:cxn modelId="{BF253A54-4FE9-4FEB-A792-83D26A982DD9}" type="presOf" srcId="{28B2F840-00D1-40FE-9C6A-22F2A9BBB042}" destId="{492557AC-0303-4BBD-9F72-9FD1B18A4FFB}" srcOrd="0" destOrd="0" presId="urn:microsoft.com/office/officeart/2005/8/layout/vProcess5"/>
    <dgm:cxn modelId="{E6EF3615-82E2-42DC-AC5E-C813FC4AD43B}" type="presOf" srcId="{A1B21E74-5827-48D5-96B7-C735B760F7DB}" destId="{23B129E6-D591-44FE-B207-585485E28389}" srcOrd="0" destOrd="0" presId="urn:microsoft.com/office/officeart/2005/8/layout/vProcess5"/>
    <dgm:cxn modelId="{ED9780A6-7877-4A24-809C-7E42740313EE}" srcId="{A1B21E74-5827-48D5-96B7-C735B760F7DB}" destId="{28B2F840-00D1-40FE-9C6A-22F2A9BBB042}" srcOrd="0" destOrd="0" parTransId="{C381F215-BB19-4DDB-B86F-BA26008754B2}" sibTransId="{213D2380-DB79-47B6-AB83-760255BFFC3D}"/>
    <dgm:cxn modelId="{61F5EA2C-A643-4101-BC74-44C140B2A6E5}" type="presParOf" srcId="{23B129E6-D591-44FE-B207-585485E28389}" destId="{16F0F189-C9A0-4890-8176-34275729CC39}" srcOrd="0" destOrd="0" presId="urn:microsoft.com/office/officeart/2005/8/layout/vProcess5"/>
    <dgm:cxn modelId="{A1FFDBF3-9290-4DAA-A82F-DF229DAD182A}" type="presParOf" srcId="{23B129E6-D591-44FE-B207-585485E28389}" destId="{492557AC-0303-4BBD-9F72-9FD1B18A4FFB}" srcOrd="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038C53F-030C-4506-9626-B56875556B5F}" type="doc">
      <dgm:prSet loTypeId="urn:microsoft.com/office/officeart/2005/8/layout/hList1" loCatId="list" qsTypeId="urn:microsoft.com/office/officeart/2005/8/quickstyle/3d2" qsCatId="3D" csTypeId="urn:microsoft.com/office/officeart/2005/8/colors/colorful4" csCatId="colorful" phldr="1"/>
      <dgm:spPr/>
      <dgm:t>
        <a:bodyPr/>
        <a:lstStyle/>
        <a:p>
          <a:endParaRPr lang="zh-TW" altLang="en-US"/>
        </a:p>
      </dgm:t>
    </dgm:pt>
    <dgm:pt modelId="{06BE2BAD-0BCF-47EC-8647-ABF52B8B33E0}">
      <dgm:prSet phldrT="[文字]" custT="1"/>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zh-TW" altLang="en-US" sz="2000" dirty="0" smtClean="0">
              <a:solidFill>
                <a:schemeClr val="tx1"/>
              </a:solidFill>
              <a:latin typeface="Arial" pitchFamily="34" charset="0"/>
              <a:ea typeface="SimHei" pitchFamily="2" charset="-122"/>
            </a:rPr>
            <a:t>對所有資產</a:t>
          </a:r>
          <a:r>
            <a:rPr lang="zh-TW" altLang="en-US" sz="2000" dirty="0" smtClean="0">
              <a:solidFill>
                <a:schemeClr val="tx1"/>
              </a:solidFill>
              <a:ea typeface="SimHei" pitchFamily="2" charset="-122"/>
            </a:rPr>
            <a:t>之權利及所有</a:t>
          </a:r>
          <a:r>
            <a:rPr lang="zh-TW" altLang="en-US" sz="2000" dirty="0" smtClean="0">
              <a:solidFill>
                <a:schemeClr val="tx1"/>
              </a:solidFill>
              <a:latin typeface="Arial" pitchFamily="34" charset="0"/>
              <a:ea typeface="SimHei" pitchFamily="2" charset="-122"/>
            </a:rPr>
            <a:t>負債之義務之百分比相同</a:t>
          </a:r>
          <a:endParaRPr lang="zh-TW" altLang="en-US" sz="2000" dirty="0">
            <a:solidFill>
              <a:schemeClr val="tx1"/>
            </a:solidFill>
          </a:endParaRPr>
        </a:p>
      </dgm:t>
    </dgm:pt>
    <dgm:pt modelId="{2B026221-D023-4F88-B1E0-05CCBC3AA7A2}" type="parTrans" cxnId="{6CF6447A-B7BE-4C9C-9030-FB66BAA470D9}">
      <dgm:prSet/>
      <dgm:spPr/>
      <dgm:t>
        <a:bodyPr/>
        <a:lstStyle/>
        <a:p>
          <a:endParaRPr lang="zh-TW" altLang="en-US"/>
        </a:p>
      </dgm:t>
    </dgm:pt>
    <dgm:pt modelId="{27BA40FD-F7A7-4953-A1CD-C2CDEF14DE37}" type="sibTrans" cxnId="{6CF6447A-B7BE-4C9C-9030-FB66BAA470D9}">
      <dgm:prSet/>
      <dgm:spPr/>
      <dgm:t>
        <a:bodyPr/>
        <a:lstStyle/>
        <a:p>
          <a:endParaRPr lang="zh-TW" altLang="en-US"/>
        </a:p>
      </dgm:t>
    </dgm:pt>
    <dgm:pt modelId="{C7C89B8C-06F8-45C1-81AE-31A1175B7A4F}">
      <dgm:prSet phldrT="[文字]" custT="1"/>
      <dgm:spPr/>
      <dgm:t>
        <a:bodyPr tIns="140400"/>
        <a:lstStyle/>
        <a:p>
          <a:pPr marL="0" marR="0" lvl="1" indent="0" defTabSz="914400" eaLnBrk="1" fontAlgn="auto" latinLnBrk="0" hangingPunct="1">
            <a:lnSpc>
              <a:spcPct val="100000"/>
            </a:lnSpc>
            <a:spcBef>
              <a:spcPts val="0"/>
            </a:spcBef>
            <a:spcAft>
              <a:spcPts val="0"/>
            </a:spcAft>
            <a:buClrTx/>
            <a:buSzTx/>
            <a:buFontTx/>
            <a:buNone/>
            <a:tabLst/>
            <a:defRPr/>
          </a:pPr>
          <a:r>
            <a:rPr lang="zh-TW" altLang="en-US" dirty="0" smtClean="0">
              <a:latin typeface="Arial" pitchFamily="34" charset="0"/>
              <a:ea typeface="SimHei" pitchFamily="2" charset="-122"/>
            </a:rPr>
            <a:t> 很有可能相同</a:t>
          </a:r>
          <a:endParaRPr lang="en-GB" altLang="zh-TW" dirty="0" smtClean="0">
            <a:latin typeface="Arial" pitchFamily="34" charset="0"/>
            <a:ea typeface="SimHei" pitchFamily="2" charset="-122"/>
          </a:endParaRPr>
        </a:p>
        <a:p>
          <a:pPr marL="171450" indent="0" defTabSz="800100">
            <a:lnSpc>
              <a:spcPct val="90000"/>
            </a:lnSpc>
            <a:spcBef>
              <a:spcPct val="0"/>
            </a:spcBef>
            <a:spcAft>
              <a:spcPct val="15000"/>
            </a:spcAft>
            <a:buNone/>
          </a:pPr>
          <a:endParaRPr lang="zh-TW" altLang="en-US" sz="1800" dirty="0"/>
        </a:p>
      </dgm:t>
    </dgm:pt>
    <dgm:pt modelId="{D1CB682E-43DD-4DA3-99DA-86835076518A}" type="parTrans" cxnId="{6D0C101D-180E-46AD-9D9F-A0158DAE63DB}">
      <dgm:prSet/>
      <dgm:spPr/>
      <dgm:t>
        <a:bodyPr/>
        <a:lstStyle/>
        <a:p>
          <a:endParaRPr lang="zh-TW" altLang="en-US"/>
        </a:p>
      </dgm:t>
    </dgm:pt>
    <dgm:pt modelId="{C38025D4-1EA8-4756-885B-0BEFD4FC148E}" type="sibTrans" cxnId="{6D0C101D-180E-46AD-9D9F-A0158DAE63DB}">
      <dgm:prSet/>
      <dgm:spPr/>
      <dgm:t>
        <a:bodyPr/>
        <a:lstStyle/>
        <a:p>
          <a:endParaRPr lang="zh-TW" altLang="en-US"/>
        </a:p>
      </dgm:t>
    </dgm:pt>
    <dgm:pt modelId="{0FE3F9D6-6DD6-4E6D-A84E-75C469F00B8E}" type="pres">
      <dgm:prSet presAssocID="{5038C53F-030C-4506-9626-B56875556B5F}" presName="Name0" presStyleCnt="0">
        <dgm:presLayoutVars>
          <dgm:dir/>
          <dgm:animLvl val="lvl"/>
          <dgm:resizeHandles val="exact"/>
        </dgm:presLayoutVars>
      </dgm:prSet>
      <dgm:spPr/>
      <dgm:t>
        <a:bodyPr/>
        <a:lstStyle/>
        <a:p>
          <a:endParaRPr lang="zh-TW" altLang="en-US"/>
        </a:p>
      </dgm:t>
    </dgm:pt>
    <dgm:pt modelId="{8515751F-9649-4225-8626-C10373ADBDA2}" type="pres">
      <dgm:prSet presAssocID="{06BE2BAD-0BCF-47EC-8647-ABF52B8B33E0}" presName="composite" presStyleCnt="0"/>
      <dgm:spPr/>
      <dgm:t>
        <a:bodyPr/>
        <a:lstStyle/>
        <a:p>
          <a:endParaRPr lang="zh-TW" altLang="en-US"/>
        </a:p>
      </dgm:t>
    </dgm:pt>
    <dgm:pt modelId="{071ED437-59A9-4425-9B28-2BB18FA8C7F8}" type="pres">
      <dgm:prSet presAssocID="{06BE2BAD-0BCF-47EC-8647-ABF52B8B33E0}" presName="parTx" presStyleLbl="alignNode1" presStyleIdx="0" presStyleCnt="1">
        <dgm:presLayoutVars>
          <dgm:chMax val="0"/>
          <dgm:chPref val="0"/>
          <dgm:bulletEnabled val="1"/>
        </dgm:presLayoutVars>
      </dgm:prSet>
      <dgm:spPr/>
      <dgm:t>
        <a:bodyPr/>
        <a:lstStyle/>
        <a:p>
          <a:endParaRPr lang="zh-TW" altLang="en-US"/>
        </a:p>
      </dgm:t>
    </dgm:pt>
    <dgm:pt modelId="{B45B814D-3395-4F30-B16A-BC90B2FC50E9}" type="pres">
      <dgm:prSet presAssocID="{06BE2BAD-0BCF-47EC-8647-ABF52B8B33E0}" presName="desTx" presStyleLbl="alignAccFollowNode1" presStyleIdx="0" presStyleCnt="1" custScaleY="72384" custLinFactNeighborX="49" custLinFactNeighborY="-17539">
        <dgm:presLayoutVars>
          <dgm:bulletEnabled val="1"/>
        </dgm:presLayoutVars>
      </dgm:prSet>
      <dgm:spPr/>
      <dgm:t>
        <a:bodyPr/>
        <a:lstStyle/>
        <a:p>
          <a:endParaRPr lang="zh-TW" altLang="en-US"/>
        </a:p>
      </dgm:t>
    </dgm:pt>
  </dgm:ptLst>
  <dgm:cxnLst>
    <dgm:cxn modelId="{6CF6447A-B7BE-4C9C-9030-FB66BAA470D9}" srcId="{5038C53F-030C-4506-9626-B56875556B5F}" destId="{06BE2BAD-0BCF-47EC-8647-ABF52B8B33E0}" srcOrd="0" destOrd="0" parTransId="{2B026221-D023-4F88-B1E0-05CCBC3AA7A2}" sibTransId="{27BA40FD-F7A7-4953-A1CD-C2CDEF14DE37}"/>
    <dgm:cxn modelId="{66C16973-292B-4971-90EB-EC108518D5F1}" type="presOf" srcId="{5038C53F-030C-4506-9626-B56875556B5F}" destId="{0FE3F9D6-6DD6-4E6D-A84E-75C469F00B8E}" srcOrd="0" destOrd="0" presId="urn:microsoft.com/office/officeart/2005/8/layout/hList1"/>
    <dgm:cxn modelId="{C5BEFBAA-0FD7-45FD-AD0A-DF6487F03D86}" type="presOf" srcId="{C7C89B8C-06F8-45C1-81AE-31A1175B7A4F}" destId="{B45B814D-3395-4F30-B16A-BC90B2FC50E9}" srcOrd="0" destOrd="0" presId="urn:microsoft.com/office/officeart/2005/8/layout/hList1"/>
    <dgm:cxn modelId="{6D0C101D-180E-46AD-9D9F-A0158DAE63DB}" srcId="{06BE2BAD-0BCF-47EC-8647-ABF52B8B33E0}" destId="{C7C89B8C-06F8-45C1-81AE-31A1175B7A4F}" srcOrd="0" destOrd="0" parTransId="{D1CB682E-43DD-4DA3-99DA-86835076518A}" sibTransId="{C38025D4-1EA8-4756-885B-0BEFD4FC148E}"/>
    <dgm:cxn modelId="{643D7B3A-5DFA-4B69-8790-EF28D6136BA4}" type="presOf" srcId="{06BE2BAD-0BCF-47EC-8647-ABF52B8B33E0}" destId="{071ED437-59A9-4425-9B28-2BB18FA8C7F8}" srcOrd="0" destOrd="0" presId="urn:microsoft.com/office/officeart/2005/8/layout/hList1"/>
    <dgm:cxn modelId="{1113481D-773C-4487-B1C3-4B994FD383DA}" type="presParOf" srcId="{0FE3F9D6-6DD6-4E6D-A84E-75C469F00B8E}" destId="{8515751F-9649-4225-8626-C10373ADBDA2}" srcOrd="0" destOrd="0" presId="urn:microsoft.com/office/officeart/2005/8/layout/hList1"/>
    <dgm:cxn modelId="{58E31113-5D2A-455C-9517-4634CEB3ADBB}" type="presParOf" srcId="{8515751F-9649-4225-8626-C10373ADBDA2}" destId="{071ED437-59A9-4425-9B28-2BB18FA8C7F8}" srcOrd="0" destOrd="0" presId="urn:microsoft.com/office/officeart/2005/8/layout/hList1"/>
    <dgm:cxn modelId="{38D30879-E1DB-4F88-9D98-4970915A87AC}" type="presParOf" srcId="{8515751F-9649-4225-8626-C10373ADBDA2}" destId="{B45B814D-3395-4F30-B16A-BC90B2FC50E9}" srcOrd="1" destOrd="0" presId="urn:microsoft.com/office/officeart/2005/8/layout/hList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038C53F-030C-4506-9626-B56875556B5F}" type="doc">
      <dgm:prSet loTypeId="urn:microsoft.com/office/officeart/2005/8/layout/hList1" loCatId="list" qsTypeId="urn:microsoft.com/office/officeart/2005/8/quickstyle/3d2" qsCatId="3D" csTypeId="urn:microsoft.com/office/officeart/2005/8/colors/colorful3" csCatId="colorful" phldr="1"/>
      <dgm:spPr/>
      <dgm:t>
        <a:bodyPr/>
        <a:lstStyle/>
        <a:p>
          <a:endParaRPr lang="zh-TW" altLang="en-US"/>
        </a:p>
      </dgm:t>
    </dgm:pt>
    <dgm:pt modelId="{06BE2BAD-0BCF-47EC-8647-ABF52B8B33E0}">
      <dgm:prSet phldrT="[文字]" custT="1"/>
      <dgm:spPr/>
      <dgm:t>
        <a:bodyPr/>
        <a:lstStyle/>
        <a:p>
          <a:pPr marL="0" marR="0" indent="0" algn="l" defTabSz="914400" eaLnBrk="1" fontAlgn="auto" latinLnBrk="0" hangingPunct="1">
            <a:lnSpc>
              <a:spcPct val="100000"/>
            </a:lnSpc>
            <a:spcBef>
              <a:spcPts val="0"/>
            </a:spcBef>
            <a:spcAft>
              <a:spcPts val="0"/>
            </a:spcAft>
            <a:buClrTx/>
            <a:buSzTx/>
            <a:buFontTx/>
            <a:buNone/>
            <a:tabLst/>
            <a:defRPr/>
          </a:pPr>
          <a:r>
            <a:rPr lang="zh-TW" altLang="en-US" sz="1600" dirty="0" smtClean="0">
              <a:solidFill>
                <a:schemeClr val="tx1"/>
              </a:solidFill>
              <a:latin typeface="Arial" pitchFamily="34" charset="0"/>
              <a:ea typeface="SimHei" pitchFamily="2" charset="-122"/>
            </a:rPr>
            <a:t>對某些資產以特定百分比擁有權利且對其他資產擁有不同權利</a:t>
          </a:r>
          <a:r>
            <a:rPr lang="en-GB" altLang="zh-TW" sz="1600" dirty="0" smtClean="0">
              <a:solidFill>
                <a:schemeClr val="tx1"/>
              </a:solidFill>
              <a:latin typeface="Arial" pitchFamily="34" charset="0"/>
              <a:ea typeface="SimHei" pitchFamily="2" charset="-122"/>
            </a:rPr>
            <a:t>(</a:t>
          </a:r>
          <a:r>
            <a:rPr lang="zh-TW" altLang="en-US" sz="1600" dirty="0" smtClean="0">
              <a:solidFill>
                <a:schemeClr val="tx1"/>
              </a:solidFill>
              <a:latin typeface="Arial" pitchFamily="34" charset="0"/>
              <a:ea typeface="SimHei" pitchFamily="2" charset="-122"/>
            </a:rPr>
            <a:t>與百分比</a:t>
          </a:r>
          <a:r>
            <a:rPr lang="en-GB" altLang="zh-TW" sz="1600" dirty="0" smtClean="0">
              <a:solidFill>
                <a:schemeClr val="tx1"/>
              </a:solidFill>
              <a:latin typeface="Arial" pitchFamily="34" charset="0"/>
              <a:ea typeface="SimHei" pitchFamily="2" charset="-122"/>
            </a:rPr>
            <a:t>), </a:t>
          </a:r>
          <a:r>
            <a:rPr lang="zh-TW" altLang="en-US" sz="1600" dirty="0" smtClean="0">
              <a:solidFill>
                <a:schemeClr val="tx1"/>
              </a:solidFill>
              <a:latin typeface="Arial" pitchFamily="34" charset="0"/>
              <a:ea typeface="SimHei" pitchFamily="2" charset="-122"/>
            </a:rPr>
            <a:t>以及對不同負債負有不同義務</a:t>
          </a:r>
          <a:endParaRPr lang="zh-TW" altLang="en-US" sz="1600" dirty="0">
            <a:solidFill>
              <a:schemeClr val="tx1"/>
            </a:solidFill>
          </a:endParaRPr>
        </a:p>
      </dgm:t>
    </dgm:pt>
    <dgm:pt modelId="{2B026221-D023-4F88-B1E0-05CCBC3AA7A2}" type="parTrans" cxnId="{6CF6447A-B7BE-4C9C-9030-FB66BAA470D9}">
      <dgm:prSet/>
      <dgm:spPr/>
      <dgm:t>
        <a:bodyPr/>
        <a:lstStyle/>
        <a:p>
          <a:endParaRPr lang="zh-TW" altLang="en-US"/>
        </a:p>
      </dgm:t>
    </dgm:pt>
    <dgm:pt modelId="{27BA40FD-F7A7-4953-A1CD-C2CDEF14DE37}" type="sibTrans" cxnId="{6CF6447A-B7BE-4C9C-9030-FB66BAA470D9}">
      <dgm:prSet/>
      <dgm:spPr/>
      <dgm:t>
        <a:bodyPr/>
        <a:lstStyle/>
        <a:p>
          <a:endParaRPr lang="zh-TW" altLang="en-US"/>
        </a:p>
      </dgm:t>
    </dgm:pt>
    <dgm:pt modelId="{C7C89B8C-06F8-45C1-81AE-31A1175B7A4F}">
      <dgm:prSet phldrT="[文字]" custT="1"/>
      <dgm:spPr/>
      <dgm:t>
        <a:bodyPr tIns="72000"/>
        <a:lstStyle/>
        <a:p>
          <a:pPr marL="0" marR="0" lvl="1" indent="0" defTabSz="914400" eaLnBrk="1" fontAlgn="auto" latinLnBrk="0" hangingPunct="1">
            <a:lnSpc>
              <a:spcPct val="100000"/>
            </a:lnSpc>
            <a:spcBef>
              <a:spcPts val="0"/>
            </a:spcBef>
            <a:spcAft>
              <a:spcPts val="0"/>
            </a:spcAft>
            <a:buClrTx/>
            <a:buSzTx/>
            <a:buFontTx/>
            <a:buNone/>
            <a:tabLst/>
            <a:defRPr/>
          </a:pPr>
          <a:r>
            <a:rPr lang="zh-TW" altLang="en-US" dirty="0" smtClean="0">
              <a:latin typeface="Arial" pitchFamily="34" charset="0"/>
              <a:ea typeface="SimHei" pitchFamily="2" charset="-122"/>
            </a:rPr>
            <a:t>  可能不同</a:t>
          </a:r>
          <a:endParaRPr lang="en-GB" altLang="zh-TW" dirty="0" smtClean="0">
            <a:latin typeface="Arial" pitchFamily="34" charset="0"/>
            <a:ea typeface="SimHei" pitchFamily="2" charset="-122"/>
          </a:endParaRPr>
        </a:p>
        <a:p>
          <a:pPr marL="171450" indent="0" defTabSz="800100">
            <a:lnSpc>
              <a:spcPct val="90000"/>
            </a:lnSpc>
            <a:spcBef>
              <a:spcPct val="0"/>
            </a:spcBef>
            <a:spcAft>
              <a:spcPct val="15000"/>
            </a:spcAft>
            <a:buNone/>
          </a:pPr>
          <a:endParaRPr lang="zh-TW" altLang="en-US" sz="1800" dirty="0"/>
        </a:p>
      </dgm:t>
    </dgm:pt>
    <dgm:pt modelId="{D1CB682E-43DD-4DA3-99DA-86835076518A}" type="parTrans" cxnId="{6D0C101D-180E-46AD-9D9F-A0158DAE63DB}">
      <dgm:prSet/>
      <dgm:spPr/>
      <dgm:t>
        <a:bodyPr/>
        <a:lstStyle/>
        <a:p>
          <a:endParaRPr lang="zh-TW" altLang="en-US"/>
        </a:p>
      </dgm:t>
    </dgm:pt>
    <dgm:pt modelId="{C38025D4-1EA8-4756-885B-0BEFD4FC148E}" type="sibTrans" cxnId="{6D0C101D-180E-46AD-9D9F-A0158DAE63DB}">
      <dgm:prSet/>
      <dgm:spPr/>
      <dgm:t>
        <a:bodyPr/>
        <a:lstStyle/>
        <a:p>
          <a:endParaRPr lang="zh-TW" altLang="en-US"/>
        </a:p>
      </dgm:t>
    </dgm:pt>
    <dgm:pt modelId="{0FE3F9D6-6DD6-4E6D-A84E-75C469F00B8E}" type="pres">
      <dgm:prSet presAssocID="{5038C53F-030C-4506-9626-B56875556B5F}" presName="Name0" presStyleCnt="0">
        <dgm:presLayoutVars>
          <dgm:dir/>
          <dgm:animLvl val="lvl"/>
          <dgm:resizeHandles val="exact"/>
        </dgm:presLayoutVars>
      </dgm:prSet>
      <dgm:spPr/>
      <dgm:t>
        <a:bodyPr/>
        <a:lstStyle/>
        <a:p>
          <a:endParaRPr lang="zh-TW" altLang="en-US"/>
        </a:p>
      </dgm:t>
    </dgm:pt>
    <dgm:pt modelId="{8515751F-9649-4225-8626-C10373ADBDA2}" type="pres">
      <dgm:prSet presAssocID="{06BE2BAD-0BCF-47EC-8647-ABF52B8B33E0}" presName="composite" presStyleCnt="0"/>
      <dgm:spPr/>
      <dgm:t>
        <a:bodyPr/>
        <a:lstStyle/>
        <a:p>
          <a:endParaRPr lang="zh-TW" altLang="en-US"/>
        </a:p>
      </dgm:t>
    </dgm:pt>
    <dgm:pt modelId="{071ED437-59A9-4425-9B28-2BB18FA8C7F8}" type="pres">
      <dgm:prSet presAssocID="{06BE2BAD-0BCF-47EC-8647-ABF52B8B33E0}" presName="parTx" presStyleLbl="alignNode1" presStyleIdx="0" presStyleCnt="1" custScaleY="154281" custLinFactNeighborY="-15589">
        <dgm:presLayoutVars>
          <dgm:chMax val="0"/>
          <dgm:chPref val="0"/>
          <dgm:bulletEnabled val="1"/>
        </dgm:presLayoutVars>
      </dgm:prSet>
      <dgm:spPr/>
      <dgm:t>
        <a:bodyPr/>
        <a:lstStyle/>
        <a:p>
          <a:endParaRPr lang="zh-TW" altLang="en-US"/>
        </a:p>
      </dgm:t>
    </dgm:pt>
    <dgm:pt modelId="{B45B814D-3395-4F30-B16A-BC90B2FC50E9}" type="pres">
      <dgm:prSet presAssocID="{06BE2BAD-0BCF-47EC-8647-ABF52B8B33E0}" presName="desTx" presStyleLbl="alignAccFollowNode1" presStyleIdx="0" presStyleCnt="1" custScaleY="76641" custLinFactNeighborX="500" custLinFactNeighborY="16473">
        <dgm:presLayoutVars>
          <dgm:bulletEnabled val="1"/>
        </dgm:presLayoutVars>
      </dgm:prSet>
      <dgm:spPr/>
      <dgm:t>
        <a:bodyPr/>
        <a:lstStyle/>
        <a:p>
          <a:endParaRPr lang="zh-TW" altLang="en-US"/>
        </a:p>
      </dgm:t>
    </dgm:pt>
  </dgm:ptLst>
  <dgm:cxnLst>
    <dgm:cxn modelId="{6CF6447A-B7BE-4C9C-9030-FB66BAA470D9}" srcId="{5038C53F-030C-4506-9626-B56875556B5F}" destId="{06BE2BAD-0BCF-47EC-8647-ABF52B8B33E0}" srcOrd="0" destOrd="0" parTransId="{2B026221-D023-4F88-B1E0-05CCBC3AA7A2}" sibTransId="{27BA40FD-F7A7-4953-A1CD-C2CDEF14DE37}"/>
    <dgm:cxn modelId="{23D0E0EB-90FD-40EE-A301-F0DDF2B6EF0F}" type="presOf" srcId="{C7C89B8C-06F8-45C1-81AE-31A1175B7A4F}" destId="{B45B814D-3395-4F30-B16A-BC90B2FC50E9}" srcOrd="0" destOrd="0" presId="urn:microsoft.com/office/officeart/2005/8/layout/hList1"/>
    <dgm:cxn modelId="{37DAC76B-E47D-447C-B549-74EB48305164}" type="presOf" srcId="{5038C53F-030C-4506-9626-B56875556B5F}" destId="{0FE3F9D6-6DD6-4E6D-A84E-75C469F00B8E}" srcOrd="0" destOrd="0" presId="urn:microsoft.com/office/officeart/2005/8/layout/hList1"/>
    <dgm:cxn modelId="{6D0C101D-180E-46AD-9D9F-A0158DAE63DB}" srcId="{06BE2BAD-0BCF-47EC-8647-ABF52B8B33E0}" destId="{C7C89B8C-06F8-45C1-81AE-31A1175B7A4F}" srcOrd="0" destOrd="0" parTransId="{D1CB682E-43DD-4DA3-99DA-86835076518A}" sibTransId="{C38025D4-1EA8-4756-885B-0BEFD4FC148E}"/>
    <dgm:cxn modelId="{956F3EA9-201E-455A-8136-7596CEF89B77}" type="presOf" srcId="{06BE2BAD-0BCF-47EC-8647-ABF52B8B33E0}" destId="{071ED437-59A9-4425-9B28-2BB18FA8C7F8}" srcOrd="0" destOrd="0" presId="urn:microsoft.com/office/officeart/2005/8/layout/hList1"/>
    <dgm:cxn modelId="{182605CD-0974-450D-8DF8-B6F29CFA5ABE}" type="presParOf" srcId="{0FE3F9D6-6DD6-4E6D-A84E-75C469F00B8E}" destId="{8515751F-9649-4225-8626-C10373ADBDA2}" srcOrd="0" destOrd="0" presId="urn:microsoft.com/office/officeart/2005/8/layout/hList1"/>
    <dgm:cxn modelId="{EF546E3B-FC36-4FF4-99AB-FD3D7EA44651}" type="presParOf" srcId="{8515751F-9649-4225-8626-C10373ADBDA2}" destId="{071ED437-59A9-4425-9B28-2BB18FA8C7F8}" srcOrd="0" destOrd="0" presId="urn:microsoft.com/office/officeart/2005/8/layout/hList1"/>
    <dgm:cxn modelId="{0B53E8B9-FE63-4C92-AD37-476B3F00901B}" type="presParOf" srcId="{8515751F-9649-4225-8626-C10373ADBDA2}" destId="{B45B814D-3395-4F30-B16A-BC90B2FC50E9}" srcOrd="1" destOrd="0" presId="urn:microsoft.com/office/officeart/2005/8/layout/hList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016B7FD-6E59-4446-B2F9-B16315E1FB2F}" type="doc">
      <dgm:prSet loTypeId="urn:microsoft.com/office/officeart/2005/8/layout/list1" loCatId="list" qsTypeId="urn:microsoft.com/office/officeart/2005/8/quickstyle/simple4" qsCatId="simple" csTypeId="urn:microsoft.com/office/officeart/2005/8/colors/colorful3" csCatId="colorful" phldr="1"/>
      <dgm:spPr/>
      <dgm:t>
        <a:bodyPr/>
        <a:lstStyle/>
        <a:p>
          <a:endParaRPr lang="zh-TW" altLang="en-US"/>
        </a:p>
      </dgm:t>
    </dgm:pt>
    <dgm:pt modelId="{9F7D7A76-EA51-4B80-87CC-B3206488C17A}">
      <dgm:prSet phldrT="[文字]" custT="1"/>
      <dgm:spPr>
        <a:solidFill>
          <a:schemeClr val="accent2"/>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2000" dirty="0" smtClean="0">
              <a:solidFill>
                <a:schemeClr val="tx1"/>
              </a:solidFill>
              <a:latin typeface="Arial" pitchFamily="34" charset="0"/>
              <a:ea typeface="SimHei" pitchFamily="2" charset="-122"/>
            </a:rPr>
            <a:t>架構改變</a:t>
          </a:r>
          <a:endParaRPr lang="zh-TW" altLang="en-US" sz="2000" dirty="0">
            <a:solidFill>
              <a:schemeClr val="tx1"/>
            </a:solidFill>
          </a:endParaRPr>
        </a:p>
      </dgm:t>
    </dgm:pt>
    <dgm:pt modelId="{888B825E-B1D5-448A-8ADE-A99E80F18796}" type="parTrans" cxnId="{4C77F33F-1F3E-438C-88AB-4220D9C50C92}">
      <dgm:prSet/>
      <dgm:spPr/>
      <dgm:t>
        <a:bodyPr/>
        <a:lstStyle/>
        <a:p>
          <a:endParaRPr lang="zh-TW" altLang="en-US"/>
        </a:p>
      </dgm:t>
    </dgm:pt>
    <dgm:pt modelId="{C91D6343-721F-4667-8D0F-C04B27837878}" type="sibTrans" cxnId="{4C77F33F-1F3E-438C-88AB-4220D9C50C92}">
      <dgm:prSet/>
      <dgm:spPr/>
      <dgm:t>
        <a:bodyPr/>
        <a:lstStyle/>
        <a:p>
          <a:endParaRPr lang="zh-TW" altLang="en-US"/>
        </a:p>
      </dgm:t>
    </dgm:pt>
    <dgm:pt modelId="{31890B4A-26D4-4F89-834C-C11801BF8F9D}">
      <dgm:prSet phldrT="[文字]" custT="1"/>
      <dgm:spPr>
        <a:solidFill>
          <a:schemeClr val="accent2"/>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2000" dirty="0" smtClean="0">
              <a:solidFill>
                <a:schemeClr val="tx1"/>
              </a:solidFill>
              <a:latin typeface="Arial" pitchFamily="34" charset="0"/>
              <a:ea typeface="SimHei" pitchFamily="2" charset="-122"/>
            </a:rPr>
            <a:t>待出售之關聯企業與合資</a:t>
          </a:r>
          <a:endParaRPr lang="zh-TW" altLang="en-US" sz="2000" dirty="0">
            <a:solidFill>
              <a:schemeClr val="tx1"/>
            </a:solidFill>
          </a:endParaRPr>
        </a:p>
      </dgm:t>
    </dgm:pt>
    <dgm:pt modelId="{CB7361C9-F9BA-4328-87B3-770A40F7C363}" type="parTrans" cxnId="{622A044F-336E-4583-8857-0E9C678B3EC6}">
      <dgm:prSet/>
      <dgm:spPr/>
      <dgm:t>
        <a:bodyPr/>
        <a:lstStyle/>
        <a:p>
          <a:endParaRPr lang="zh-TW" altLang="en-US"/>
        </a:p>
      </dgm:t>
    </dgm:pt>
    <dgm:pt modelId="{59792C06-DADF-4DC0-B5FA-8B0656BB3902}" type="sibTrans" cxnId="{622A044F-336E-4583-8857-0E9C678B3EC6}">
      <dgm:prSet/>
      <dgm:spPr/>
      <dgm:t>
        <a:bodyPr/>
        <a:lstStyle/>
        <a:p>
          <a:endParaRPr lang="zh-TW" altLang="en-US"/>
        </a:p>
      </dgm:t>
    </dgm:pt>
    <dgm:pt modelId="{331C4286-AD32-4E5F-90C3-4FE06E5268C7}">
      <dgm:prSet phldrT="[文字]" custT="1"/>
      <dgm:spPr>
        <a:solidFill>
          <a:schemeClr val="accent2"/>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2000" dirty="0" smtClean="0">
              <a:solidFill>
                <a:schemeClr val="tx1"/>
              </a:solidFill>
              <a:latin typeface="Arial" pitchFamily="34" charset="0"/>
              <a:ea typeface="SimHei" pitchFamily="2" charset="-122"/>
            </a:rPr>
            <a:t>關聯企業與合資間之重分類</a:t>
          </a:r>
          <a:endParaRPr lang="zh-TW" altLang="en-US" sz="2000" dirty="0">
            <a:solidFill>
              <a:schemeClr val="tx1"/>
            </a:solidFill>
          </a:endParaRPr>
        </a:p>
      </dgm:t>
    </dgm:pt>
    <dgm:pt modelId="{081975EB-0C50-42E2-B26F-541B892B2833}" type="parTrans" cxnId="{FDC9C847-8175-49A0-ADCD-6559EB91015F}">
      <dgm:prSet/>
      <dgm:spPr/>
      <dgm:t>
        <a:bodyPr/>
        <a:lstStyle/>
        <a:p>
          <a:endParaRPr lang="zh-TW" altLang="en-US"/>
        </a:p>
      </dgm:t>
    </dgm:pt>
    <dgm:pt modelId="{509C84E2-F2DE-4FB6-B50B-69B5BA78DC4F}" type="sibTrans" cxnId="{FDC9C847-8175-49A0-ADCD-6559EB91015F}">
      <dgm:prSet/>
      <dgm:spPr/>
      <dgm:t>
        <a:bodyPr/>
        <a:lstStyle/>
        <a:p>
          <a:endParaRPr lang="zh-TW" altLang="en-US"/>
        </a:p>
      </dgm:t>
    </dgm:pt>
    <dgm:pt modelId="{64F7A343-BA43-42FE-8900-0942DA585378}">
      <dgm:prSet/>
      <dgm:spPr>
        <a:solidFill>
          <a:schemeClr val="tx2">
            <a:lumMod val="95000"/>
            <a:alpha val="90000"/>
          </a:schemeClr>
        </a:solidFill>
        <a:ln>
          <a:solidFill>
            <a:srgbClr val="FFFFFF"/>
          </a:solidFill>
        </a:ln>
      </dgm:spPr>
      <dgm:t>
        <a:bodyPr/>
        <a:lstStyle/>
        <a:p>
          <a:pPr lvl="1"/>
          <a:r>
            <a:rPr lang="zh-TW" altLang="en-US" dirty="0" smtClean="0">
              <a:latin typeface="Arial" pitchFamily="34" charset="0"/>
              <a:ea typeface="SimHei" pitchFamily="2" charset="-122"/>
            </a:rPr>
            <a:t>將合資之會計處理併入</a:t>
          </a:r>
          <a:r>
            <a:rPr lang="en-GB" altLang="zh-TW" dirty="0" smtClean="0">
              <a:latin typeface="Arial" pitchFamily="34" charset="0"/>
              <a:ea typeface="SimHei" pitchFamily="2" charset="-122"/>
            </a:rPr>
            <a:t>IAS 28(2011)</a:t>
          </a:r>
          <a:endParaRPr lang="zh-TW" altLang="en-US" dirty="0"/>
        </a:p>
      </dgm:t>
    </dgm:pt>
    <dgm:pt modelId="{E754BD5D-72FD-4079-BAB6-B7363B6244D4}" type="parTrans" cxnId="{A3906B32-43F7-4AE8-BFFA-4873631DB697}">
      <dgm:prSet/>
      <dgm:spPr/>
      <dgm:t>
        <a:bodyPr/>
        <a:lstStyle/>
        <a:p>
          <a:endParaRPr lang="zh-TW" altLang="en-US"/>
        </a:p>
      </dgm:t>
    </dgm:pt>
    <dgm:pt modelId="{91811761-ACE2-41A6-A607-51301B6D6D86}" type="sibTrans" cxnId="{A3906B32-43F7-4AE8-BFFA-4873631DB697}">
      <dgm:prSet/>
      <dgm:spPr/>
      <dgm:t>
        <a:bodyPr/>
        <a:lstStyle/>
        <a:p>
          <a:endParaRPr lang="zh-TW" altLang="en-US"/>
        </a:p>
      </dgm:t>
    </dgm:pt>
    <dgm:pt modelId="{EB044D62-6C34-4602-B0D7-5F75665C21CE}">
      <dgm:prSet/>
      <dgm:spPr>
        <a:solidFill>
          <a:schemeClr val="tx2">
            <a:lumMod val="95000"/>
            <a:alpha val="90000"/>
          </a:schemeClr>
        </a:solidFill>
        <a:ln>
          <a:solidFill>
            <a:srgbClr val="FFFFFF"/>
          </a:solidFill>
        </a:ln>
      </dgm:spPr>
      <dgm:t>
        <a:bodyPr/>
        <a:lstStyle/>
        <a:p>
          <a:pPr lvl="1"/>
          <a:r>
            <a:rPr lang="zh-TW" altLang="en-US" dirty="0" smtClean="0">
              <a:ea typeface="SimHei" pitchFamily="2" charset="-122"/>
            </a:rPr>
            <a:t>納入</a:t>
          </a:r>
          <a:r>
            <a:rPr lang="en-US" altLang="zh-TW" dirty="0" smtClean="0">
              <a:ea typeface="SimHei" pitchFamily="2" charset="-122"/>
            </a:rPr>
            <a:t>SIC-13</a:t>
          </a:r>
          <a:endParaRPr lang="zh-TW" altLang="en-US" dirty="0"/>
        </a:p>
      </dgm:t>
    </dgm:pt>
    <dgm:pt modelId="{9C949D24-43EF-4059-B311-E5A289D13F5D}" type="parTrans" cxnId="{221FD7C9-C38A-42EC-9F99-D2EC96F8947C}">
      <dgm:prSet/>
      <dgm:spPr/>
      <dgm:t>
        <a:bodyPr/>
        <a:lstStyle/>
        <a:p>
          <a:endParaRPr lang="zh-TW" altLang="en-US"/>
        </a:p>
      </dgm:t>
    </dgm:pt>
    <dgm:pt modelId="{52699CAC-ED77-44EE-AB18-D9545F59192A}" type="sibTrans" cxnId="{221FD7C9-C38A-42EC-9F99-D2EC96F8947C}">
      <dgm:prSet/>
      <dgm:spPr/>
      <dgm:t>
        <a:bodyPr/>
        <a:lstStyle/>
        <a:p>
          <a:endParaRPr lang="zh-TW" altLang="en-US"/>
        </a:p>
      </dgm:t>
    </dgm:pt>
    <dgm:pt modelId="{D3BB8BBE-D3CF-4942-A5C0-22812CB532F0}">
      <dgm:prSet/>
      <dgm:spPr>
        <a:solidFill>
          <a:schemeClr val="tx2">
            <a:lumMod val="95000"/>
            <a:alpha val="90000"/>
          </a:schemeClr>
        </a:solidFill>
        <a:ln>
          <a:solidFill>
            <a:srgbClr val="FFFFFF"/>
          </a:solidFill>
        </a:ln>
      </dgm:spPr>
      <dgm:t>
        <a:bodyPr/>
        <a:lstStyle/>
        <a:p>
          <a:pPr lvl="1"/>
          <a:r>
            <a:rPr lang="zh-TW" altLang="en-US" dirty="0" smtClean="0">
              <a:latin typeface="Arial" pitchFamily="34" charset="0"/>
              <a:ea typeface="SimHei" pitchFamily="2" charset="-122"/>
            </a:rPr>
            <a:t>揭露規定於</a:t>
          </a:r>
          <a:r>
            <a:rPr lang="en-GB" altLang="zh-TW" dirty="0" smtClean="0">
              <a:latin typeface="Arial" pitchFamily="34" charset="0"/>
              <a:ea typeface="SimHei" pitchFamily="2" charset="-122"/>
            </a:rPr>
            <a:t>IFRS 12</a:t>
          </a:r>
          <a:endParaRPr lang="zh-TW" altLang="en-US" dirty="0"/>
        </a:p>
      </dgm:t>
    </dgm:pt>
    <dgm:pt modelId="{00248F6C-9388-4E13-AED7-02FE720BD2F4}" type="parTrans" cxnId="{4AC4C095-B8AB-45F3-A0DE-89795D2561C0}">
      <dgm:prSet/>
      <dgm:spPr/>
      <dgm:t>
        <a:bodyPr/>
        <a:lstStyle/>
        <a:p>
          <a:endParaRPr lang="zh-TW" altLang="en-US"/>
        </a:p>
      </dgm:t>
    </dgm:pt>
    <dgm:pt modelId="{0E78070D-7AAB-4B73-8BEB-E87C52D0626E}" type="sibTrans" cxnId="{4AC4C095-B8AB-45F3-A0DE-89795D2561C0}">
      <dgm:prSet/>
      <dgm:spPr/>
      <dgm:t>
        <a:bodyPr/>
        <a:lstStyle/>
        <a:p>
          <a:endParaRPr lang="zh-TW" altLang="en-US"/>
        </a:p>
      </dgm:t>
    </dgm:pt>
    <dgm:pt modelId="{A82BD61A-51A6-49EB-8466-742A4847F70A}">
      <dgm:prSet/>
      <dgm:spPr>
        <a:solidFill>
          <a:schemeClr val="tx2">
            <a:lumMod val="95000"/>
            <a:alpha val="90000"/>
          </a:schemeClr>
        </a:solidFill>
        <a:ln>
          <a:solidFill>
            <a:srgbClr val="FFFFFF"/>
          </a:solidFill>
        </a:ln>
      </dgm:spPr>
      <dgm:t>
        <a:bodyPr/>
        <a:lstStyle/>
        <a:p>
          <a:pPr lvl="1"/>
          <a:r>
            <a:rPr lang="zh-TW" altLang="en-US" dirty="0" smtClean="0">
              <a:latin typeface="Arial" pitchFamily="34" charset="0"/>
              <a:ea typeface="SimHei" pitchFamily="2" charset="-122"/>
            </a:rPr>
            <a:t>待出售部分依據</a:t>
          </a:r>
          <a:r>
            <a:rPr lang="en-US" altLang="zh-TW" dirty="0" smtClean="0">
              <a:latin typeface="Arial" pitchFamily="34" charset="0"/>
              <a:ea typeface="SimHei" pitchFamily="2" charset="-122"/>
            </a:rPr>
            <a:t>IFRS 5</a:t>
          </a:r>
          <a:r>
            <a:rPr lang="zh-TW" altLang="en-US" dirty="0" smtClean="0">
              <a:latin typeface="Arial" pitchFamily="34" charset="0"/>
              <a:ea typeface="SimHei" pitchFamily="2" charset="-122"/>
            </a:rPr>
            <a:t>處理</a:t>
          </a:r>
          <a:endParaRPr lang="zh-TW" altLang="en-US" dirty="0"/>
        </a:p>
      </dgm:t>
    </dgm:pt>
    <dgm:pt modelId="{F779AB98-B545-492F-865B-31673C6B00D0}" type="parTrans" cxnId="{61699CBD-5F27-40B1-B5DB-F0B3E24878E2}">
      <dgm:prSet/>
      <dgm:spPr/>
      <dgm:t>
        <a:bodyPr/>
        <a:lstStyle/>
        <a:p>
          <a:endParaRPr lang="zh-TW" altLang="en-US"/>
        </a:p>
      </dgm:t>
    </dgm:pt>
    <dgm:pt modelId="{0D78EEAC-6792-4A0A-9770-768AAFAA1BFE}" type="sibTrans" cxnId="{61699CBD-5F27-40B1-B5DB-F0B3E24878E2}">
      <dgm:prSet/>
      <dgm:spPr/>
      <dgm:t>
        <a:bodyPr/>
        <a:lstStyle/>
        <a:p>
          <a:endParaRPr lang="zh-TW" altLang="en-US"/>
        </a:p>
      </dgm:t>
    </dgm:pt>
    <dgm:pt modelId="{BC99E445-E53F-4121-A36B-39CDA396D971}">
      <dgm:prSet/>
      <dgm:spPr>
        <a:solidFill>
          <a:schemeClr val="tx2">
            <a:lumMod val="95000"/>
            <a:alpha val="90000"/>
          </a:schemeClr>
        </a:solidFill>
        <a:ln>
          <a:solidFill>
            <a:srgbClr val="FFFFFF"/>
          </a:solidFill>
        </a:ln>
      </dgm:spPr>
      <dgm:t>
        <a:bodyPr/>
        <a:lstStyle/>
        <a:p>
          <a:pPr lvl="1"/>
          <a:r>
            <a:rPr lang="zh-TW" altLang="en-US" dirty="0" smtClean="0">
              <a:latin typeface="Arial" pitchFamily="34" charset="0"/>
              <a:ea typeface="SimHei" pitchFamily="2" charset="-122"/>
            </a:rPr>
            <a:t>保留部分</a:t>
          </a:r>
          <a:r>
            <a:rPr lang="en-GB" altLang="zh-TW" dirty="0" smtClean="0">
              <a:latin typeface="Arial" pitchFamily="34" charset="0"/>
              <a:ea typeface="SimHei" pitchFamily="2" charset="-122"/>
              <a:cs typeface="Arial" pitchFamily="34" charset="0"/>
            </a:rPr>
            <a:t>： </a:t>
          </a:r>
          <a:r>
            <a:rPr lang="zh-TW" altLang="en-US" dirty="0" smtClean="0">
              <a:latin typeface="Arial" pitchFamily="34" charset="0"/>
              <a:ea typeface="SimHei" pitchFamily="2" charset="-122"/>
              <a:cs typeface="Arial" pitchFamily="34" charset="0"/>
            </a:rPr>
            <a:t>持續適用權益法</a:t>
          </a:r>
          <a:endParaRPr lang="zh-TW" altLang="en-US" dirty="0"/>
        </a:p>
      </dgm:t>
    </dgm:pt>
    <dgm:pt modelId="{4510F925-1784-4B17-A775-A81892259156}" type="parTrans" cxnId="{F85032D1-C851-47A8-87BF-E1317EA04143}">
      <dgm:prSet/>
      <dgm:spPr/>
      <dgm:t>
        <a:bodyPr/>
        <a:lstStyle/>
        <a:p>
          <a:endParaRPr lang="zh-TW" altLang="en-US"/>
        </a:p>
      </dgm:t>
    </dgm:pt>
    <dgm:pt modelId="{64E4CD0B-8306-4997-999F-C714DD1C4594}" type="sibTrans" cxnId="{F85032D1-C851-47A8-87BF-E1317EA04143}">
      <dgm:prSet/>
      <dgm:spPr/>
      <dgm:t>
        <a:bodyPr/>
        <a:lstStyle/>
        <a:p>
          <a:endParaRPr lang="zh-TW" altLang="en-US"/>
        </a:p>
      </dgm:t>
    </dgm:pt>
    <dgm:pt modelId="{48A3305D-7E55-4ED0-BFB2-B640629426CA}">
      <dgm:prSet custT="1"/>
      <dgm:spPr>
        <a:solidFill>
          <a:schemeClr val="accent2"/>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2000" dirty="0" smtClean="0">
              <a:solidFill>
                <a:schemeClr val="tx1"/>
              </a:solidFill>
              <a:latin typeface="Arial" pitchFamily="34" charset="0"/>
              <a:ea typeface="SimHei" pitchFamily="2" charset="-122"/>
            </a:rPr>
            <a:t>透過投資</a:t>
          </a:r>
          <a:r>
            <a:rPr lang="zh-TW" altLang="en-US" sz="2000" dirty="0" smtClean="0">
              <a:solidFill>
                <a:schemeClr val="tx1"/>
              </a:solidFill>
              <a:ea typeface="SimHei" pitchFamily="2" charset="-122"/>
            </a:rPr>
            <a:t>公司</a:t>
          </a:r>
          <a:r>
            <a:rPr lang="zh-TW" altLang="en-US" sz="2000" dirty="0" smtClean="0">
              <a:solidFill>
                <a:schemeClr val="tx1"/>
              </a:solidFill>
              <a:latin typeface="Arial" pitchFamily="34" charset="0"/>
              <a:ea typeface="SimHei" pitchFamily="2" charset="-122"/>
            </a:rPr>
            <a:t>所間接持有對關聯企業之部分權益</a:t>
          </a:r>
          <a:r>
            <a:rPr lang="en-GB" altLang="zh-TW" sz="2000" dirty="0" smtClean="0">
              <a:solidFill>
                <a:schemeClr val="tx1"/>
              </a:solidFill>
              <a:latin typeface="Arial" pitchFamily="34" charset="0"/>
              <a:ea typeface="SimHei" pitchFamily="2" charset="-122"/>
            </a:rPr>
            <a:t> </a:t>
          </a:r>
          <a:endParaRPr lang="zh-TW" altLang="en-US" sz="2000" dirty="0">
            <a:solidFill>
              <a:schemeClr val="tx1"/>
            </a:solidFill>
          </a:endParaRPr>
        </a:p>
      </dgm:t>
    </dgm:pt>
    <dgm:pt modelId="{14285C73-F38E-4C1C-9092-BDBB74817639}" type="parTrans" cxnId="{5DB4179F-4933-4CD5-A55F-08BB19E4FDCE}">
      <dgm:prSet/>
      <dgm:spPr/>
      <dgm:t>
        <a:bodyPr/>
        <a:lstStyle/>
        <a:p>
          <a:endParaRPr lang="zh-TW" altLang="en-US"/>
        </a:p>
      </dgm:t>
    </dgm:pt>
    <dgm:pt modelId="{F41B703B-0149-437B-8B36-89435D06A435}" type="sibTrans" cxnId="{5DB4179F-4933-4CD5-A55F-08BB19E4FDCE}">
      <dgm:prSet/>
      <dgm:spPr/>
      <dgm:t>
        <a:bodyPr/>
        <a:lstStyle/>
        <a:p>
          <a:endParaRPr lang="zh-TW" altLang="en-US"/>
        </a:p>
      </dgm:t>
    </dgm:pt>
    <dgm:pt modelId="{3144641D-01CE-4B20-973E-EDA97873415C}">
      <dgm:prSet/>
      <dgm:spPr>
        <a:solidFill>
          <a:schemeClr val="tx2">
            <a:lumMod val="95000"/>
            <a:alpha val="90000"/>
          </a:schemeClr>
        </a:solidFill>
        <a:ln>
          <a:solidFill>
            <a:srgbClr val="FFFFFF"/>
          </a:solidFill>
        </a:ln>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zh-TW" altLang="en-US" dirty="0" smtClean="0">
              <a:latin typeface="Arial" pitchFamily="34" charset="0"/>
              <a:ea typeface="SimHei" pitchFamily="2" charset="-122"/>
            </a:rPr>
            <a:t>保留之權益不作重衡量</a:t>
          </a:r>
          <a:r>
            <a:rPr lang="en-GB" altLang="zh-TW" dirty="0" smtClean="0">
              <a:latin typeface="Arial" pitchFamily="34" charset="0"/>
              <a:ea typeface="SimHei" pitchFamily="2" charset="-122"/>
            </a:rPr>
            <a:t> </a:t>
          </a:r>
          <a:endParaRPr lang="zh-TW" altLang="en-US" dirty="0"/>
        </a:p>
      </dgm:t>
    </dgm:pt>
    <dgm:pt modelId="{D39175AA-4917-42B8-975C-642292585ACB}" type="parTrans" cxnId="{9387328F-BC60-4326-9C7D-20E1553AD524}">
      <dgm:prSet/>
      <dgm:spPr/>
      <dgm:t>
        <a:bodyPr/>
        <a:lstStyle/>
        <a:p>
          <a:endParaRPr lang="zh-TW" altLang="en-US"/>
        </a:p>
      </dgm:t>
    </dgm:pt>
    <dgm:pt modelId="{09FFAA1B-8E08-4682-98DF-CF75B458AF28}" type="sibTrans" cxnId="{9387328F-BC60-4326-9C7D-20E1553AD524}">
      <dgm:prSet/>
      <dgm:spPr/>
      <dgm:t>
        <a:bodyPr/>
        <a:lstStyle/>
        <a:p>
          <a:endParaRPr lang="zh-TW" altLang="en-US"/>
        </a:p>
      </dgm:t>
    </dgm:pt>
    <dgm:pt modelId="{10883494-2BC0-4D3B-86AD-C599E6C34853}">
      <dgm:prSet/>
      <dgm:spPr>
        <a:solidFill>
          <a:schemeClr val="tx2">
            <a:lumMod val="95000"/>
            <a:alpha val="90000"/>
          </a:schemeClr>
        </a:solidFill>
        <a:ln>
          <a:solidFill>
            <a:srgbClr val="FFFFFF"/>
          </a:solidFill>
        </a:ln>
      </dgm:spPr>
      <dgm:t>
        <a:bodyPr/>
        <a:lstStyle/>
        <a:p>
          <a:pPr marL="0" marR="0" lvl="1" indent="0" defTabSz="914400" eaLnBrk="1" fontAlgn="auto" latinLnBrk="0" hangingPunct="1">
            <a:lnSpc>
              <a:spcPct val="100000"/>
            </a:lnSpc>
            <a:spcBef>
              <a:spcPts val="0"/>
            </a:spcBef>
            <a:spcAft>
              <a:spcPts val="0"/>
            </a:spcAft>
            <a:buClrTx/>
            <a:buSzTx/>
            <a:buFontTx/>
            <a:buNone/>
            <a:tabLst/>
            <a:defRPr/>
          </a:pPr>
          <a:r>
            <a:rPr lang="zh-TW" altLang="en-US" dirty="0" smtClean="0">
              <a:latin typeface="Arial" pitchFamily="34" charset="0"/>
              <a:ea typeface="SimHei" pitchFamily="2" charset="-122"/>
            </a:rPr>
            <a:t>依據</a:t>
          </a:r>
          <a:r>
            <a:rPr lang="en-US" altLang="zh-TW" dirty="0" smtClean="0">
              <a:latin typeface="Arial" pitchFamily="34" charset="0"/>
              <a:ea typeface="SimHei" pitchFamily="2" charset="-122"/>
            </a:rPr>
            <a:t>IFRS 9</a:t>
          </a:r>
          <a:r>
            <a:rPr lang="zh-TW" altLang="en-US" dirty="0" smtClean="0">
              <a:latin typeface="Arial" pitchFamily="34" charset="0"/>
              <a:ea typeface="SimHei" pitchFamily="2" charset="-122"/>
            </a:rPr>
            <a:t>以</a:t>
          </a:r>
          <a:r>
            <a:rPr lang="en-GB" altLang="zh-TW" dirty="0" smtClean="0">
              <a:latin typeface="Arial" pitchFamily="34" charset="0"/>
              <a:ea typeface="SimHei" pitchFamily="2" charset="-122"/>
            </a:rPr>
            <a:t>FVTPL</a:t>
          </a:r>
          <a:r>
            <a:rPr lang="zh-TW" altLang="en-US" dirty="0" smtClean="0">
              <a:latin typeface="Arial" pitchFamily="34" charset="0"/>
              <a:ea typeface="SimHei" pitchFamily="2" charset="-122"/>
            </a:rPr>
            <a:t>之衡量選擇</a:t>
          </a:r>
          <a:endParaRPr lang="zh-TW" altLang="en-US" dirty="0"/>
        </a:p>
      </dgm:t>
    </dgm:pt>
    <dgm:pt modelId="{1AE2A5B2-65EE-42FA-ABB8-04313C451850}" type="parTrans" cxnId="{8D5BC7FA-00E1-44B5-B34A-EFFE2E28EB70}">
      <dgm:prSet/>
      <dgm:spPr/>
      <dgm:t>
        <a:bodyPr/>
        <a:lstStyle/>
        <a:p>
          <a:endParaRPr lang="zh-TW" altLang="en-US"/>
        </a:p>
      </dgm:t>
    </dgm:pt>
    <dgm:pt modelId="{70A7E1B2-D253-4AE7-870A-25F0BD1A552F}" type="sibTrans" cxnId="{8D5BC7FA-00E1-44B5-B34A-EFFE2E28EB70}">
      <dgm:prSet/>
      <dgm:spPr/>
      <dgm:t>
        <a:bodyPr/>
        <a:lstStyle/>
        <a:p>
          <a:endParaRPr lang="zh-TW" altLang="en-US"/>
        </a:p>
      </dgm:t>
    </dgm:pt>
    <dgm:pt modelId="{AA0F0431-88CB-4A0A-9FD0-E69479260C79}" type="pres">
      <dgm:prSet presAssocID="{0016B7FD-6E59-4446-B2F9-B16315E1FB2F}" presName="linear" presStyleCnt="0">
        <dgm:presLayoutVars>
          <dgm:dir/>
          <dgm:animLvl val="lvl"/>
          <dgm:resizeHandles val="exact"/>
        </dgm:presLayoutVars>
      </dgm:prSet>
      <dgm:spPr/>
      <dgm:t>
        <a:bodyPr/>
        <a:lstStyle/>
        <a:p>
          <a:endParaRPr lang="zh-TW" altLang="en-US"/>
        </a:p>
      </dgm:t>
    </dgm:pt>
    <dgm:pt modelId="{315B59DA-6EDE-4265-93D5-FA153BFBF338}" type="pres">
      <dgm:prSet presAssocID="{9F7D7A76-EA51-4B80-87CC-B3206488C17A}" presName="parentLin" presStyleCnt="0"/>
      <dgm:spPr/>
    </dgm:pt>
    <dgm:pt modelId="{674DFD71-832D-4628-843B-C1A519ACF863}" type="pres">
      <dgm:prSet presAssocID="{9F7D7A76-EA51-4B80-87CC-B3206488C17A}" presName="parentLeftMargin" presStyleLbl="node1" presStyleIdx="0" presStyleCnt="4"/>
      <dgm:spPr/>
      <dgm:t>
        <a:bodyPr/>
        <a:lstStyle/>
        <a:p>
          <a:endParaRPr lang="zh-TW" altLang="en-US"/>
        </a:p>
      </dgm:t>
    </dgm:pt>
    <dgm:pt modelId="{71EF7FAA-1246-4FC0-A301-B434E1B3C0C2}" type="pres">
      <dgm:prSet presAssocID="{9F7D7A76-EA51-4B80-87CC-B3206488C17A}" presName="parentText" presStyleLbl="node1" presStyleIdx="0" presStyleCnt="4" custScaleX="105134">
        <dgm:presLayoutVars>
          <dgm:chMax val="0"/>
          <dgm:bulletEnabled val="1"/>
        </dgm:presLayoutVars>
      </dgm:prSet>
      <dgm:spPr/>
      <dgm:t>
        <a:bodyPr/>
        <a:lstStyle/>
        <a:p>
          <a:endParaRPr lang="zh-TW" altLang="en-US"/>
        </a:p>
      </dgm:t>
    </dgm:pt>
    <dgm:pt modelId="{25A47628-EAA6-463B-930F-25533CB31403}" type="pres">
      <dgm:prSet presAssocID="{9F7D7A76-EA51-4B80-87CC-B3206488C17A}" presName="negativeSpace" presStyleCnt="0"/>
      <dgm:spPr/>
    </dgm:pt>
    <dgm:pt modelId="{4C75E00A-319E-4C54-B166-87E43F0F0699}" type="pres">
      <dgm:prSet presAssocID="{9F7D7A76-EA51-4B80-87CC-B3206488C17A}" presName="childText" presStyleLbl="conFgAcc1" presStyleIdx="0" presStyleCnt="4">
        <dgm:presLayoutVars>
          <dgm:bulletEnabled val="1"/>
        </dgm:presLayoutVars>
      </dgm:prSet>
      <dgm:spPr/>
      <dgm:t>
        <a:bodyPr/>
        <a:lstStyle/>
        <a:p>
          <a:endParaRPr lang="zh-TW" altLang="en-US"/>
        </a:p>
      </dgm:t>
    </dgm:pt>
    <dgm:pt modelId="{44BFF43E-13D7-4F40-B68B-20CF731E04C1}" type="pres">
      <dgm:prSet presAssocID="{C91D6343-721F-4667-8D0F-C04B27837878}" presName="spaceBetweenRectangles" presStyleCnt="0"/>
      <dgm:spPr/>
    </dgm:pt>
    <dgm:pt modelId="{FB1EAA7D-23B6-4A73-8416-58DB77DD7C36}" type="pres">
      <dgm:prSet presAssocID="{31890B4A-26D4-4F89-834C-C11801BF8F9D}" presName="parentLin" presStyleCnt="0"/>
      <dgm:spPr/>
    </dgm:pt>
    <dgm:pt modelId="{03363329-EA6A-44D0-AD5F-DC9BB4CCAEFF}" type="pres">
      <dgm:prSet presAssocID="{31890B4A-26D4-4F89-834C-C11801BF8F9D}" presName="parentLeftMargin" presStyleLbl="node1" presStyleIdx="0" presStyleCnt="4"/>
      <dgm:spPr/>
      <dgm:t>
        <a:bodyPr/>
        <a:lstStyle/>
        <a:p>
          <a:endParaRPr lang="zh-TW" altLang="en-US"/>
        </a:p>
      </dgm:t>
    </dgm:pt>
    <dgm:pt modelId="{5C2E0A1E-BBF5-4479-BF2A-42A85BB1A75E}" type="pres">
      <dgm:prSet presAssocID="{31890B4A-26D4-4F89-834C-C11801BF8F9D}" presName="parentText" presStyleLbl="node1" presStyleIdx="1" presStyleCnt="4" custScaleX="106894">
        <dgm:presLayoutVars>
          <dgm:chMax val="0"/>
          <dgm:bulletEnabled val="1"/>
        </dgm:presLayoutVars>
      </dgm:prSet>
      <dgm:spPr/>
      <dgm:t>
        <a:bodyPr/>
        <a:lstStyle/>
        <a:p>
          <a:endParaRPr lang="zh-TW" altLang="en-US"/>
        </a:p>
      </dgm:t>
    </dgm:pt>
    <dgm:pt modelId="{2221495B-E844-47CB-9215-03370385C778}" type="pres">
      <dgm:prSet presAssocID="{31890B4A-26D4-4F89-834C-C11801BF8F9D}" presName="negativeSpace" presStyleCnt="0"/>
      <dgm:spPr/>
    </dgm:pt>
    <dgm:pt modelId="{406B9AD5-4698-4E5F-A70F-28E93E98CC76}" type="pres">
      <dgm:prSet presAssocID="{31890B4A-26D4-4F89-834C-C11801BF8F9D}" presName="childText" presStyleLbl="conFgAcc1" presStyleIdx="1" presStyleCnt="4">
        <dgm:presLayoutVars>
          <dgm:bulletEnabled val="1"/>
        </dgm:presLayoutVars>
      </dgm:prSet>
      <dgm:spPr/>
      <dgm:t>
        <a:bodyPr/>
        <a:lstStyle/>
        <a:p>
          <a:endParaRPr lang="zh-TW" altLang="en-US"/>
        </a:p>
      </dgm:t>
    </dgm:pt>
    <dgm:pt modelId="{2F668CA9-3B73-4911-9FF7-F2AFDCAC8195}" type="pres">
      <dgm:prSet presAssocID="{59792C06-DADF-4DC0-B5FA-8B0656BB3902}" presName="spaceBetweenRectangles" presStyleCnt="0"/>
      <dgm:spPr/>
    </dgm:pt>
    <dgm:pt modelId="{BE5C43EF-CF59-4B40-933A-035FBB34BAE9}" type="pres">
      <dgm:prSet presAssocID="{331C4286-AD32-4E5F-90C3-4FE06E5268C7}" presName="parentLin" presStyleCnt="0"/>
      <dgm:spPr/>
    </dgm:pt>
    <dgm:pt modelId="{BEED7108-691D-44BD-B447-1C90A47C8A2E}" type="pres">
      <dgm:prSet presAssocID="{331C4286-AD32-4E5F-90C3-4FE06E5268C7}" presName="parentLeftMargin" presStyleLbl="node1" presStyleIdx="1" presStyleCnt="4"/>
      <dgm:spPr/>
      <dgm:t>
        <a:bodyPr/>
        <a:lstStyle/>
        <a:p>
          <a:endParaRPr lang="zh-TW" altLang="en-US"/>
        </a:p>
      </dgm:t>
    </dgm:pt>
    <dgm:pt modelId="{5A97BEBA-180E-4961-B352-07666BBA726A}" type="pres">
      <dgm:prSet presAssocID="{331C4286-AD32-4E5F-90C3-4FE06E5268C7}" presName="parentText" presStyleLbl="node1" presStyleIdx="2" presStyleCnt="4" custScaleX="107627">
        <dgm:presLayoutVars>
          <dgm:chMax val="0"/>
          <dgm:bulletEnabled val="1"/>
        </dgm:presLayoutVars>
      </dgm:prSet>
      <dgm:spPr/>
      <dgm:t>
        <a:bodyPr/>
        <a:lstStyle/>
        <a:p>
          <a:endParaRPr lang="zh-TW" altLang="en-US"/>
        </a:p>
      </dgm:t>
    </dgm:pt>
    <dgm:pt modelId="{223A4876-F075-40C0-9BE5-A8A46810065A}" type="pres">
      <dgm:prSet presAssocID="{331C4286-AD32-4E5F-90C3-4FE06E5268C7}" presName="negativeSpace" presStyleCnt="0"/>
      <dgm:spPr/>
    </dgm:pt>
    <dgm:pt modelId="{50DF2836-F4E3-4A0E-A13D-91D272F54610}" type="pres">
      <dgm:prSet presAssocID="{331C4286-AD32-4E5F-90C3-4FE06E5268C7}" presName="childText" presStyleLbl="conFgAcc1" presStyleIdx="2" presStyleCnt="4">
        <dgm:presLayoutVars>
          <dgm:bulletEnabled val="1"/>
        </dgm:presLayoutVars>
      </dgm:prSet>
      <dgm:spPr/>
      <dgm:t>
        <a:bodyPr/>
        <a:lstStyle/>
        <a:p>
          <a:endParaRPr lang="zh-TW" altLang="en-US"/>
        </a:p>
      </dgm:t>
    </dgm:pt>
    <dgm:pt modelId="{ECCAAADF-3C9C-435C-A672-98AE3E009D05}" type="pres">
      <dgm:prSet presAssocID="{509C84E2-F2DE-4FB6-B50B-69B5BA78DC4F}" presName="spaceBetweenRectangles" presStyleCnt="0"/>
      <dgm:spPr/>
    </dgm:pt>
    <dgm:pt modelId="{1CC6EE46-A880-45CB-BA87-05BD102A0CBC}" type="pres">
      <dgm:prSet presAssocID="{48A3305D-7E55-4ED0-BFB2-B640629426CA}" presName="parentLin" presStyleCnt="0"/>
      <dgm:spPr/>
    </dgm:pt>
    <dgm:pt modelId="{BADF902C-CA93-4C61-9A1C-6EFF0913A4F2}" type="pres">
      <dgm:prSet presAssocID="{48A3305D-7E55-4ED0-BFB2-B640629426CA}" presName="parentLeftMargin" presStyleLbl="node1" presStyleIdx="2" presStyleCnt="4"/>
      <dgm:spPr/>
      <dgm:t>
        <a:bodyPr/>
        <a:lstStyle/>
        <a:p>
          <a:endParaRPr lang="zh-TW" altLang="en-US"/>
        </a:p>
      </dgm:t>
    </dgm:pt>
    <dgm:pt modelId="{D75DE2E3-4BD7-472C-8E95-8549BFA98944}" type="pres">
      <dgm:prSet presAssocID="{48A3305D-7E55-4ED0-BFB2-B640629426CA}" presName="parentText" presStyleLbl="node1" presStyleIdx="3" presStyleCnt="4" custScaleX="108654">
        <dgm:presLayoutVars>
          <dgm:chMax val="0"/>
          <dgm:bulletEnabled val="1"/>
        </dgm:presLayoutVars>
      </dgm:prSet>
      <dgm:spPr/>
      <dgm:t>
        <a:bodyPr/>
        <a:lstStyle/>
        <a:p>
          <a:endParaRPr lang="zh-TW" altLang="en-US"/>
        </a:p>
      </dgm:t>
    </dgm:pt>
    <dgm:pt modelId="{CBDBAAC3-F46B-4674-BB97-4D33A1F051F9}" type="pres">
      <dgm:prSet presAssocID="{48A3305D-7E55-4ED0-BFB2-B640629426CA}" presName="negativeSpace" presStyleCnt="0"/>
      <dgm:spPr/>
    </dgm:pt>
    <dgm:pt modelId="{D5D28D36-5DC7-4E62-BDA2-DD1F214C3B0E}" type="pres">
      <dgm:prSet presAssocID="{48A3305D-7E55-4ED0-BFB2-B640629426CA}" presName="childText" presStyleLbl="conFgAcc1" presStyleIdx="3" presStyleCnt="4">
        <dgm:presLayoutVars>
          <dgm:bulletEnabled val="1"/>
        </dgm:presLayoutVars>
      </dgm:prSet>
      <dgm:spPr/>
      <dgm:t>
        <a:bodyPr/>
        <a:lstStyle/>
        <a:p>
          <a:endParaRPr lang="zh-TW" altLang="en-US"/>
        </a:p>
      </dgm:t>
    </dgm:pt>
  </dgm:ptLst>
  <dgm:cxnLst>
    <dgm:cxn modelId="{C5E10C5C-C05E-4838-BAE2-24BCCE79E5A3}" type="presOf" srcId="{9F7D7A76-EA51-4B80-87CC-B3206488C17A}" destId="{71EF7FAA-1246-4FC0-A301-B434E1B3C0C2}" srcOrd="1" destOrd="0" presId="urn:microsoft.com/office/officeart/2005/8/layout/list1"/>
    <dgm:cxn modelId="{E9E63EAD-2A98-473B-B414-ADFB80859CA2}" type="presOf" srcId="{64F7A343-BA43-42FE-8900-0942DA585378}" destId="{4C75E00A-319E-4C54-B166-87E43F0F0699}" srcOrd="0" destOrd="0" presId="urn:microsoft.com/office/officeart/2005/8/layout/list1"/>
    <dgm:cxn modelId="{FC333617-1F09-4468-A8AE-57846ED83C58}" type="presOf" srcId="{331C4286-AD32-4E5F-90C3-4FE06E5268C7}" destId="{5A97BEBA-180E-4961-B352-07666BBA726A}" srcOrd="1" destOrd="0" presId="urn:microsoft.com/office/officeart/2005/8/layout/list1"/>
    <dgm:cxn modelId="{8D5BC7FA-00E1-44B5-B34A-EFFE2E28EB70}" srcId="{48A3305D-7E55-4ED0-BFB2-B640629426CA}" destId="{10883494-2BC0-4D3B-86AD-C599E6C34853}" srcOrd="0" destOrd="0" parTransId="{1AE2A5B2-65EE-42FA-ABB8-04313C451850}" sibTransId="{70A7E1B2-D253-4AE7-870A-25F0BD1A552F}"/>
    <dgm:cxn modelId="{9387328F-BC60-4326-9C7D-20E1553AD524}" srcId="{331C4286-AD32-4E5F-90C3-4FE06E5268C7}" destId="{3144641D-01CE-4B20-973E-EDA97873415C}" srcOrd="0" destOrd="0" parTransId="{D39175AA-4917-42B8-975C-642292585ACB}" sibTransId="{09FFAA1B-8E08-4682-98DF-CF75B458AF28}"/>
    <dgm:cxn modelId="{96979BEB-3E5C-4C06-BED1-D90A7CA487F2}" type="presOf" srcId="{31890B4A-26D4-4F89-834C-C11801BF8F9D}" destId="{5C2E0A1E-BBF5-4479-BF2A-42A85BB1A75E}" srcOrd="1" destOrd="0" presId="urn:microsoft.com/office/officeart/2005/8/layout/list1"/>
    <dgm:cxn modelId="{4AC4C095-B8AB-45F3-A0DE-89795D2561C0}" srcId="{9F7D7A76-EA51-4B80-87CC-B3206488C17A}" destId="{D3BB8BBE-D3CF-4942-A5C0-22812CB532F0}" srcOrd="2" destOrd="0" parTransId="{00248F6C-9388-4E13-AED7-02FE720BD2F4}" sibTransId="{0E78070D-7AAB-4B73-8BEB-E87C52D0626E}"/>
    <dgm:cxn modelId="{221FD7C9-C38A-42EC-9F99-D2EC96F8947C}" srcId="{9F7D7A76-EA51-4B80-87CC-B3206488C17A}" destId="{EB044D62-6C34-4602-B0D7-5F75665C21CE}" srcOrd="1" destOrd="0" parTransId="{9C949D24-43EF-4059-B311-E5A289D13F5D}" sibTransId="{52699CAC-ED77-44EE-AB18-D9545F59192A}"/>
    <dgm:cxn modelId="{4C77F33F-1F3E-438C-88AB-4220D9C50C92}" srcId="{0016B7FD-6E59-4446-B2F9-B16315E1FB2F}" destId="{9F7D7A76-EA51-4B80-87CC-B3206488C17A}" srcOrd="0" destOrd="0" parTransId="{888B825E-B1D5-448A-8ADE-A99E80F18796}" sibTransId="{C91D6343-721F-4667-8D0F-C04B27837878}"/>
    <dgm:cxn modelId="{F85032D1-C851-47A8-87BF-E1317EA04143}" srcId="{31890B4A-26D4-4F89-834C-C11801BF8F9D}" destId="{BC99E445-E53F-4121-A36B-39CDA396D971}" srcOrd="1" destOrd="0" parTransId="{4510F925-1784-4B17-A775-A81892259156}" sibTransId="{64E4CD0B-8306-4997-999F-C714DD1C4594}"/>
    <dgm:cxn modelId="{87C5FE37-2277-44BE-8E67-E40F228F0A33}" type="presOf" srcId="{48A3305D-7E55-4ED0-BFB2-B640629426CA}" destId="{BADF902C-CA93-4C61-9A1C-6EFF0913A4F2}" srcOrd="0" destOrd="0" presId="urn:microsoft.com/office/officeart/2005/8/layout/list1"/>
    <dgm:cxn modelId="{FDC9C847-8175-49A0-ADCD-6559EB91015F}" srcId="{0016B7FD-6E59-4446-B2F9-B16315E1FB2F}" destId="{331C4286-AD32-4E5F-90C3-4FE06E5268C7}" srcOrd="2" destOrd="0" parTransId="{081975EB-0C50-42E2-B26F-541B892B2833}" sibTransId="{509C84E2-F2DE-4FB6-B50B-69B5BA78DC4F}"/>
    <dgm:cxn modelId="{49D15F16-41A3-456C-A759-C7198FBD80EF}" type="presOf" srcId="{9F7D7A76-EA51-4B80-87CC-B3206488C17A}" destId="{674DFD71-832D-4628-843B-C1A519ACF863}" srcOrd="0" destOrd="0" presId="urn:microsoft.com/office/officeart/2005/8/layout/list1"/>
    <dgm:cxn modelId="{1B36B563-58F1-47DB-89E6-F3D109530F17}" type="presOf" srcId="{BC99E445-E53F-4121-A36B-39CDA396D971}" destId="{406B9AD5-4698-4E5F-A70F-28E93E98CC76}" srcOrd="0" destOrd="1" presId="urn:microsoft.com/office/officeart/2005/8/layout/list1"/>
    <dgm:cxn modelId="{622A044F-336E-4583-8857-0E9C678B3EC6}" srcId="{0016B7FD-6E59-4446-B2F9-B16315E1FB2F}" destId="{31890B4A-26D4-4F89-834C-C11801BF8F9D}" srcOrd="1" destOrd="0" parTransId="{CB7361C9-F9BA-4328-87B3-770A40F7C363}" sibTransId="{59792C06-DADF-4DC0-B5FA-8B0656BB3902}"/>
    <dgm:cxn modelId="{4C0F383C-791F-4484-A8D8-A9C51A87B116}" type="presOf" srcId="{48A3305D-7E55-4ED0-BFB2-B640629426CA}" destId="{D75DE2E3-4BD7-472C-8E95-8549BFA98944}" srcOrd="1" destOrd="0" presId="urn:microsoft.com/office/officeart/2005/8/layout/list1"/>
    <dgm:cxn modelId="{825B7AB7-E6F4-4E4A-8850-FA645F6B7455}" type="presOf" srcId="{D3BB8BBE-D3CF-4942-A5C0-22812CB532F0}" destId="{4C75E00A-319E-4C54-B166-87E43F0F0699}" srcOrd="0" destOrd="2" presId="urn:microsoft.com/office/officeart/2005/8/layout/list1"/>
    <dgm:cxn modelId="{E777F2A1-4B80-45D4-BA6D-7DECE40AAA8E}" type="presOf" srcId="{3144641D-01CE-4B20-973E-EDA97873415C}" destId="{50DF2836-F4E3-4A0E-A13D-91D272F54610}" srcOrd="0" destOrd="0" presId="urn:microsoft.com/office/officeart/2005/8/layout/list1"/>
    <dgm:cxn modelId="{DC821D81-05D7-4A50-ADAD-01090FE0A3D6}" type="presOf" srcId="{EB044D62-6C34-4602-B0D7-5F75665C21CE}" destId="{4C75E00A-319E-4C54-B166-87E43F0F0699}" srcOrd="0" destOrd="1" presId="urn:microsoft.com/office/officeart/2005/8/layout/list1"/>
    <dgm:cxn modelId="{0C532662-8FF6-4319-9F61-09A31E609DF4}" type="presOf" srcId="{A82BD61A-51A6-49EB-8466-742A4847F70A}" destId="{406B9AD5-4698-4E5F-A70F-28E93E98CC76}" srcOrd="0" destOrd="0" presId="urn:microsoft.com/office/officeart/2005/8/layout/list1"/>
    <dgm:cxn modelId="{5DB4179F-4933-4CD5-A55F-08BB19E4FDCE}" srcId="{0016B7FD-6E59-4446-B2F9-B16315E1FB2F}" destId="{48A3305D-7E55-4ED0-BFB2-B640629426CA}" srcOrd="3" destOrd="0" parTransId="{14285C73-F38E-4C1C-9092-BDBB74817639}" sibTransId="{F41B703B-0149-437B-8B36-89435D06A435}"/>
    <dgm:cxn modelId="{A3906B32-43F7-4AE8-BFFA-4873631DB697}" srcId="{9F7D7A76-EA51-4B80-87CC-B3206488C17A}" destId="{64F7A343-BA43-42FE-8900-0942DA585378}" srcOrd="0" destOrd="0" parTransId="{E754BD5D-72FD-4079-BAB6-B7363B6244D4}" sibTransId="{91811761-ACE2-41A6-A607-51301B6D6D86}"/>
    <dgm:cxn modelId="{58F30100-18E2-4643-A8D4-B299AFADC118}" type="presOf" srcId="{10883494-2BC0-4D3B-86AD-C599E6C34853}" destId="{D5D28D36-5DC7-4E62-BDA2-DD1F214C3B0E}" srcOrd="0" destOrd="0" presId="urn:microsoft.com/office/officeart/2005/8/layout/list1"/>
    <dgm:cxn modelId="{61699CBD-5F27-40B1-B5DB-F0B3E24878E2}" srcId="{31890B4A-26D4-4F89-834C-C11801BF8F9D}" destId="{A82BD61A-51A6-49EB-8466-742A4847F70A}" srcOrd="0" destOrd="0" parTransId="{F779AB98-B545-492F-865B-31673C6B00D0}" sibTransId="{0D78EEAC-6792-4A0A-9770-768AAFAA1BFE}"/>
    <dgm:cxn modelId="{DF792361-CC8C-4E4C-A6E0-E12E00967E5E}" type="presOf" srcId="{31890B4A-26D4-4F89-834C-C11801BF8F9D}" destId="{03363329-EA6A-44D0-AD5F-DC9BB4CCAEFF}" srcOrd="0" destOrd="0" presId="urn:microsoft.com/office/officeart/2005/8/layout/list1"/>
    <dgm:cxn modelId="{5A8EF9B6-8B4E-425D-B46C-17E75CA54818}" type="presOf" srcId="{0016B7FD-6E59-4446-B2F9-B16315E1FB2F}" destId="{AA0F0431-88CB-4A0A-9FD0-E69479260C79}" srcOrd="0" destOrd="0" presId="urn:microsoft.com/office/officeart/2005/8/layout/list1"/>
    <dgm:cxn modelId="{2D07F13F-8B29-471F-A348-25542001CF39}" type="presOf" srcId="{331C4286-AD32-4E5F-90C3-4FE06E5268C7}" destId="{BEED7108-691D-44BD-B447-1C90A47C8A2E}" srcOrd="0" destOrd="0" presId="urn:microsoft.com/office/officeart/2005/8/layout/list1"/>
    <dgm:cxn modelId="{655DE413-5C90-4424-95B0-50837142FBF0}" type="presParOf" srcId="{AA0F0431-88CB-4A0A-9FD0-E69479260C79}" destId="{315B59DA-6EDE-4265-93D5-FA153BFBF338}" srcOrd="0" destOrd="0" presId="urn:microsoft.com/office/officeart/2005/8/layout/list1"/>
    <dgm:cxn modelId="{7EFDEC87-BE23-4548-A7CF-6D1E6DD7F4F1}" type="presParOf" srcId="{315B59DA-6EDE-4265-93D5-FA153BFBF338}" destId="{674DFD71-832D-4628-843B-C1A519ACF863}" srcOrd="0" destOrd="0" presId="urn:microsoft.com/office/officeart/2005/8/layout/list1"/>
    <dgm:cxn modelId="{2F2CC8E2-485E-40F5-B6A8-A589505BFD2E}" type="presParOf" srcId="{315B59DA-6EDE-4265-93D5-FA153BFBF338}" destId="{71EF7FAA-1246-4FC0-A301-B434E1B3C0C2}" srcOrd="1" destOrd="0" presId="urn:microsoft.com/office/officeart/2005/8/layout/list1"/>
    <dgm:cxn modelId="{4599DE28-28E8-48F3-87AA-421D8C70F237}" type="presParOf" srcId="{AA0F0431-88CB-4A0A-9FD0-E69479260C79}" destId="{25A47628-EAA6-463B-930F-25533CB31403}" srcOrd="1" destOrd="0" presId="urn:microsoft.com/office/officeart/2005/8/layout/list1"/>
    <dgm:cxn modelId="{235FAE93-9D69-4FDC-9E6C-064CCC962B21}" type="presParOf" srcId="{AA0F0431-88CB-4A0A-9FD0-E69479260C79}" destId="{4C75E00A-319E-4C54-B166-87E43F0F0699}" srcOrd="2" destOrd="0" presId="urn:microsoft.com/office/officeart/2005/8/layout/list1"/>
    <dgm:cxn modelId="{DF9FB812-E019-45AE-8018-2A4268AC20A9}" type="presParOf" srcId="{AA0F0431-88CB-4A0A-9FD0-E69479260C79}" destId="{44BFF43E-13D7-4F40-B68B-20CF731E04C1}" srcOrd="3" destOrd="0" presId="urn:microsoft.com/office/officeart/2005/8/layout/list1"/>
    <dgm:cxn modelId="{63C04E98-8FF3-4B82-B358-3D528C6CB1E8}" type="presParOf" srcId="{AA0F0431-88CB-4A0A-9FD0-E69479260C79}" destId="{FB1EAA7D-23B6-4A73-8416-58DB77DD7C36}" srcOrd="4" destOrd="0" presId="urn:microsoft.com/office/officeart/2005/8/layout/list1"/>
    <dgm:cxn modelId="{DC5D53C6-DAE0-42AC-B765-36BF3D58F2A6}" type="presParOf" srcId="{FB1EAA7D-23B6-4A73-8416-58DB77DD7C36}" destId="{03363329-EA6A-44D0-AD5F-DC9BB4CCAEFF}" srcOrd="0" destOrd="0" presId="urn:microsoft.com/office/officeart/2005/8/layout/list1"/>
    <dgm:cxn modelId="{94049611-4922-4DF6-BA58-38979EFD6384}" type="presParOf" srcId="{FB1EAA7D-23B6-4A73-8416-58DB77DD7C36}" destId="{5C2E0A1E-BBF5-4479-BF2A-42A85BB1A75E}" srcOrd="1" destOrd="0" presId="urn:microsoft.com/office/officeart/2005/8/layout/list1"/>
    <dgm:cxn modelId="{067E7B17-173C-4FCB-8FC6-590CA5ACA064}" type="presParOf" srcId="{AA0F0431-88CB-4A0A-9FD0-E69479260C79}" destId="{2221495B-E844-47CB-9215-03370385C778}" srcOrd="5" destOrd="0" presId="urn:microsoft.com/office/officeart/2005/8/layout/list1"/>
    <dgm:cxn modelId="{A7916C03-23CF-417B-8EB4-F29C64E4FF55}" type="presParOf" srcId="{AA0F0431-88CB-4A0A-9FD0-E69479260C79}" destId="{406B9AD5-4698-4E5F-A70F-28E93E98CC76}" srcOrd="6" destOrd="0" presId="urn:microsoft.com/office/officeart/2005/8/layout/list1"/>
    <dgm:cxn modelId="{C6D1D299-BCF9-47ED-87E3-2C2C5E6CDEB4}" type="presParOf" srcId="{AA0F0431-88CB-4A0A-9FD0-E69479260C79}" destId="{2F668CA9-3B73-4911-9FF7-F2AFDCAC8195}" srcOrd="7" destOrd="0" presId="urn:microsoft.com/office/officeart/2005/8/layout/list1"/>
    <dgm:cxn modelId="{FB729C28-3E98-4F87-886A-DDF0C220C104}" type="presParOf" srcId="{AA0F0431-88CB-4A0A-9FD0-E69479260C79}" destId="{BE5C43EF-CF59-4B40-933A-035FBB34BAE9}" srcOrd="8" destOrd="0" presId="urn:microsoft.com/office/officeart/2005/8/layout/list1"/>
    <dgm:cxn modelId="{8D28AB24-5AB0-4B61-8490-0B54E6E87464}" type="presParOf" srcId="{BE5C43EF-CF59-4B40-933A-035FBB34BAE9}" destId="{BEED7108-691D-44BD-B447-1C90A47C8A2E}" srcOrd="0" destOrd="0" presId="urn:microsoft.com/office/officeart/2005/8/layout/list1"/>
    <dgm:cxn modelId="{E1D6A922-0B81-47A5-A904-46C1BB5A8BA2}" type="presParOf" srcId="{BE5C43EF-CF59-4B40-933A-035FBB34BAE9}" destId="{5A97BEBA-180E-4961-B352-07666BBA726A}" srcOrd="1" destOrd="0" presId="urn:microsoft.com/office/officeart/2005/8/layout/list1"/>
    <dgm:cxn modelId="{28B79920-A6F2-4FA5-B34A-B189139AF225}" type="presParOf" srcId="{AA0F0431-88CB-4A0A-9FD0-E69479260C79}" destId="{223A4876-F075-40C0-9BE5-A8A46810065A}" srcOrd="9" destOrd="0" presId="urn:microsoft.com/office/officeart/2005/8/layout/list1"/>
    <dgm:cxn modelId="{40149B26-AD55-4D0B-8AA8-C5FBCC9ABD78}" type="presParOf" srcId="{AA0F0431-88CB-4A0A-9FD0-E69479260C79}" destId="{50DF2836-F4E3-4A0E-A13D-91D272F54610}" srcOrd="10" destOrd="0" presId="urn:microsoft.com/office/officeart/2005/8/layout/list1"/>
    <dgm:cxn modelId="{4917E5D3-9A4B-4BE8-8852-431EB54E6146}" type="presParOf" srcId="{AA0F0431-88CB-4A0A-9FD0-E69479260C79}" destId="{ECCAAADF-3C9C-435C-A672-98AE3E009D05}" srcOrd="11" destOrd="0" presId="urn:microsoft.com/office/officeart/2005/8/layout/list1"/>
    <dgm:cxn modelId="{FD2AB1F1-F612-483E-83A5-F916DCEF70F8}" type="presParOf" srcId="{AA0F0431-88CB-4A0A-9FD0-E69479260C79}" destId="{1CC6EE46-A880-45CB-BA87-05BD102A0CBC}" srcOrd="12" destOrd="0" presId="urn:microsoft.com/office/officeart/2005/8/layout/list1"/>
    <dgm:cxn modelId="{283EE30A-FAC0-4CE9-A4C3-354BC94494BC}" type="presParOf" srcId="{1CC6EE46-A880-45CB-BA87-05BD102A0CBC}" destId="{BADF902C-CA93-4C61-9A1C-6EFF0913A4F2}" srcOrd="0" destOrd="0" presId="urn:microsoft.com/office/officeart/2005/8/layout/list1"/>
    <dgm:cxn modelId="{2B3B0755-62DB-4878-BA65-708CDA9BE0C2}" type="presParOf" srcId="{1CC6EE46-A880-45CB-BA87-05BD102A0CBC}" destId="{D75DE2E3-4BD7-472C-8E95-8549BFA98944}" srcOrd="1" destOrd="0" presId="urn:microsoft.com/office/officeart/2005/8/layout/list1"/>
    <dgm:cxn modelId="{4F0995F6-6A90-4B27-9717-EF4BF9EA46CD}" type="presParOf" srcId="{AA0F0431-88CB-4A0A-9FD0-E69479260C79}" destId="{CBDBAAC3-F46B-4674-BB97-4D33A1F051F9}" srcOrd="13" destOrd="0" presId="urn:microsoft.com/office/officeart/2005/8/layout/list1"/>
    <dgm:cxn modelId="{81AF472E-687E-45CC-B81F-F0778F94B9FC}" type="presParOf" srcId="{AA0F0431-88CB-4A0A-9FD0-E69479260C79}" destId="{D5D28D36-5DC7-4E62-BDA2-DD1F214C3B0E}"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3CA5CB2-FDB3-498D-8FB3-0C1DFE1772A5}" type="doc">
      <dgm:prSet loTypeId="urn:microsoft.com/office/officeart/2005/8/layout/radial4" loCatId="relationship" qsTypeId="urn:microsoft.com/office/officeart/2005/8/quickstyle/simple5" qsCatId="simple" csTypeId="urn:microsoft.com/office/officeart/2005/8/colors/colorful3" csCatId="colorful" phldr="1"/>
      <dgm:spPr/>
      <dgm:t>
        <a:bodyPr/>
        <a:lstStyle/>
        <a:p>
          <a:endParaRPr lang="zh-TW" altLang="en-US"/>
        </a:p>
      </dgm:t>
    </dgm:pt>
    <dgm:pt modelId="{7B79F7E6-0925-48C8-AEF0-8495610DFEE7}">
      <dgm:prSet phldrT="[文字]" custT="1"/>
      <dgm:spPr/>
      <dgm:t>
        <a:bodyPr/>
        <a:lstStyle/>
        <a:p>
          <a:r>
            <a:rPr lang="en-US" altLang="zh-TW" sz="2400" dirty="0" smtClean="0">
              <a:ea typeface="SimHei" pitchFamily="49" charset="-122"/>
            </a:rPr>
            <a:t>IAS</a:t>
          </a:r>
          <a:r>
            <a:rPr lang="zh-TW" altLang="en-US" sz="2400" dirty="0" smtClean="0">
              <a:ea typeface="SimHei" pitchFamily="49" charset="-122"/>
            </a:rPr>
            <a:t> </a:t>
          </a:r>
          <a:r>
            <a:rPr lang="en-US" altLang="zh-TW" sz="2400" dirty="0" smtClean="0">
              <a:ea typeface="SimHei" pitchFamily="49" charset="-122"/>
            </a:rPr>
            <a:t>28</a:t>
          </a:r>
        </a:p>
        <a:p>
          <a:r>
            <a:rPr lang="en-US" altLang="zh-TW" sz="2400" dirty="0" smtClean="0">
              <a:ea typeface="SimHei" pitchFamily="49" charset="-122"/>
            </a:rPr>
            <a:t>(2013)</a:t>
          </a:r>
          <a:endParaRPr lang="zh-TW" altLang="en-US" sz="2400" dirty="0"/>
        </a:p>
      </dgm:t>
    </dgm:pt>
    <dgm:pt modelId="{EACBD31F-D14A-4147-B6DC-41E604F14388}" type="parTrans" cxnId="{39FFE722-9158-44FE-AF20-96F7E3818EDF}">
      <dgm:prSet/>
      <dgm:spPr/>
      <dgm:t>
        <a:bodyPr/>
        <a:lstStyle/>
        <a:p>
          <a:endParaRPr lang="zh-TW" altLang="en-US"/>
        </a:p>
      </dgm:t>
    </dgm:pt>
    <dgm:pt modelId="{DC46B9EF-F361-4EF9-A21C-0F70D59CF43D}" type="sibTrans" cxnId="{39FFE722-9158-44FE-AF20-96F7E3818EDF}">
      <dgm:prSet/>
      <dgm:spPr/>
      <dgm:t>
        <a:bodyPr/>
        <a:lstStyle/>
        <a:p>
          <a:endParaRPr lang="zh-TW" altLang="en-US"/>
        </a:p>
      </dgm:t>
    </dgm:pt>
    <dgm:pt modelId="{02B7F1D0-59F2-4779-A6AB-21E6D652F944}">
      <dgm:prSet phldrT="[文字]" custT="1"/>
      <dgm:spPr>
        <a:solidFill>
          <a:schemeClr val="accent1">
            <a:lumMod val="20000"/>
            <a:lumOff val="8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1500" dirty="0" smtClean="0">
              <a:solidFill>
                <a:schemeClr val="tx1"/>
              </a:solidFill>
              <a:ea typeface="SimHei" pitchFamily="49" charset="-122"/>
            </a:rPr>
            <a:t>以非貨幣性投入交換關聯企業或合資之權益時，依順流交易損益銷除方式處理，但缺乏商業實質者除外</a:t>
          </a:r>
          <a:endParaRPr lang="zh-TW" altLang="en-US" sz="1500" dirty="0">
            <a:solidFill>
              <a:schemeClr val="tx1"/>
            </a:solidFill>
          </a:endParaRPr>
        </a:p>
      </dgm:t>
    </dgm:pt>
    <dgm:pt modelId="{C8D57A13-5898-477D-8A32-D060EFE3AD93}" type="parTrans" cxnId="{7B30B0B8-D7D6-4970-92D0-8FCE22ED19FC}">
      <dgm:prSet/>
      <dgm:spPr>
        <a:solidFill>
          <a:schemeClr val="accent3">
            <a:lumMod val="40000"/>
            <a:lumOff val="60000"/>
          </a:schemeClr>
        </a:solidFill>
      </dgm:spPr>
      <dgm:t>
        <a:bodyPr/>
        <a:lstStyle/>
        <a:p>
          <a:endParaRPr lang="zh-TW" altLang="en-US"/>
        </a:p>
      </dgm:t>
    </dgm:pt>
    <dgm:pt modelId="{808BDF68-290E-4656-BFB4-301992CDA219}" type="sibTrans" cxnId="{7B30B0B8-D7D6-4970-92D0-8FCE22ED19FC}">
      <dgm:prSet/>
      <dgm:spPr/>
      <dgm:t>
        <a:bodyPr/>
        <a:lstStyle/>
        <a:p>
          <a:endParaRPr lang="zh-TW" altLang="en-US"/>
        </a:p>
      </dgm:t>
    </dgm:pt>
    <dgm:pt modelId="{2B8192E9-5692-46FE-8A0E-D25B28DE5FD9}">
      <dgm:prSet phldrT="[文字]" custT="1"/>
      <dgm:spPr>
        <a:solidFill>
          <a:schemeClr val="accent2">
            <a:lumMod val="20000"/>
            <a:lumOff val="8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sz="1500" dirty="0" smtClean="0">
              <a:solidFill>
                <a:schemeClr val="tx1"/>
              </a:solidFill>
              <a:ea typeface="SimHei" pitchFamily="49" charset="-122"/>
            </a:rPr>
            <a:t>建立當對投資關聯企業及合資作會計處理時應用權益法之規範</a:t>
          </a:r>
          <a:endParaRPr lang="zh-TW" altLang="en-US" sz="1500" dirty="0">
            <a:solidFill>
              <a:schemeClr val="tx1"/>
            </a:solidFill>
          </a:endParaRPr>
        </a:p>
      </dgm:t>
    </dgm:pt>
    <dgm:pt modelId="{DFF18F93-59A2-499B-A0A8-15A28E85CBF7}" type="parTrans" cxnId="{BB1FD8AE-C24F-484B-BC49-7578F83238D4}">
      <dgm:prSet/>
      <dgm:spPr>
        <a:solidFill>
          <a:schemeClr val="accent2">
            <a:lumMod val="20000"/>
            <a:lumOff val="80000"/>
          </a:schemeClr>
        </a:solidFill>
      </dgm:spPr>
      <dgm:t>
        <a:bodyPr/>
        <a:lstStyle/>
        <a:p>
          <a:endParaRPr lang="zh-TW" altLang="en-US"/>
        </a:p>
      </dgm:t>
    </dgm:pt>
    <dgm:pt modelId="{EAC040A3-F6CE-420C-BB3A-AFD6F1918A93}" type="sibTrans" cxnId="{BB1FD8AE-C24F-484B-BC49-7578F83238D4}">
      <dgm:prSet/>
      <dgm:spPr/>
      <dgm:t>
        <a:bodyPr/>
        <a:lstStyle/>
        <a:p>
          <a:endParaRPr lang="zh-TW" altLang="en-US"/>
        </a:p>
      </dgm:t>
    </dgm:pt>
    <dgm:pt modelId="{C9F678FB-476A-4E9F-A5A0-3BAA98E0A481}">
      <dgm:prSet phldrT="[文字]"/>
      <dgm:spPr>
        <a:solidFill>
          <a:schemeClr val="accent5">
            <a:lumMod val="60000"/>
            <a:lumOff val="40000"/>
          </a:schemeClr>
        </a:solidFill>
      </dgm:spPr>
      <dgm:t>
        <a:bodyPr/>
        <a:lstStyle/>
        <a:p>
          <a:pPr marL="0" marR="0" lvl="1" indent="0" algn="l" defTabSz="91440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ea typeface="SimHei" pitchFamily="49" charset="-122"/>
            </a:rPr>
            <a:t>企業應揭露資訊，俾使其財務報表使用者能評估：</a:t>
          </a:r>
          <a:endParaRPr lang="en-US" altLang="zh-TW" dirty="0" smtClean="0">
            <a:solidFill>
              <a:schemeClr val="tx1"/>
            </a:solidFill>
            <a:ea typeface="SimHei" pitchFamily="49" charset="-122"/>
          </a:endParaRPr>
        </a:p>
        <a:p>
          <a:pPr marL="0" marR="0" lvl="1" indent="0" algn="just" defTabSz="914400" eaLnBrk="1" fontAlgn="auto" latinLnBrk="0" hangingPunct="1">
            <a:lnSpc>
              <a:spcPct val="100000"/>
            </a:lnSpc>
            <a:spcBef>
              <a:spcPts val="0"/>
            </a:spcBef>
            <a:spcAft>
              <a:spcPts val="0"/>
            </a:spcAft>
            <a:buClrTx/>
            <a:buSzTx/>
            <a:buFontTx/>
            <a:buNone/>
            <a:tabLst/>
            <a:defRPr/>
          </a:pPr>
          <a:r>
            <a:rPr lang="en-US" altLang="zh-TW" dirty="0" smtClean="0">
              <a:solidFill>
                <a:schemeClr val="tx1"/>
              </a:solidFill>
              <a:ea typeface="SimHei" pitchFamily="49" charset="-122"/>
            </a:rPr>
            <a:t>1.</a:t>
          </a:r>
          <a:r>
            <a:rPr lang="zh-TW" altLang="en-US" dirty="0" smtClean="0">
              <a:solidFill>
                <a:schemeClr val="tx1"/>
              </a:solidFill>
              <a:ea typeface="SimHei" pitchFamily="49" charset="-122"/>
            </a:rPr>
            <a:t>對聯合協議及關聯企業之權益之性質、範圍及財務影響</a:t>
          </a:r>
          <a:endParaRPr lang="en-US" altLang="zh-TW" dirty="0" smtClean="0">
            <a:solidFill>
              <a:schemeClr val="tx1"/>
            </a:solidFill>
            <a:ea typeface="SimHei" pitchFamily="49" charset="-122"/>
          </a:endParaRPr>
        </a:p>
        <a:p>
          <a:pPr marL="0" marR="0" lvl="1" indent="0" algn="just" defTabSz="914400" eaLnBrk="1" fontAlgn="auto" latinLnBrk="0" hangingPunct="1">
            <a:lnSpc>
              <a:spcPct val="100000"/>
            </a:lnSpc>
            <a:spcBef>
              <a:spcPts val="0"/>
            </a:spcBef>
            <a:spcAft>
              <a:spcPts val="0"/>
            </a:spcAft>
            <a:buClrTx/>
            <a:buSzTx/>
            <a:buFontTx/>
            <a:buNone/>
            <a:tabLst/>
            <a:defRPr/>
          </a:pPr>
          <a:r>
            <a:rPr lang="en-US" altLang="zh-TW" dirty="0" smtClean="0">
              <a:solidFill>
                <a:schemeClr val="tx1"/>
              </a:solidFill>
              <a:ea typeface="SimHei" pitchFamily="49" charset="-122"/>
            </a:rPr>
            <a:t>2.</a:t>
          </a:r>
          <a:r>
            <a:rPr lang="zh-TW" altLang="en-US" dirty="0" smtClean="0">
              <a:solidFill>
                <a:schemeClr val="tx1"/>
              </a:solidFill>
              <a:ea typeface="SimHei" pitchFamily="49" charset="-122"/>
            </a:rPr>
            <a:t>對合資及關聯企業之權益相關之風險之性質及變動</a:t>
          </a:r>
          <a:endParaRPr lang="zh-TW" altLang="en-US" dirty="0">
            <a:solidFill>
              <a:schemeClr val="tx1"/>
            </a:solidFill>
          </a:endParaRPr>
        </a:p>
      </dgm:t>
    </dgm:pt>
    <dgm:pt modelId="{0434E68F-BAD5-44BA-A6E6-B275ED23B3FB}" type="parTrans" cxnId="{2BC31408-4E31-4F38-AB19-89E927D660E6}">
      <dgm:prSet/>
      <dgm:spPr>
        <a:solidFill>
          <a:schemeClr val="accent5">
            <a:lumMod val="60000"/>
            <a:lumOff val="40000"/>
          </a:schemeClr>
        </a:solidFill>
      </dgm:spPr>
      <dgm:t>
        <a:bodyPr/>
        <a:lstStyle/>
        <a:p>
          <a:endParaRPr lang="zh-TW" altLang="en-US"/>
        </a:p>
      </dgm:t>
    </dgm:pt>
    <dgm:pt modelId="{FB28BB58-A1C7-44CB-893D-2AA66BA771CB}" type="sibTrans" cxnId="{2BC31408-4E31-4F38-AB19-89E927D660E6}">
      <dgm:prSet/>
      <dgm:spPr/>
      <dgm:t>
        <a:bodyPr/>
        <a:lstStyle/>
        <a:p>
          <a:endParaRPr lang="zh-TW" altLang="en-US"/>
        </a:p>
      </dgm:t>
    </dgm:pt>
    <dgm:pt modelId="{34655653-5CFC-473A-8071-7F4477A15D5C}" type="pres">
      <dgm:prSet presAssocID="{93CA5CB2-FDB3-498D-8FB3-0C1DFE1772A5}" presName="cycle" presStyleCnt="0">
        <dgm:presLayoutVars>
          <dgm:chMax val="1"/>
          <dgm:dir/>
          <dgm:animLvl val="ctr"/>
          <dgm:resizeHandles val="exact"/>
        </dgm:presLayoutVars>
      </dgm:prSet>
      <dgm:spPr/>
      <dgm:t>
        <a:bodyPr/>
        <a:lstStyle/>
        <a:p>
          <a:endParaRPr lang="zh-TW" altLang="en-US"/>
        </a:p>
      </dgm:t>
    </dgm:pt>
    <dgm:pt modelId="{6C55ABAE-552F-4A23-B00B-EE17F9A0B185}" type="pres">
      <dgm:prSet presAssocID="{7B79F7E6-0925-48C8-AEF0-8495610DFEE7}" presName="centerShape" presStyleLbl="node0" presStyleIdx="0" presStyleCnt="1"/>
      <dgm:spPr/>
      <dgm:t>
        <a:bodyPr/>
        <a:lstStyle/>
        <a:p>
          <a:endParaRPr lang="zh-TW" altLang="en-US"/>
        </a:p>
      </dgm:t>
    </dgm:pt>
    <dgm:pt modelId="{0D8A1D03-4291-4F32-99DF-A02650ADF9CB}" type="pres">
      <dgm:prSet presAssocID="{C8D57A13-5898-477D-8A32-D060EFE3AD93}" presName="parTrans" presStyleLbl="bgSibTrans2D1" presStyleIdx="0" presStyleCnt="3" custLinFactNeighborX="3385" custLinFactNeighborY="14669"/>
      <dgm:spPr/>
      <dgm:t>
        <a:bodyPr/>
        <a:lstStyle/>
        <a:p>
          <a:endParaRPr lang="zh-TW" altLang="en-US"/>
        </a:p>
      </dgm:t>
    </dgm:pt>
    <dgm:pt modelId="{B52A314A-D1FE-458F-B799-4CDD2856E922}" type="pres">
      <dgm:prSet presAssocID="{02B7F1D0-59F2-4779-A6AB-21E6D652F944}" presName="node" presStyleLbl="node1" presStyleIdx="0" presStyleCnt="3">
        <dgm:presLayoutVars>
          <dgm:bulletEnabled val="1"/>
        </dgm:presLayoutVars>
      </dgm:prSet>
      <dgm:spPr/>
      <dgm:t>
        <a:bodyPr/>
        <a:lstStyle/>
        <a:p>
          <a:endParaRPr lang="zh-TW" altLang="en-US"/>
        </a:p>
      </dgm:t>
    </dgm:pt>
    <dgm:pt modelId="{F2879E96-49EC-4364-9727-E05718BED2C2}" type="pres">
      <dgm:prSet presAssocID="{DFF18F93-59A2-499B-A0A8-15A28E85CBF7}" presName="parTrans" presStyleLbl="bgSibTrans2D1" presStyleIdx="1" presStyleCnt="3" custLinFactNeighborX="1646" custLinFactNeighborY="20280"/>
      <dgm:spPr/>
      <dgm:t>
        <a:bodyPr/>
        <a:lstStyle/>
        <a:p>
          <a:endParaRPr lang="zh-TW" altLang="en-US"/>
        </a:p>
      </dgm:t>
    </dgm:pt>
    <dgm:pt modelId="{1574B999-3C8F-40D8-A41D-9816F2F387F8}" type="pres">
      <dgm:prSet presAssocID="{2B8192E9-5692-46FE-8A0E-D25B28DE5FD9}" presName="node" presStyleLbl="node1" presStyleIdx="1" presStyleCnt="3">
        <dgm:presLayoutVars>
          <dgm:bulletEnabled val="1"/>
        </dgm:presLayoutVars>
      </dgm:prSet>
      <dgm:spPr/>
      <dgm:t>
        <a:bodyPr/>
        <a:lstStyle/>
        <a:p>
          <a:endParaRPr lang="zh-TW" altLang="en-US"/>
        </a:p>
      </dgm:t>
    </dgm:pt>
    <dgm:pt modelId="{E3087810-76C1-4151-96E5-D7D100296CAA}" type="pres">
      <dgm:prSet presAssocID="{0434E68F-BAD5-44BA-A6E6-B275ED23B3FB}" presName="parTrans" presStyleLbl="bgSibTrans2D1" presStyleIdx="2" presStyleCnt="3" custFlipVert="1" custFlipHor="1" custScaleX="47319" custScaleY="128783" custLinFactNeighborX="-25767" custLinFactNeighborY="65125"/>
      <dgm:spPr/>
      <dgm:t>
        <a:bodyPr/>
        <a:lstStyle/>
        <a:p>
          <a:endParaRPr lang="zh-TW" altLang="en-US"/>
        </a:p>
      </dgm:t>
    </dgm:pt>
    <dgm:pt modelId="{A5DDA45C-82AC-42E9-A405-E014FC189FFD}" type="pres">
      <dgm:prSet presAssocID="{C9F678FB-476A-4E9F-A5A0-3BAA98E0A481}" presName="node" presStyleLbl="node1" presStyleIdx="2" presStyleCnt="3" custScaleY="159285" custRadScaleRad="110240" custRadScaleInc="8444">
        <dgm:presLayoutVars>
          <dgm:bulletEnabled val="1"/>
        </dgm:presLayoutVars>
      </dgm:prSet>
      <dgm:spPr/>
      <dgm:t>
        <a:bodyPr/>
        <a:lstStyle/>
        <a:p>
          <a:endParaRPr lang="zh-TW" altLang="en-US"/>
        </a:p>
      </dgm:t>
    </dgm:pt>
  </dgm:ptLst>
  <dgm:cxnLst>
    <dgm:cxn modelId="{BB1FD8AE-C24F-484B-BC49-7578F83238D4}" srcId="{7B79F7E6-0925-48C8-AEF0-8495610DFEE7}" destId="{2B8192E9-5692-46FE-8A0E-D25B28DE5FD9}" srcOrd="1" destOrd="0" parTransId="{DFF18F93-59A2-499B-A0A8-15A28E85CBF7}" sibTransId="{EAC040A3-F6CE-420C-BB3A-AFD6F1918A93}"/>
    <dgm:cxn modelId="{39FFE722-9158-44FE-AF20-96F7E3818EDF}" srcId="{93CA5CB2-FDB3-498D-8FB3-0C1DFE1772A5}" destId="{7B79F7E6-0925-48C8-AEF0-8495610DFEE7}" srcOrd="0" destOrd="0" parTransId="{EACBD31F-D14A-4147-B6DC-41E604F14388}" sibTransId="{DC46B9EF-F361-4EF9-A21C-0F70D59CF43D}"/>
    <dgm:cxn modelId="{32667CA2-E637-46AD-8F6B-F88E5110603B}" type="presOf" srcId="{C9F678FB-476A-4E9F-A5A0-3BAA98E0A481}" destId="{A5DDA45C-82AC-42E9-A405-E014FC189FFD}" srcOrd="0" destOrd="0" presId="urn:microsoft.com/office/officeart/2005/8/layout/radial4"/>
    <dgm:cxn modelId="{3D68F005-54E8-41CC-9D5C-22B46B8462CD}" type="presOf" srcId="{2B8192E9-5692-46FE-8A0E-D25B28DE5FD9}" destId="{1574B999-3C8F-40D8-A41D-9816F2F387F8}" srcOrd="0" destOrd="0" presId="urn:microsoft.com/office/officeart/2005/8/layout/radial4"/>
    <dgm:cxn modelId="{065207DE-FE0D-496B-A339-4C34DA4BDF90}" type="presOf" srcId="{DFF18F93-59A2-499B-A0A8-15A28E85CBF7}" destId="{F2879E96-49EC-4364-9727-E05718BED2C2}" srcOrd="0" destOrd="0" presId="urn:microsoft.com/office/officeart/2005/8/layout/radial4"/>
    <dgm:cxn modelId="{2BC31408-4E31-4F38-AB19-89E927D660E6}" srcId="{7B79F7E6-0925-48C8-AEF0-8495610DFEE7}" destId="{C9F678FB-476A-4E9F-A5A0-3BAA98E0A481}" srcOrd="2" destOrd="0" parTransId="{0434E68F-BAD5-44BA-A6E6-B275ED23B3FB}" sibTransId="{FB28BB58-A1C7-44CB-893D-2AA66BA771CB}"/>
    <dgm:cxn modelId="{CC63EBDF-CD1E-420C-A184-3EA125D375D1}" type="presOf" srcId="{7B79F7E6-0925-48C8-AEF0-8495610DFEE7}" destId="{6C55ABAE-552F-4A23-B00B-EE17F9A0B185}" srcOrd="0" destOrd="0" presId="urn:microsoft.com/office/officeart/2005/8/layout/radial4"/>
    <dgm:cxn modelId="{0617AA42-1224-4C10-8806-77DE32D1C9F7}" type="presOf" srcId="{C8D57A13-5898-477D-8A32-D060EFE3AD93}" destId="{0D8A1D03-4291-4F32-99DF-A02650ADF9CB}" srcOrd="0" destOrd="0" presId="urn:microsoft.com/office/officeart/2005/8/layout/radial4"/>
    <dgm:cxn modelId="{7B30B0B8-D7D6-4970-92D0-8FCE22ED19FC}" srcId="{7B79F7E6-0925-48C8-AEF0-8495610DFEE7}" destId="{02B7F1D0-59F2-4779-A6AB-21E6D652F944}" srcOrd="0" destOrd="0" parTransId="{C8D57A13-5898-477D-8A32-D060EFE3AD93}" sibTransId="{808BDF68-290E-4656-BFB4-301992CDA219}"/>
    <dgm:cxn modelId="{0D4EA94B-2B9E-494B-A7BE-3F55F07E624B}" type="presOf" srcId="{02B7F1D0-59F2-4779-A6AB-21E6D652F944}" destId="{B52A314A-D1FE-458F-B799-4CDD2856E922}" srcOrd="0" destOrd="0" presId="urn:microsoft.com/office/officeart/2005/8/layout/radial4"/>
    <dgm:cxn modelId="{26ABA03D-6D33-4EE8-B68A-733D9F63C0C4}" type="presOf" srcId="{0434E68F-BAD5-44BA-A6E6-B275ED23B3FB}" destId="{E3087810-76C1-4151-96E5-D7D100296CAA}" srcOrd="0" destOrd="0" presId="urn:microsoft.com/office/officeart/2005/8/layout/radial4"/>
    <dgm:cxn modelId="{F55F3457-8AFC-46F3-8391-1026CD8A00EC}" type="presOf" srcId="{93CA5CB2-FDB3-498D-8FB3-0C1DFE1772A5}" destId="{34655653-5CFC-473A-8071-7F4477A15D5C}" srcOrd="0" destOrd="0" presId="urn:microsoft.com/office/officeart/2005/8/layout/radial4"/>
    <dgm:cxn modelId="{0974DC33-4DBA-4647-8079-705C07A74A70}" type="presParOf" srcId="{34655653-5CFC-473A-8071-7F4477A15D5C}" destId="{6C55ABAE-552F-4A23-B00B-EE17F9A0B185}" srcOrd="0" destOrd="0" presId="urn:microsoft.com/office/officeart/2005/8/layout/radial4"/>
    <dgm:cxn modelId="{D82F025C-C46E-4E8A-B0D8-EB30C22E7C5F}" type="presParOf" srcId="{34655653-5CFC-473A-8071-7F4477A15D5C}" destId="{0D8A1D03-4291-4F32-99DF-A02650ADF9CB}" srcOrd="1" destOrd="0" presId="urn:microsoft.com/office/officeart/2005/8/layout/radial4"/>
    <dgm:cxn modelId="{C4EDABF0-72BD-4C6F-AAEF-CE8DFD862666}" type="presParOf" srcId="{34655653-5CFC-473A-8071-7F4477A15D5C}" destId="{B52A314A-D1FE-458F-B799-4CDD2856E922}" srcOrd="2" destOrd="0" presId="urn:microsoft.com/office/officeart/2005/8/layout/radial4"/>
    <dgm:cxn modelId="{3E6C1A19-8BAD-42B7-9166-CEDBF25F4B5F}" type="presParOf" srcId="{34655653-5CFC-473A-8071-7F4477A15D5C}" destId="{F2879E96-49EC-4364-9727-E05718BED2C2}" srcOrd="3" destOrd="0" presId="urn:microsoft.com/office/officeart/2005/8/layout/radial4"/>
    <dgm:cxn modelId="{E1EF0738-740A-417C-8777-39109EE23E9F}" type="presParOf" srcId="{34655653-5CFC-473A-8071-7F4477A15D5C}" destId="{1574B999-3C8F-40D8-A41D-9816F2F387F8}" srcOrd="4" destOrd="0" presId="urn:microsoft.com/office/officeart/2005/8/layout/radial4"/>
    <dgm:cxn modelId="{6F942C27-075C-4A7D-9204-F1135A5FDCB6}" type="presParOf" srcId="{34655653-5CFC-473A-8071-7F4477A15D5C}" destId="{E3087810-76C1-4151-96E5-D7D100296CAA}" srcOrd="5" destOrd="0" presId="urn:microsoft.com/office/officeart/2005/8/layout/radial4"/>
    <dgm:cxn modelId="{20F023AE-3CCB-4E04-9721-072DA5E25E1A}" type="presParOf" srcId="{34655653-5CFC-473A-8071-7F4477A15D5C}" destId="{A5DDA45C-82AC-42E9-A405-E014FC189FFD}"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5B9DEBA-1ECD-4B9B-AB04-5C77D594F4DF}" type="doc">
      <dgm:prSet loTypeId="urn:microsoft.com/office/officeart/2005/8/layout/vProcess5" loCatId="process" qsTypeId="urn:microsoft.com/office/officeart/2005/8/quickstyle/simple4" qsCatId="simple" csTypeId="urn:microsoft.com/office/officeart/2005/8/colors/colorful3" csCatId="colorful" phldr="1"/>
      <dgm:spPr/>
      <dgm:t>
        <a:bodyPr/>
        <a:lstStyle/>
        <a:p>
          <a:endParaRPr lang="zh-TW" altLang="en-US"/>
        </a:p>
      </dgm:t>
    </dgm:pt>
    <dgm:pt modelId="{216A3A1C-BC58-4164-BADC-10F8282BBBA3}">
      <dgm:prSet phldrT="[文字]"/>
      <dgm:spPr>
        <a:solidFill>
          <a:schemeClr val="tx2">
            <a:lumMod val="95000"/>
          </a:schemeClr>
        </a:solidFill>
      </dgm:spPr>
      <dgm:t>
        <a:bodyPr/>
        <a:lstStyle/>
        <a:p>
          <a:r>
            <a:rPr lang="zh-TW" altLang="en-US" baseline="0" dirty="0" smtClean="0">
              <a:solidFill>
                <a:schemeClr val="tx1"/>
              </a:solidFill>
              <a:latin typeface="Arial" pitchFamily="34" charset="0"/>
              <a:ea typeface="SimHei" pitchFamily="49" charset="-122"/>
            </a:rPr>
            <a:t>符合待出售之條件之投資關聯企業或合資</a:t>
          </a:r>
          <a:r>
            <a:rPr lang="en-US" altLang="zh-TW" baseline="0" dirty="0" smtClean="0">
              <a:solidFill>
                <a:schemeClr val="tx1"/>
              </a:solidFill>
              <a:latin typeface="Arial" pitchFamily="34" charset="0"/>
              <a:ea typeface="SimHei" pitchFamily="49" charset="-122"/>
            </a:rPr>
            <a:t>(</a:t>
          </a:r>
          <a:r>
            <a:rPr lang="zh-TW" altLang="en-US" baseline="0" dirty="0" smtClean="0">
              <a:solidFill>
                <a:schemeClr val="tx1"/>
              </a:solidFill>
              <a:latin typeface="Arial" pitchFamily="34" charset="0"/>
              <a:ea typeface="SimHei" pitchFamily="49" charset="-122"/>
            </a:rPr>
            <a:t>或投資之一部分</a:t>
          </a:r>
          <a:r>
            <a:rPr lang="en-US" altLang="zh-TW" baseline="0" dirty="0" smtClean="0">
              <a:solidFill>
                <a:schemeClr val="tx1"/>
              </a:solidFill>
              <a:latin typeface="Arial" pitchFamily="34" charset="0"/>
              <a:ea typeface="SimHei" pitchFamily="49" charset="-122"/>
            </a:rPr>
            <a:t>)</a:t>
          </a:r>
          <a:r>
            <a:rPr lang="zh-TW" altLang="en-US" baseline="0" dirty="0" smtClean="0">
              <a:solidFill>
                <a:schemeClr val="tx1"/>
              </a:solidFill>
              <a:latin typeface="Arial" pitchFamily="34" charset="0"/>
              <a:ea typeface="SimHei" pitchFamily="49" charset="-122"/>
            </a:rPr>
            <a:t>，應適用</a:t>
          </a:r>
          <a:r>
            <a:rPr lang="en-US" altLang="zh-TW" baseline="0" dirty="0" smtClean="0">
              <a:solidFill>
                <a:schemeClr val="tx1"/>
              </a:solidFill>
              <a:latin typeface="Arial" pitchFamily="34" charset="0"/>
              <a:ea typeface="SimHei" pitchFamily="49" charset="-122"/>
            </a:rPr>
            <a:t>IFRS 5</a:t>
          </a:r>
          <a:r>
            <a:rPr lang="zh-TW" altLang="en-US" baseline="0" dirty="0" smtClean="0">
              <a:solidFill>
                <a:schemeClr val="tx1"/>
              </a:solidFill>
              <a:latin typeface="Arial" pitchFamily="34" charset="0"/>
              <a:ea typeface="SimHei" pitchFamily="49" charset="-122"/>
            </a:rPr>
            <a:t>之規定處理</a:t>
          </a:r>
          <a:endParaRPr lang="zh-TW" altLang="en-US" baseline="0" dirty="0">
            <a:solidFill>
              <a:schemeClr val="tx1"/>
            </a:solidFill>
            <a:latin typeface="Arial" pitchFamily="34" charset="0"/>
            <a:ea typeface="SimHei" pitchFamily="49" charset="-122"/>
          </a:endParaRPr>
        </a:p>
      </dgm:t>
    </dgm:pt>
    <dgm:pt modelId="{C6AF2B86-EC88-486C-BE7C-AB736D65EC6B}" type="parTrans" cxnId="{1AEF6B43-91BF-453B-A0DC-C796C41ED4D6}">
      <dgm:prSet/>
      <dgm:spPr/>
      <dgm:t>
        <a:bodyPr/>
        <a:lstStyle/>
        <a:p>
          <a:endParaRPr lang="zh-TW" altLang="en-US"/>
        </a:p>
      </dgm:t>
    </dgm:pt>
    <dgm:pt modelId="{B18D008E-0228-439D-83E9-4A62C124D2B8}" type="sibTrans" cxnId="{1AEF6B43-91BF-453B-A0DC-C796C41ED4D6}">
      <dgm:prSet/>
      <dgm:spPr>
        <a:solidFill>
          <a:schemeClr val="accent4">
            <a:lumMod val="90000"/>
            <a:alpha val="90000"/>
          </a:schemeClr>
        </a:solidFill>
      </dgm:spPr>
      <dgm:t>
        <a:bodyPr/>
        <a:lstStyle/>
        <a:p>
          <a:endParaRPr lang="zh-TW" altLang="en-US"/>
        </a:p>
      </dgm:t>
    </dgm:pt>
    <dgm:pt modelId="{25970055-5225-4C40-B214-95559DB374B4}">
      <dgm:prSet phldrT="[文字]"/>
      <dgm:spPr>
        <a:solidFill>
          <a:schemeClr val="accent2">
            <a:lumMod val="20000"/>
            <a:lumOff val="8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baseline="0" dirty="0" smtClean="0">
              <a:solidFill>
                <a:schemeClr val="tx1"/>
              </a:solidFill>
              <a:latin typeface="Arial" pitchFamily="34" charset="0"/>
              <a:ea typeface="SimHei" pitchFamily="49" charset="-122"/>
            </a:rPr>
            <a:t>未分類為待出售之投資關聯企業或合資部分，應採用權益法處理</a:t>
          </a:r>
          <a:endParaRPr lang="en-US" altLang="zh-TW" baseline="0" dirty="0" smtClean="0">
            <a:solidFill>
              <a:schemeClr val="tx1"/>
            </a:solidFill>
            <a:latin typeface="Arial" pitchFamily="34" charset="0"/>
            <a:ea typeface="SimHei" pitchFamily="49" charset="-122"/>
          </a:endParaRPr>
        </a:p>
        <a:p>
          <a:pPr defTabSz="933450">
            <a:lnSpc>
              <a:spcPct val="90000"/>
            </a:lnSpc>
            <a:spcBef>
              <a:spcPct val="0"/>
            </a:spcBef>
            <a:spcAft>
              <a:spcPct val="35000"/>
            </a:spcAft>
          </a:pPr>
          <a:endParaRPr lang="zh-TW" altLang="en-US" dirty="0">
            <a:solidFill>
              <a:schemeClr val="tx1"/>
            </a:solidFill>
          </a:endParaRPr>
        </a:p>
      </dgm:t>
    </dgm:pt>
    <dgm:pt modelId="{455B378A-FC52-4A48-8AC2-C2C73CC040D1}" type="parTrans" cxnId="{4618F60B-3159-4576-B580-63F5F00DEF3E}">
      <dgm:prSet/>
      <dgm:spPr/>
      <dgm:t>
        <a:bodyPr/>
        <a:lstStyle/>
        <a:p>
          <a:endParaRPr lang="zh-TW" altLang="en-US"/>
        </a:p>
      </dgm:t>
    </dgm:pt>
    <dgm:pt modelId="{EAB21D24-F502-4489-8E20-C9F42AC3907C}" type="sibTrans" cxnId="{4618F60B-3159-4576-B580-63F5F00DEF3E}">
      <dgm:prSet/>
      <dgm:spPr>
        <a:solidFill>
          <a:schemeClr val="accent4">
            <a:lumMod val="90000"/>
            <a:alpha val="90000"/>
          </a:schemeClr>
        </a:solidFill>
      </dgm:spPr>
      <dgm:t>
        <a:bodyPr/>
        <a:lstStyle/>
        <a:p>
          <a:endParaRPr lang="zh-TW" altLang="en-US"/>
        </a:p>
      </dgm:t>
    </dgm:pt>
    <dgm:pt modelId="{20266C53-898D-4454-A121-3210BB31B3DB}">
      <dgm:prSet phldrT="[文字]"/>
      <dgm:spPr>
        <a:solidFill>
          <a:srgbClr val="7FD1D6"/>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zh-TW" altLang="en-US" baseline="0" dirty="0" smtClean="0">
              <a:solidFill>
                <a:schemeClr val="tx1"/>
              </a:solidFill>
              <a:latin typeface="Arial" pitchFamily="34" charset="0"/>
              <a:ea typeface="SimHei" pitchFamily="49" charset="-122"/>
            </a:rPr>
            <a:t>符合待出售條件部分處分後，除非保留權益仍持續為關聯企業或合資，否則應依</a:t>
          </a:r>
          <a:r>
            <a:rPr lang="en-US" altLang="zh-TW" baseline="0" dirty="0" smtClean="0">
              <a:solidFill>
                <a:schemeClr val="tx1"/>
              </a:solidFill>
              <a:latin typeface="Arial" pitchFamily="34" charset="0"/>
              <a:ea typeface="SimHei" pitchFamily="49" charset="-122"/>
            </a:rPr>
            <a:t>IFRS 9</a:t>
          </a:r>
          <a:r>
            <a:rPr lang="zh-TW" altLang="en-US" baseline="0" dirty="0" smtClean="0">
              <a:solidFill>
                <a:schemeClr val="tx1"/>
              </a:solidFill>
              <a:latin typeface="Arial" pitchFamily="34" charset="0"/>
              <a:ea typeface="SimHei" pitchFamily="49" charset="-122"/>
            </a:rPr>
            <a:t>之規定處理</a:t>
          </a:r>
          <a:endParaRPr lang="zh-TW" altLang="en-US" baseline="0" dirty="0">
            <a:solidFill>
              <a:schemeClr val="tx1"/>
            </a:solidFill>
            <a:latin typeface="Arial" pitchFamily="34" charset="0"/>
            <a:ea typeface="SimHei" pitchFamily="49" charset="-122"/>
          </a:endParaRPr>
        </a:p>
      </dgm:t>
    </dgm:pt>
    <dgm:pt modelId="{C4672BD5-F5B5-40E1-9A97-E34D6A518930}" type="parTrans" cxnId="{C3F781F9-A502-4B6D-BEC7-5EE02943B0CE}">
      <dgm:prSet/>
      <dgm:spPr/>
      <dgm:t>
        <a:bodyPr/>
        <a:lstStyle/>
        <a:p>
          <a:endParaRPr lang="zh-TW" altLang="en-US"/>
        </a:p>
      </dgm:t>
    </dgm:pt>
    <dgm:pt modelId="{0AB06624-C856-4979-9FDC-A5355BCBDF59}" type="sibTrans" cxnId="{C3F781F9-A502-4B6D-BEC7-5EE02943B0CE}">
      <dgm:prSet/>
      <dgm:spPr/>
      <dgm:t>
        <a:bodyPr/>
        <a:lstStyle/>
        <a:p>
          <a:endParaRPr lang="zh-TW" altLang="en-US"/>
        </a:p>
      </dgm:t>
    </dgm:pt>
    <dgm:pt modelId="{904F699F-0F25-4A9C-9595-B65919B152A9}" type="pres">
      <dgm:prSet presAssocID="{25B9DEBA-1ECD-4B9B-AB04-5C77D594F4DF}" presName="outerComposite" presStyleCnt="0">
        <dgm:presLayoutVars>
          <dgm:chMax val="5"/>
          <dgm:dir/>
          <dgm:resizeHandles val="exact"/>
        </dgm:presLayoutVars>
      </dgm:prSet>
      <dgm:spPr/>
      <dgm:t>
        <a:bodyPr/>
        <a:lstStyle/>
        <a:p>
          <a:endParaRPr lang="zh-TW" altLang="en-US"/>
        </a:p>
      </dgm:t>
    </dgm:pt>
    <dgm:pt modelId="{1CD5218F-6538-428E-B5C0-CBDDA9678DF1}" type="pres">
      <dgm:prSet presAssocID="{25B9DEBA-1ECD-4B9B-AB04-5C77D594F4DF}" presName="dummyMaxCanvas" presStyleCnt="0">
        <dgm:presLayoutVars/>
      </dgm:prSet>
      <dgm:spPr/>
    </dgm:pt>
    <dgm:pt modelId="{74231437-D3CB-49AF-AD03-6E6EC8B28676}" type="pres">
      <dgm:prSet presAssocID="{25B9DEBA-1ECD-4B9B-AB04-5C77D594F4DF}" presName="ThreeNodes_1" presStyleLbl="node1" presStyleIdx="0" presStyleCnt="3">
        <dgm:presLayoutVars>
          <dgm:bulletEnabled val="1"/>
        </dgm:presLayoutVars>
      </dgm:prSet>
      <dgm:spPr/>
      <dgm:t>
        <a:bodyPr/>
        <a:lstStyle/>
        <a:p>
          <a:endParaRPr lang="zh-TW" altLang="en-US"/>
        </a:p>
      </dgm:t>
    </dgm:pt>
    <dgm:pt modelId="{26BB282F-5311-4283-A08C-308467326683}" type="pres">
      <dgm:prSet presAssocID="{25B9DEBA-1ECD-4B9B-AB04-5C77D594F4DF}" presName="ThreeNodes_2" presStyleLbl="node1" presStyleIdx="1" presStyleCnt="3">
        <dgm:presLayoutVars>
          <dgm:bulletEnabled val="1"/>
        </dgm:presLayoutVars>
      </dgm:prSet>
      <dgm:spPr/>
      <dgm:t>
        <a:bodyPr/>
        <a:lstStyle/>
        <a:p>
          <a:endParaRPr lang="zh-TW" altLang="en-US"/>
        </a:p>
      </dgm:t>
    </dgm:pt>
    <dgm:pt modelId="{61388726-76E8-426B-AD02-1F2E26BBC7FF}" type="pres">
      <dgm:prSet presAssocID="{25B9DEBA-1ECD-4B9B-AB04-5C77D594F4DF}" presName="ThreeNodes_3" presStyleLbl="node1" presStyleIdx="2" presStyleCnt="3">
        <dgm:presLayoutVars>
          <dgm:bulletEnabled val="1"/>
        </dgm:presLayoutVars>
      </dgm:prSet>
      <dgm:spPr/>
      <dgm:t>
        <a:bodyPr/>
        <a:lstStyle/>
        <a:p>
          <a:endParaRPr lang="zh-TW" altLang="en-US"/>
        </a:p>
      </dgm:t>
    </dgm:pt>
    <dgm:pt modelId="{14C88987-7C1B-4CB5-B489-B36C3413FFE3}" type="pres">
      <dgm:prSet presAssocID="{25B9DEBA-1ECD-4B9B-AB04-5C77D594F4DF}" presName="ThreeConn_1-2" presStyleLbl="fgAccFollowNode1" presStyleIdx="0" presStyleCnt="2">
        <dgm:presLayoutVars>
          <dgm:bulletEnabled val="1"/>
        </dgm:presLayoutVars>
      </dgm:prSet>
      <dgm:spPr/>
      <dgm:t>
        <a:bodyPr/>
        <a:lstStyle/>
        <a:p>
          <a:endParaRPr lang="zh-TW" altLang="en-US"/>
        </a:p>
      </dgm:t>
    </dgm:pt>
    <dgm:pt modelId="{5DE8CAA4-027C-46AE-AD27-33E7E9202BF7}" type="pres">
      <dgm:prSet presAssocID="{25B9DEBA-1ECD-4B9B-AB04-5C77D594F4DF}" presName="ThreeConn_2-3" presStyleLbl="fgAccFollowNode1" presStyleIdx="1" presStyleCnt="2">
        <dgm:presLayoutVars>
          <dgm:bulletEnabled val="1"/>
        </dgm:presLayoutVars>
      </dgm:prSet>
      <dgm:spPr/>
      <dgm:t>
        <a:bodyPr/>
        <a:lstStyle/>
        <a:p>
          <a:endParaRPr lang="zh-TW" altLang="en-US"/>
        </a:p>
      </dgm:t>
    </dgm:pt>
    <dgm:pt modelId="{641088A4-24FF-4EBE-B67A-29933E4DB59F}" type="pres">
      <dgm:prSet presAssocID="{25B9DEBA-1ECD-4B9B-AB04-5C77D594F4DF}" presName="ThreeNodes_1_text" presStyleLbl="node1" presStyleIdx="2" presStyleCnt="3">
        <dgm:presLayoutVars>
          <dgm:bulletEnabled val="1"/>
        </dgm:presLayoutVars>
      </dgm:prSet>
      <dgm:spPr/>
      <dgm:t>
        <a:bodyPr/>
        <a:lstStyle/>
        <a:p>
          <a:endParaRPr lang="zh-TW" altLang="en-US"/>
        </a:p>
      </dgm:t>
    </dgm:pt>
    <dgm:pt modelId="{A4B688D8-CFA9-46BD-9239-47A3CBC574B4}" type="pres">
      <dgm:prSet presAssocID="{25B9DEBA-1ECD-4B9B-AB04-5C77D594F4DF}" presName="ThreeNodes_2_text" presStyleLbl="node1" presStyleIdx="2" presStyleCnt="3">
        <dgm:presLayoutVars>
          <dgm:bulletEnabled val="1"/>
        </dgm:presLayoutVars>
      </dgm:prSet>
      <dgm:spPr/>
      <dgm:t>
        <a:bodyPr/>
        <a:lstStyle/>
        <a:p>
          <a:endParaRPr lang="zh-TW" altLang="en-US"/>
        </a:p>
      </dgm:t>
    </dgm:pt>
    <dgm:pt modelId="{9E8A8103-B8FC-4156-8F24-B1F17BB5D19D}" type="pres">
      <dgm:prSet presAssocID="{25B9DEBA-1ECD-4B9B-AB04-5C77D594F4DF}" presName="ThreeNodes_3_text" presStyleLbl="node1" presStyleIdx="2" presStyleCnt="3">
        <dgm:presLayoutVars>
          <dgm:bulletEnabled val="1"/>
        </dgm:presLayoutVars>
      </dgm:prSet>
      <dgm:spPr/>
      <dgm:t>
        <a:bodyPr/>
        <a:lstStyle/>
        <a:p>
          <a:endParaRPr lang="zh-TW" altLang="en-US"/>
        </a:p>
      </dgm:t>
    </dgm:pt>
  </dgm:ptLst>
  <dgm:cxnLst>
    <dgm:cxn modelId="{4618F60B-3159-4576-B580-63F5F00DEF3E}" srcId="{25B9DEBA-1ECD-4B9B-AB04-5C77D594F4DF}" destId="{25970055-5225-4C40-B214-95559DB374B4}" srcOrd="1" destOrd="0" parTransId="{455B378A-FC52-4A48-8AC2-C2C73CC040D1}" sibTransId="{EAB21D24-F502-4489-8E20-C9F42AC3907C}"/>
    <dgm:cxn modelId="{AC11898A-C55B-46E7-A1E1-4EB9C4E1CB1D}" type="presOf" srcId="{216A3A1C-BC58-4164-BADC-10F8282BBBA3}" destId="{74231437-D3CB-49AF-AD03-6E6EC8B28676}" srcOrd="0" destOrd="0" presId="urn:microsoft.com/office/officeart/2005/8/layout/vProcess5"/>
    <dgm:cxn modelId="{AEABFDC8-8A53-4F9E-8217-98DD51E6EB49}" type="presOf" srcId="{EAB21D24-F502-4489-8E20-C9F42AC3907C}" destId="{5DE8CAA4-027C-46AE-AD27-33E7E9202BF7}" srcOrd="0" destOrd="0" presId="urn:microsoft.com/office/officeart/2005/8/layout/vProcess5"/>
    <dgm:cxn modelId="{C3F781F9-A502-4B6D-BEC7-5EE02943B0CE}" srcId="{25B9DEBA-1ECD-4B9B-AB04-5C77D594F4DF}" destId="{20266C53-898D-4454-A121-3210BB31B3DB}" srcOrd="2" destOrd="0" parTransId="{C4672BD5-F5B5-40E1-9A97-E34D6A518930}" sibTransId="{0AB06624-C856-4979-9FDC-A5355BCBDF59}"/>
    <dgm:cxn modelId="{9B0AACBF-9E2F-4CF5-870A-DFC2347F5CF7}" type="presOf" srcId="{25970055-5225-4C40-B214-95559DB374B4}" destId="{A4B688D8-CFA9-46BD-9239-47A3CBC574B4}" srcOrd="1" destOrd="0" presId="urn:microsoft.com/office/officeart/2005/8/layout/vProcess5"/>
    <dgm:cxn modelId="{710C2384-627E-4DC6-827A-BEE8380B05C5}" type="presOf" srcId="{216A3A1C-BC58-4164-BADC-10F8282BBBA3}" destId="{641088A4-24FF-4EBE-B67A-29933E4DB59F}" srcOrd="1" destOrd="0" presId="urn:microsoft.com/office/officeart/2005/8/layout/vProcess5"/>
    <dgm:cxn modelId="{7E4D2295-D4E8-4778-80AE-48279C3F937C}" type="presOf" srcId="{25970055-5225-4C40-B214-95559DB374B4}" destId="{26BB282F-5311-4283-A08C-308467326683}" srcOrd="0" destOrd="0" presId="urn:microsoft.com/office/officeart/2005/8/layout/vProcess5"/>
    <dgm:cxn modelId="{2B8AC909-0E16-482A-8ED7-0CD04917E60B}" type="presOf" srcId="{20266C53-898D-4454-A121-3210BB31B3DB}" destId="{9E8A8103-B8FC-4156-8F24-B1F17BB5D19D}" srcOrd="1" destOrd="0" presId="urn:microsoft.com/office/officeart/2005/8/layout/vProcess5"/>
    <dgm:cxn modelId="{7B243ADA-3200-472F-BEEB-1D7166311ACC}" type="presOf" srcId="{25B9DEBA-1ECD-4B9B-AB04-5C77D594F4DF}" destId="{904F699F-0F25-4A9C-9595-B65919B152A9}" srcOrd="0" destOrd="0" presId="urn:microsoft.com/office/officeart/2005/8/layout/vProcess5"/>
    <dgm:cxn modelId="{FB89BD9A-4CCF-4722-BFB0-8843A8E840AB}" type="presOf" srcId="{B18D008E-0228-439D-83E9-4A62C124D2B8}" destId="{14C88987-7C1B-4CB5-B489-B36C3413FFE3}" srcOrd="0" destOrd="0" presId="urn:microsoft.com/office/officeart/2005/8/layout/vProcess5"/>
    <dgm:cxn modelId="{F7F23FB7-283C-4839-9BE4-2C81FD30D3BC}" type="presOf" srcId="{20266C53-898D-4454-A121-3210BB31B3DB}" destId="{61388726-76E8-426B-AD02-1F2E26BBC7FF}" srcOrd="0" destOrd="0" presId="urn:microsoft.com/office/officeart/2005/8/layout/vProcess5"/>
    <dgm:cxn modelId="{1AEF6B43-91BF-453B-A0DC-C796C41ED4D6}" srcId="{25B9DEBA-1ECD-4B9B-AB04-5C77D594F4DF}" destId="{216A3A1C-BC58-4164-BADC-10F8282BBBA3}" srcOrd="0" destOrd="0" parTransId="{C6AF2B86-EC88-486C-BE7C-AB736D65EC6B}" sibTransId="{B18D008E-0228-439D-83E9-4A62C124D2B8}"/>
    <dgm:cxn modelId="{A535E5AF-1586-41FF-98DB-C6415A823379}" type="presParOf" srcId="{904F699F-0F25-4A9C-9595-B65919B152A9}" destId="{1CD5218F-6538-428E-B5C0-CBDDA9678DF1}" srcOrd="0" destOrd="0" presId="urn:microsoft.com/office/officeart/2005/8/layout/vProcess5"/>
    <dgm:cxn modelId="{C9E35AFF-0660-47D1-B1F8-CDE9D4735F02}" type="presParOf" srcId="{904F699F-0F25-4A9C-9595-B65919B152A9}" destId="{74231437-D3CB-49AF-AD03-6E6EC8B28676}" srcOrd="1" destOrd="0" presId="urn:microsoft.com/office/officeart/2005/8/layout/vProcess5"/>
    <dgm:cxn modelId="{D98CF1E7-B4FC-4B05-BE44-A4F3FFB80B33}" type="presParOf" srcId="{904F699F-0F25-4A9C-9595-B65919B152A9}" destId="{26BB282F-5311-4283-A08C-308467326683}" srcOrd="2" destOrd="0" presId="urn:microsoft.com/office/officeart/2005/8/layout/vProcess5"/>
    <dgm:cxn modelId="{4C723A69-83F3-477E-9376-6BBE7C6F26E5}" type="presParOf" srcId="{904F699F-0F25-4A9C-9595-B65919B152A9}" destId="{61388726-76E8-426B-AD02-1F2E26BBC7FF}" srcOrd="3" destOrd="0" presId="urn:microsoft.com/office/officeart/2005/8/layout/vProcess5"/>
    <dgm:cxn modelId="{B22290C4-24BC-4C42-8E93-A4C7E3E9B1F9}" type="presParOf" srcId="{904F699F-0F25-4A9C-9595-B65919B152A9}" destId="{14C88987-7C1B-4CB5-B489-B36C3413FFE3}" srcOrd="4" destOrd="0" presId="urn:microsoft.com/office/officeart/2005/8/layout/vProcess5"/>
    <dgm:cxn modelId="{36CEE518-56E7-452C-9EF0-59056D2248D4}" type="presParOf" srcId="{904F699F-0F25-4A9C-9595-B65919B152A9}" destId="{5DE8CAA4-027C-46AE-AD27-33E7E9202BF7}" srcOrd="5" destOrd="0" presId="urn:microsoft.com/office/officeart/2005/8/layout/vProcess5"/>
    <dgm:cxn modelId="{E7BF0D44-C7B1-47EB-81FE-067B6222E519}" type="presParOf" srcId="{904F699F-0F25-4A9C-9595-B65919B152A9}" destId="{641088A4-24FF-4EBE-B67A-29933E4DB59F}" srcOrd="6" destOrd="0" presId="urn:microsoft.com/office/officeart/2005/8/layout/vProcess5"/>
    <dgm:cxn modelId="{2DC9A7C8-EAEB-4CB6-BA2F-F3A40D044C61}" type="presParOf" srcId="{904F699F-0F25-4A9C-9595-B65919B152A9}" destId="{A4B688D8-CFA9-46BD-9239-47A3CBC574B4}" srcOrd="7" destOrd="0" presId="urn:microsoft.com/office/officeart/2005/8/layout/vProcess5"/>
    <dgm:cxn modelId="{D2F3C1DB-E38E-4170-A13B-6A14B668B843}" type="presParOf" srcId="{904F699F-0F25-4A9C-9595-B65919B152A9}" destId="{9E8A8103-B8FC-4156-8F24-B1F17BB5D19D}"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4DDBB1-0CFA-4D5A-A6D8-50B1DD9E4736}">
      <dsp:nvSpPr>
        <dsp:cNvPr id="0" name=""/>
        <dsp:cNvSpPr/>
      </dsp:nvSpPr>
      <dsp:spPr>
        <a:xfrm>
          <a:off x="0" y="0"/>
          <a:ext cx="8235950" cy="1355883"/>
        </a:xfrm>
        <a:prstGeom prst="rect">
          <a:avLst/>
        </a:prstGeom>
        <a:solidFill>
          <a:schemeClr val="accent2">
            <a:shade val="9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228600" tIns="228600" rIns="228600" bIns="228600" numCol="1" spcCol="1270" anchor="ctr" anchorCtr="0">
          <a:noAutofit/>
        </a:bodyPr>
        <a:lstStyle/>
        <a:p>
          <a:pPr lvl="0" algn="ctr" defTabSz="2667000">
            <a:lnSpc>
              <a:spcPct val="90000"/>
            </a:lnSpc>
            <a:spcBef>
              <a:spcPct val="0"/>
            </a:spcBef>
            <a:spcAft>
              <a:spcPct val="35000"/>
            </a:spcAft>
          </a:pPr>
          <a:r>
            <a:rPr lang="zh-TW" altLang="en-US" sz="6000" kern="1200" dirty="0" smtClean="0">
              <a:solidFill>
                <a:schemeClr val="tx2"/>
              </a:solidFill>
              <a:latin typeface="SimHei" pitchFamily="2" charset="-122"/>
              <a:ea typeface="SimHei" pitchFamily="2" charset="-122"/>
            </a:rPr>
            <a:t>精算損益認列方式</a:t>
          </a:r>
          <a:endParaRPr lang="zh-TW" altLang="en-US" sz="6000" kern="1200" dirty="0">
            <a:solidFill>
              <a:schemeClr val="tx2"/>
            </a:solidFill>
            <a:latin typeface="SimHei" pitchFamily="2" charset="-122"/>
            <a:ea typeface="SimHei" pitchFamily="2" charset="-122"/>
          </a:endParaRPr>
        </a:p>
      </dsp:txBody>
      <dsp:txXfrm>
        <a:off x="0" y="0"/>
        <a:ext cx="8235950" cy="1355883"/>
      </dsp:txXfrm>
    </dsp:sp>
    <dsp:sp modelId="{C9FB22C6-B87C-48F2-8D2E-35A41C37DF94}">
      <dsp:nvSpPr>
        <dsp:cNvPr id="0" name=""/>
        <dsp:cNvSpPr/>
      </dsp:nvSpPr>
      <dsp:spPr>
        <a:xfrm>
          <a:off x="4021" y="1355883"/>
          <a:ext cx="2742635" cy="2847356"/>
        </a:xfrm>
        <a:prstGeom prst="rect">
          <a:avLst/>
        </a:prstGeom>
        <a:solidFill>
          <a:schemeClr val="bg1">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en-US" altLang="zh-TW" sz="2600" kern="1200" dirty="0" smtClean="0">
              <a:solidFill>
                <a:schemeClr val="tx2"/>
              </a:solidFill>
              <a:latin typeface="Arial" pitchFamily="34" charset="0"/>
              <a:ea typeface="SimHei" pitchFamily="2" charset="-122"/>
              <a:cs typeface="Arial" pitchFamily="34" charset="0"/>
            </a:rPr>
            <a:t>10%</a:t>
          </a:r>
          <a:r>
            <a:rPr lang="zh-TW" altLang="en-US" sz="2600" kern="1200" dirty="0" smtClean="0">
              <a:solidFill>
                <a:schemeClr val="tx2"/>
              </a:solidFill>
              <a:latin typeface="Arial" pitchFamily="34" charset="0"/>
              <a:ea typeface="SimHei" pitchFamily="2" charset="-122"/>
              <a:cs typeface="Arial" pitchFamily="34" charset="0"/>
            </a:rPr>
            <a:t>緩衝區</a:t>
          </a:r>
          <a:endParaRPr lang="zh-TW" altLang="en-US" sz="2600" kern="1200" dirty="0">
            <a:solidFill>
              <a:schemeClr val="tx2"/>
            </a:solidFill>
            <a:latin typeface="Arial" pitchFamily="34" charset="0"/>
            <a:ea typeface="SimHei" pitchFamily="2" charset="-122"/>
            <a:cs typeface="Arial" pitchFamily="34" charset="0"/>
          </a:endParaRPr>
        </a:p>
        <a:p>
          <a:pPr marL="228600" lvl="1" indent="-228600" algn="l" defTabSz="889000">
            <a:lnSpc>
              <a:spcPct val="90000"/>
            </a:lnSpc>
            <a:spcBef>
              <a:spcPct val="0"/>
            </a:spcBef>
            <a:spcAft>
              <a:spcPct val="15000"/>
            </a:spcAft>
            <a:buChar char="••"/>
          </a:pPr>
          <a:r>
            <a:rPr lang="zh-TW" altLang="en-US" sz="2000" kern="1200" dirty="0" smtClean="0">
              <a:solidFill>
                <a:schemeClr val="tx2"/>
              </a:solidFill>
              <a:latin typeface="Arial" pitchFamily="34" charset="0"/>
              <a:ea typeface="SimHei" pitchFamily="2" charset="-122"/>
              <a:cs typeface="Arial" pitchFamily="34" charset="0"/>
            </a:rPr>
            <a:t>累積未認列精算損益超過確定福利義務現值</a:t>
          </a:r>
          <a:r>
            <a:rPr lang="en-US" altLang="zh-TW" sz="2000" kern="1200" dirty="0" smtClean="0">
              <a:solidFill>
                <a:schemeClr val="tx2"/>
              </a:solidFill>
              <a:latin typeface="Arial" pitchFamily="34" charset="0"/>
              <a:ea typeface="SimHei" pitchFamily="2" charset="-122"/>
              <a:cs typeface="Arial" pitchFamily="34" charset="0"/>
            </a:rPr>
            <a:t>10%</a:t>
          </a:r>
          <a:r>
            <a:rPr lang="zh-TW" altLang="en-US" sz="2000" kern="1200" dirty="0" smtClean="0">
              <a:solidFill>
                <a:schemeClr val="tx2"/>
              </a:solidFill>
              <a:latin typeface="Arial" pitchFamily="34" charset="0"/>
              <a:ea typeface="SimHei" pitchFamily="2" charset="-122"/>
              <a:cs typeface="Arial" pitchFamily="34" charset="0"/>
            </a:rPr>
            <a:t>或計畫資產公允價值</a:t>
          </a:r>
          <a:r>
            <a:rPr lang="en-US" altLang="zh-TW" sz="2000" kern="1200" dirty="0" smtClean="0">
              <a:solidFill>
                <a:schemeClr val="tx2"/>
              </a:solidFill>
              <a:latin typeface="Arial" pitchFamily="34" charset="0"/>
              <a:ea typeface="SimHei" pitchFamily="2" charset="-122"/>
              <a:cs typeface="Arial" pitchFamily="34" charset="0"/>
            </a:rPr>
            <a:t>10%</a:t>
          </a:r>
          <a:r>
            <a:rPr lang="zh-TW" altLang="en-US" sz="2000" kern="1200" dirty="0" smtClean="0">
              <a:solidFill>
                <a:schemeClr val="tx2"/>
              </a:solidFill>
              <a:latin typeface="Arial" pitchFamily="34" charset="0"/>
              <a:ea typeface="SimHei" pitchFamily="2" charset="-122"/>
              <a:cs typeface="Arial" pitchFamily="34" charset="0"/>
            </a:rPr>
            <a:t>孰大者，除以員工預期平均剩餘工作年限後，認列為當期損益</a:t>
          </a:r>
          <a:endParaRPr lang="zh-TW" altLang="en-US" sz="2000" kern="1200" dirty="0">
            <a:latin typeface="Arial" pitchFamily="34" charset="0"/>
            <a:ea typeface="SimHei" pitchFamily="2" charset="-122"/>
            <a:cs typeface="Arial" pitchFamily="34" charset="0"/>
          </a:endParaRPr>
        </a:p>
      </dsp:txBody>
      <dsp:txXfrm>
        <a:off x="4021" y="1355883"/>
        <a:ext cx="2742635" cy="2847356"/>
      </dsp:txXfrm>
    </dsp:sp>
    <dsp:sp modelId="{4368F326-796E-4F09-82D2-32EE54ACDCC7}">
      <dsp:nvSpPr>
        <dsp:cNvPr id="0" name=""/>
        <dsp:cNvSpPr/>
      </dsp:nvSpPr>
      <dsp:spPr>
        <a:xfrm>
          <a:off x="2746657" y="1355883"/>
          <a:ext cx="2742635" cy="2847356"/>
        </a:xfrm>
        <a:prstGeom prst="rect">
          <a:avLst/>
        </a:prstGeom>
        <a:solidFill>
          <a:schemeClr val="tx1">
            <a:lumMod val="60000"/>
            <a:lumOff val="4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zh-TW" altLang="en-US" sz="2600" kern="1200" dirty="0" smtClean="0">
              <a:solidFill>
                <a:schemeClr val="tx2"/>
              </a:solidFill>
              <a:latin typeface="Arial" pitchFamily="34" charset="0"/>
              <a:ea typeface="SimHei" pitchFamily="2" charset="-122"/>
              <a:cs typeface="Arial" pitchFamily="34" charset="0"/>
            </a:rPr>
            <a:t>快速認列</a:t>
          </a:r>
          <a:endParaRPr lang="zh-TW" altLang="en-US" sz="2600" kern="1200" dirty="0">
            <a:solidFill>
              <a:schemeClr val="tx2"/>
            </a:solidFill>
            <a:latin typeface="Arial" pitchFamily="34" charset="0"/>
            <a:ea typeface="SimHei" pitchFamily="2" charset="-122"/>
            <a:cs typeface="Arial" pitchFamily="34" charset="0"/>
          </a:endParaRPr>
        </a:p>
        <a:p>
          <a:pPr marL="228600" lvl="1" indent="-228600" algn="l" defTabSz="889000">
            <a:lnSpc>
              <a:spcPct val="90000"/>
            </a:lnSpc>
            <a:spcBef>
              <a:spcPct val="0"/>
            </a:spcBef>
            <a:spcAft>
              <a:spcPct val="15000"/>
            </a:spcAft>
            <a:buChar char="••"/>
          </a:pPr>
          <a:r>
            <a:rPr lang="zh-TW" altLang="en-US" sz="2000" kern="1200" dirty="0" smtClean="0">
              <a:solidFill>
                <a:schemeClr val="tx2"/>
              </a:solidFill>
              <a:latin typeface="Arial" pitchFamily="34" charset="0"/>
              <a:ea typeface="SimHei" pitchFamily="2" charset="-122"/>
              <a:cs typeface="Arial" pitchFamily="34" charset="0"/>
            </a:rPr>
            <a:t>以任何能更快速認列精算損益之有系統方法認列</a:t>
          </a:r>
          <a:endParaRPr lang="zh-TW" altLang="en-US" sz="2000" kern="1200" dirty="0">
            <a:solidFill>
              <a:schemeClr val="tx2"/>
            </a:solidFill>
            <a:latin typeface="Arial" pitchFamily="34" charset="0"/>
            <a:ea typeface="SimHei" pitchFamily="2" charset="-122"/>
            <a:cs typeface="Arial" pitchFamily="34" charset="0"/>
          </a:endParaRPr>
        </a:p>
      </dsp:txBody>
      <dsp:txXfrm>
        <a:off x="2746657" y="1355883"/>
        <a:ext cx="2742635" cy="2847356"/>
      </dsp:txXfrm>
    </dsp:sp>
    <dsp:sp modelId="{4D9C32AA-9D56-4CFA-BDF0-C22096D2107E}">
      <dsp:nvSpPr>
        <dsp:cNvPr id="0" name=""/>
        <dsp:cNvSpPr/>
      </dsp:nvSpPr>
      <dsp:spPr>
        <a:xfrm>
          <a:off x="5489292" y="1355883"/>
          <a:ext cx="2742635" cy="2847356"/>
        </a:xfrm>
        <a:prstGeom prst="rect">
          <a:avLst/>
        </a:prstGeom>
        <a:solidFill>
          <a:schemeClr val="tx1">
            <a:lumMod val="85000"/>
            <a:lumOff val="1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zh-TW" altLang="en-US" sz="2600" kern="1200" dirty="0" smtClean="0">
              <a:solidFill>
                <a:schemeClr val="tx2"/>
              </a:solidFill>
              <a:latin typeface="Arial" pitchFamily="34" charset="0"/>
              <a:ea typeface="SimHei" pitchFamily="2" charset="-122"/>
              <a:cs typeface="Arial" pitchFamily="34" charset="0"/>
            </a:rPr>
            <a:t>立即認列</a:t>
          </a:r>
          <a:endParaRPr lang="zh-TW" altLang="en-US" sz="2600" kern="1200" dirty="0">
            <a:solidFill>
              <a:schemeClr val="tx2"/>
            </a:solidFill>
            <a:latin typeface="Arial" pitchFamily="34" charset="0"/>
            <a:ea typeface="SimHei" pitchFamily="2" charset="-122"/>
            <a:cs typeface="Arial" pitchFamily="34" charset="0"/>
          </a:endParaRPr>
        </a:p>
        <a:p>
          <a:pPr marL="228600" lvl="1" indent="-228600" algn="l" defTabSz="889000">
            <a:lnSpc>
              <a:spcPct val="90000"/>
            </a:lnSpc>
            <a:spcBef>
              <a:spcPct val="0"/>
            </a:spcBef>
            <a:spcAft>
              <a:spcPct val="15000"/>
            </a:spcAft>
            <a:buChar char="••"/>
          </a:pPr>
          <a:r>
            <a:rPr lang="zh-TW" altLang="en-US" sz="2000" kern="1200" dirty="0" smtClean="0">
              <a:solidFill>
                <a:schemeClr val="tx2"/>
              </a:solidFill>
              <a:latin typeface="Arial" pitchFamily="34" charset="0"/>
              <a:ea typeface="SimHei" pitchFamily="2" charset="-122"/>
              <a:cs typeface="Arial" pitchFamily="34" charset="0"/>
            </a:rPr>
            <a:t>於精算損益發生時立即認列於其他綜合損益</a:t>
          </a:r>
          <a:endParaRPr lang="zh-TW" altLang="en-US" sz="2000" kern="1200" dirty="0">
            <a:solidFill>
              <a:schemeClr val="tx2"/>
            </a:solidFill>
            <a:latin typeface="Arial" pitchFamily="34" charset="0"/>
            <a:ea typeface="SimHei" pitchFamily="2" charset="-122"/>
            <a:cs typeface="Arial" pitchFamily="34" charset="0"/>
          </a:endParaRPr>
        </a:p>
      </dsp:txBody>
      <dsp:txXfrm>
        <a:off x="5489292" y="1355883"/>
        <a:ext cx="2742635" cy="2847356"/>
      </dsp:txXfrm>
    </dsp:sp>
    <dsp:sp modelId="{0C450422-0F87-494E-8123-29AF68188662}">
      <dsp:nvSpPr>
        <dsp:cNvPr id="0" name=""/>
        <dsp:cNvSpPr/>
      </dsp:nvSpPr>
      <dsp:spPr>
        <a:xfrm>
          <a:off x="0" y="4203240"/>
          <a:ext cx="8235950" cy="316372"/>
        </a:xfrm>
        <a:prstGeom prst="rect">
          <a:avLst/>
        </a:prstGeom>
        <a:solidFill>
          <a:schemeClr val="accent2">
            <a:shade val="9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4.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1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6.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3"/>
            <a:ext cx="2949099" cy="496967"/>
          </a:xfrm>
          <a:prstGeom prst="rect">
            <a:avLst/>
          </a:prstGeom>
        </p:spPr>
        <p:txBody>
          <a:bodyPr vert="horz" lIns="96593" tIns="48298" rIns="96593" bIns="48298" rtlCol="0"/>
          <a:lstStyle>
            <a:lvl1pPr algn="l">
              <a:defRPr sz="1300"/>
            </a:lvl1pPr>
          </a:lstStyle>
          <a:p>
            <a:endParaRPr lang="en-GB"/>
          </a:p>
        </p:txBody>
      </p:sp>
      <p:sp>
        <p:nvSpPr>
          <p:cNvPr id="3" name="Date Placeholder 2"/>
          <p:cNvSpPr>
            <a:spLocks noGrp="1"/>
          </p:cNvSpPr>
          <p:nvPr>
            <p:ph type="dt" sz="quarter" idx="1"/>
          </p:nvPr>
        </p:nvSpPr>
        <p:spPr>
          <a:xfrm>
            <a:off x="3854943" y="3"/>
            <a:ext cx="2949099" cy="496967"/>
          </a:xfrm>
          <a:prstGeom prst="rect">
            <a:avLst/>
          </a:prstGeom>
        </p:spPr>
        <p:txBody>
          <a:bodyPr vert="horz" lIns="96593" tIns="48298" rIns="96593" bIns="48298" rtlCol="0"/>
          <a:lstStyle>
            <a:lvl1pPr algn="r">
              <a:defRPr sz="1300"/>
            </a:lvl1pPr>
          </a:lstStyle>
          <a:p>
            <a:fld id="{75A85089-C692-4DEA-AC49-04CF34D4FE14}" type="datetimeFigureOut">
              <a:rPr lang="en-GB" smtClean="0"/>
              <a:pPr/>
              <a:t>29/09/2014</a:t>
            </a:fld>
            <a:endParaRPr lang="en-GB"/>
          </a:p>
        </p:txBody>
      </p:sp>
      <p:sp>
        <p:nvSpPr>
          <p:cNvPr id="4" name="Footer Placeholder 3"/>
          <p:cNvSpPr>
            <a:spLocks noGrp="1"/>
          </p:cNvSpPr>
          <p:nvPr>
            <p:ph type="ftr" sz="quarter" idx="2"/>
          </p:nvPr>
        </p:nvSpPr>
        <p:spPr>
          <a:xfrm>
            <a:off x="5" y="9440650"/>
            <a:ext cx="2949099" cy="496967"/>
          </a:xfrm>
          <a:prstGeom prst="rect">
            <a:avLst/>
          </a:prstGeom>
        </p:spPr>
        <p:txBody>
          <a:bodyPr vert="horz" lIns="96593" tIns="48298" rIns="96593" bIns="48298" rtlCol="0" anchor="b"/>
          <a:lstStyle>
            <a:lvl1pPr algn="l">
              <a:defRPr sz="1300"/>
            </a:lvl1pPr>
          </a:lstStyle>
          <a:p>
            <a:endParaRPr lang="en-GB"/>
          </a:p>
        </p:txBody>
      </p:sp>
      <p:sp>
        <p:nvSpPr>
          <p:cNvPr id="5" name="Slide Number Placeholder 4"/>
          <p:cNvSpPr>
            <a:spLocks noGrp="1"/>
          </p:cNvSpPr>
          <p:nvPr>
            <p:ph type="sldNum" sz="quarter" idx="3"/>
          </p:nvPr>
        </p:nvSpPr>
        <p:spPr>
          <a:xfrm>
            <a:off x="3854943" y="9440650"/>
            <a:ext cx="2949099" cy="496967"/>
          </a:xfrm>
          <a:prstGeom prst="rect">
            <a:avLst/>
          </a:prstGeom>
        </p:spPr>
        <p:txBody>
          <a:bodyPr vert="horz" lIns="96593" tIns="48298" rIns="96593" bIns="48298" rtlCol="0" anchor="b"/>
          <a:lstStyle>
            <a:lvl1pPr algn="r">
              <a:defRPr sz="1300"/>
            </a:lvl1pPr>
          </a:lstStyle>
          <a:p>
            <a:fld id="{D3A5C721-4BB5-4DB6-AD65-4BA2A62B05B6}" type="slidenum">
              <a:rPr lang="en-GB" smtClean="0"/>
              <a:pPr/>
              <a:t>‹#›</a:t>
            </a:fld>
            <a:endParaRPr lang="en-GB"/>
          </a:p>
        </p:txBody>
      </p:sp>
    </p:spTree>
    <p:extLst>
      <p:ext uri="{BB962C8B-B14F-4D97-AF65-F5344CB8AC3E}">
        <p14:creationId xmlns:p14="http://schemas.microsoft.com/office/powerpoint/2010/main" val="1991632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5" y="3"/>
            <a:ext cx="2949099" cy="496967"/>
          </a:xfrm>
          <a:prstGeom prst="rect">
            <a:avLst/>
          </a:prstGeom>
        </p:spPr>
        <p:txBody>
          <a:bodyPr vert="horz" lIns="96593" tIns="48298" rIns="96593" bIns="48298" rtlCol="0"/>
          <a:lstStyle>
            <a:lvl1pPr algn="l">
              <a:defRPr sz="1300"/>
            </a:lvl1pPr>
          </a:lstStyle>
          <a:p>
            <a:endParaRPr lang="en-GB"/>
          </a:p>
        </p:txBody>
      </p:sp>
      <p:sp>
        <p:nvSpPr>
          <p:cNvPr id="3" name="Date Placeholder 2"/>
          <p:cNvSpPr>
            <a:spLocks noGrp="1"/>
          </p:cNvSpPr>
          <p:nvPr>
            <p:ph type="dt" idx="1"/>
          </p:nvPr>
        </p:nvSpPr>
        <p:spPr>
          <a:xfrm>
            <a:off x="3854943" y="3"/>
            <a:ext cx="2949099" cy="496967"/>
          </a:xfrm>
          <a:prstGeom prst="rect">
            <a:avLst/>
          </a:prstGeom>
        </p:spPr>
        <p:txBody>
          <a:bodyPr vert="horz" lIns="96593" tIns="48298" rIns="96593" bIns="48298" rtlCol="0"/>
          <a:lstStyle>
            <a:lvl1pPr algn="r">
              <a:defRPr sz="1300"/>
            </a:lvl1pPr>
          </a:lstStyle>
          <a:p>
            <a:fld id="{8045EBA9-A28D-4849-BFEA-AA04F6A21B63}" type="datetimeFigureOut">
              <a:rPr lang="en-GB" smtClean="0"/>
              <a:pPr/>
              <a:t>29/09/2014</a:t>
            </a:fld>
            <a:endParaRPr lang="en-GB"/>
          </a:p>
        </p:txBody>
      </p:sp>
      <p:sp>
        <p:nvSpPr>
          <p:cNvPr id="4" name="Slide Image Placeholder 3"/>
          <p:cNvSpPr>
            <a:spLocks noGrp="1" noRot="1" noChangeAspect="1"/>
          </p:cNvSpPr>
          <p:nvPr>
            <p:ph type="sldImg" idx="2"/>
          </p:nvPr>
        </p:nvSpPr>
        <p:spPr>
          <a:xfrm>
            <a:off x="917575" y="744538"/>
            <a:ext cx="4970463" cy="3727450"/>
          </a:xfrm>
          <a:prstGeom prst="rect">
            <a:avLst/>
          </a:prstGeom>
          <a:noFill/>
          <a:ln w="12700">
            <a:solidFill>
              <a:prstClr val="black"/>
            </a:solidFill>
          </a:ln>
        </p:spPr>
        <p:txBody>
          <a:bodyPr vert="horz" lIns="96593" tIns="48298" rIns="96593" bIns="48298" rtlCol="0" anchor="ctr"/>
          <a:lstStyle/>
          <a:p>
            <a:endParaRPr lang="en-GB"/>
          </a:p>
        </p:txBody>
      </p:sp>
      <p:sp>
        <p:nvSpPr>
          <p:cNvPr id="5" name="Notes Placeholder 4"/>
          <p:cNvSpPr>
            <a:spLocks noGrp="1"/>
          </p:cNvSpPr>
          <p:nvPr>
            <p:ph type="body" sz="quarter" idx="3"/>
          </p:nvPr>
        </p:nvSpPr>
        <p:spPr>
          <a:xfrm>
            <a:off x="680562" y="4721185"/>
            <a:ext cx="5444490" cy="4472702"/>
          </a:xfrm>
          <a:prstGeom prst="rect">
            <a:avLst/>
          </a:prstGeom>
        </p:spPr>
        <p:txBody>
          <a:bodyPr vert="horz" lIns="96593" tIns="48298" rIns="96593" bIns="4829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5" y="9440650"/>
            <a:ext cx="2949099" cy="496967"/>
          </a:xfrm>
          <a:prstGeom prst="rect">
            <a:avLst/>
          </a:prstGeom>
        </p:spPr>
        <p:txBody>
          <a:bodyPr vert="horz" lIns="96593" tIns="48298" rIns="96593" bIns="48298" rtlCol="0" anchor="b"/>
          <a:lstStyle>
            <a:lvl1pPr algn="l">
              <a:defRPr sz="1300"/>
            </a:lvl1pPr>
          </a:lstStyle>
          <a:p>
            <a:endParaRPr lang="en-GB"/>
          </a:p>
        </p:txBody>
      </p:sp>
      <p:sp>
        <p:nvSpPr>
          <p:cNvPr id="7" name="Slide Number Placeholder 6"/>
          <p:cNvSpPr>
            <a:spLocks noGrp="1"/>
          </p:cNvSpPr>
          <p:nvPr>
            <p:ph type="sldNum" sz="quarter" idx="5"/>
          </p:nvPr>
        </p:nvSpPr>
        <p:spPr>
          <a:xfrm>
            <a:off x="3854943" y="9440650"/>
            <a:ext cx="2949099" cy="496967"/>
          </a:xfrm>
          <a:prstGeom prst="rect">
            <a:avLst/>
          </a:prstGeom>
        </p:spPr>
        <p:txBody>
          <a:bodyPr vert="horz" lIns="96593" tIns="48298" rIns="96593" bIns="48298" rtlCol="0" anchor="b"/>
          <a:lstStyle>
            <a:lvl1pPr algn="r">
              <a:defRPr sz="1300"/>
            </a:lvl1pPr>
          </a:lstStyle>
          <a:p>
            <a:fld id="{5B43D19E-BFDB-4C92-8EDD-32EDDA8F41DF}" type="slidenum">
              <a:rPr lang="en-GB" smtClean="0"/>
              <a:pPr/>
              <a:t>‹#›</a:t>
            </a:fld>
            <a:endParaRPr lang="en-GB"/>
          </a:p>
        </p:txBody>
      </p:sp>
    </p:spTree>
    <p:extLst>
      <p:ext uri="{BB962C8B-B14F-4D97-AF65-F5344CB8AC3E}">
        <p14:creationId xmlns:p14="http://schemas.microsoft.com/office/powerpoint/2010/main" val="1606270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B43D19E-BFDB-4C92-8EDD-32EDDA8F41DF}" type="slidenum">
              <a:rPr lang="en-GB" smtClean="0"/>
              <a:pPr/>
              <a:t>1</a:t>
            </a:fld>
            <a:endParaRPr lang="en-GB"/>
          </a:p>
        </p:txBody>
      </p:sp>
    </p:spTree>
    <p:extLst>
      <p:ext uri="{BB962C8B-B14F-4D97-AF65-F5344CB8AC3E}">
        <p14:creationId xmlns:p14="http://schemas.microsoft.com/office/powerpoint/2010/main" val="31164860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B43D19E-BFDB-4C92-8EDD-32EDDA8F41DF}" type="slidenum">
              <a:rPr lang="en-GB" smtClean="0"/>
              <a:pPr/>
              <a:t>15</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16</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B43D19E-BFDB-4C92-8EDD-32EDDA8F41DF}" type="slidenum">
              <a:rPr lang="en-GB" smtClean="0"/>
              <a:pPr/>
              <a:t>19</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B43D19E-BFDB-4C92-8EDD-32EDDA8F41DF}" type="slidenum">
              <a:rPr lang="en-GB" smtClean="0"/>
              <a:pPr/>
              <a:t>21</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22</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23</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B43D19E-BFDB-4C92-8EDD-32EDDA8F41DF}" type="slidenum">
              <a:rPr lang="en-GB" smtClean="0"/>
              <a:pPr/>
              <a:t>24</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26</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TW" altLang="en-US" dirty="0" smtClean="0">
                <a:latin typeface="Arial" charset="0"/>
                <a:cs typeface="新細明體" charset="-120"/>
              </a:rPr>
              <a:t>將投資標的依照持股情況概分成四類，但判斷投資分類時除了考量持股比例，更重要的是考量每一投資種類的定義與相關情形，對於投資類別的判斷，</a:t>
            </a:r>
            <a:r>
              <a:rPr lang="en-US" altLang="zh-TW" dirty="0" smtClean="0">
                <a:latin typeface="Arial" charset="0"/>
                <a:cs typeface="新細明體" charset="-120"/>
              </a:rPr>
              <a:t>IFRS</a:t>
            </a:r>
            <a:r>
              <a:rPr lang="zh-TW" altLang="en-US" dirty="0" smtClean="0">
                <a:latin typeface="Arial" charset="0"/>
                <a:cs typeface="新細明體" charset="-120"/>
              </a:rPr>
              <a:t>與</a:t>
            </a:r>
            <a:r>
              <a:rPr lang="en-US" altLang="zh-TW" dirty="0" smtClean="0">
                <a:latin typeface="Arial" charset="0"/>
                <a:cs typeface="新細明體" charset="-120"/>
              </a:rPr>
              <a:t>ROC</a:t>
            </a:r>
            <a:r>
              <a:rPr lang="zh-TW" altLang="en-US" dirty="0" smtClean="0">
                <a:latin typeface="Arial" charset="0"/>
                <a:cs typeface="新細明體" charset="-120"/>
              </a:rPr>
              <a:t>一致，須考量所有事實與情況以判斷分類。</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B43D19E-BFDB-4C92-8EDD-32EDDA8F41DF}" type="slidenum">
              <a:rPr lang="en-GB" smtClean="0"/>
              <a:pPr/>
              <a:t>2</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Notes Placeholder 2"/>
          <p:cNvSpPr>
            <a:spLocks noGrp="1"/>
          </p:cNvSpPr>
          <p:nvPr>
            <p:ph type="body" idx="1"/>
          </p:nvPr>
        </p:nvSpPr>
        <p:spPr/>
        <p:txBody>
          <a:bodyPr>
            <a:normAutofit/>
          </a:bodyPr>
          <a:lstStyle/>
          <a:p>
            <a:endParaRPr lang="en-GB" dirty="0" smtClean="0"/>
          </a:p>
        </p:txBody>
      </p:sp>
      <p:sp>
        <p:nvSpPr>
          <p:cNvPr id="5" name="Slide Image Placeholder 4"/>
          <p:cNvSpPr>
            <a:spLocks noGrp="1" noRot="1" noChangeAspect="1"/>
          </p:cNvSpPr>
          <p:nvPr>
            <p:ph type="sldImg"/>
          </p:nvPr>
        </p:nvSpPr>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3"/>
          <p:cNvSpPr>
            <a:spLocks noGrp="1" noChangeArrowheads="1"/>
          </p:cNvSpPr>
          <p:nvPr>
            <p:ph type="body" idx="1"/>
          </p:nvPr>
        </p:nvSpPr>
        <p:spPr/>
        <p:txBody>
          <a:bodyPr>
            <a:normAutofit lnSpcReduction="10000"/>
          </a:bodyPr>
          <a:lstStyle/>
          <a:p>
            <a:endParaRPr lang="en-GB" dirty="0" smtClean="0"/>
          </a:p>
        </p:txBody>
      </p:sp>
      <p:sp>
        <p:nvSpPr>
          <p:cNvPr id="5" name="Slide Image Placeholder 4"/>
          <p:cNvSpPr>
            <a:spLocks noGrp="1" noRot="1" noChangeAspect="1"/>
          </p:cNvSpPr>
          <p:nvPr>
            <p:ph type="sldImg"/>
          </p:nvPr>
        </p:nvSpPr>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953" y="4721523"/>
            <a:ext cx="5445710" cy="5018936"/>
          </a:xfrm>
        </p:spPr>
        <p:txBody>
          <a:bodyPr>
            <a:noAutofit/>
          </a:bodyPr>
          <a:lstStyle/>
          <a:p>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27831488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11757071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39</a:t>
            </a:fld>
            <a:endParaRPr lang="en-GB"/>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pPr eaLnBrk="1" hangingPunct="1"/>
            <a:endParaRPr lang="en-GB" sz="10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42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5</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920750" y="746125"/>
            <a:ext cx="4965700" cy="3725863"/>
          </a:xfrm>
          <a:ln/>
        </p:spPr>
      </p:sp>
      <p:sp>
        <p:nvSpPr>
          <p:cNvPr id="47107" name="Rectangle 3"/>
          <p:cNvSpPr>
            <a:spLocks noGrp="1" noChangeArrowheads="1"/>
          </p:cNvSpPr>
          <p:nvPr>
            <p:ph type="body" idx="1"/>
          </p:nvPr>
        </p:nvSpPr>
        <p:spPr>
          <a:ln/>
        </p:spPr>
        <p:txBody>
          <a:bodyPr/>
          <a:lstStyle/>
          <a:p>
            <a:pPr marL="359276" lvl="1" indent="-346330" algn="just">
              <a:spcBef>
                <a:spcPct val="20000"/>
              </a:spcBef>
              <a:spcAft>
                <a:spcPts val="510"/>
              </a:spcAft>
              <a:defRPr/>
            </a:pPr>
            <a:endParaRPr lang="en-US" altLang="zh-TW" sz="2400" kern="0" dirty="0">
              <a:solidFill>
                <a:schemeClr val="tx2">
                  <a:lumMod val="75000"/>
                </a:schemeClr>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44</a:t>
            </a:fld>
            <a:endParaRPr lang="en-GB"/>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8134693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投影片圖像版面配置區 1"/>
          <p:cNvSpPr>
            <a:spLocks noGrp="1" noRot="1" noChangeAspect="1" noTextEdit="1"/>
          </p:cNvSpPr>
          <p:nvPr>
            <p:ph type="sldImg"/>
          </p:nvPr>
        </p:nvSpPr>
        <p:spPr>
          <a:xfrm>
            <a:off x="919163" y="746125"/>
            <a:ext cx="4968875" cy="3725863"/>
          </a:xfrm>
          <a:ln/>
        </p:spPr>
      </p:sp>
      <p:sp>
        <p:nvSpPr>
          <p:cNvPr id="71683"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dirty="0" smtClean="0">
              <a:cs typeface="新細明體" charset="-12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投影片圖像版面配置區 1"/>
          <p:cNvSpPr>
            <a:spLocks noGrp="1" noRot="1" noChangeAspect="1" noTextEdit="1"/>
          </p:cNvSpPr>
          <p:nvPr>
            <p:ph type="sldImg"/>
          </p:nvPr>
        </p:nvSpPr>
        <p:spPr>
          <a:xfrm>
            <a:off x="919163" y="746125"/>
            <a:ext cx="4968875" cy="3725863"/>
          </a:xfrm>
          <a:ln/>
        </p:spPr>
      </p:sp>
      <p:sp>
        <p:nvSpPr>
          <p:cNvPr id="3" name="備忘稿版面配置區 2"/>
          <p:cNvSpPr>
            <a:spLocks noGrp="1"/>
          </p:cNvSpPr>
          <p:nvPr>
            <p:ph type="body" idx="1"/>
          </p:nvPr>
        </p:nvSpPr>
        <p:spPr/>
        <p:txBody>
          <a:bodyPr>
            <a:normAutofit fontScale="92500" lnSpcReduction="10000"/>
          </a:bodyPr>
          <a:lstStyle/>
          <a:p>
            <a:pPr>
              <a:defRPr/>
            </a:pPr>
            <a:endParaRPr lang="zh-TW" alt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投影片圖像版面配置區 1"/>
          <p:cNvSpPr>
            <a:spLocks noGrp="1" noRot="1" noChangeAspect="1" noTextEdit="1"/>
          </p:cNvSpPr>
          <p:nvPr>
            <p:ph type="sldImg"/>
          </p:nvPr>
        </p:nvSpPr>
        <p:spPr>
          <a:ln/>
        </p:spPr>
      </p:sp>
      <p:sp>
        <p:nvSpPr>
          <p:cNvPr id="89091"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u="sng" dirty="0" smtClean="0">
              <a:cs typeface="新細明體" charset="-12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49</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投影片圖像版面配置區 1"/>
          <p:cNvSpPr>
            <a:spLocks noGrp="1" noRot="1" noChangeAspect="1" noTextEdit="1"/>
          </p:cNvSpPr>
          <p:nvPr>
            <p:ph type="sldImg"/>
          </p:nvPr>
        </p:nvSpPr>
        <p:spPr>
          <a:ln/>
        </p:spPr>
      </p:sp>
      <p:sp>
        <p:nvSpPr>
          <p:cNvPr id="90115" name="備忘稿版面配置區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dirty="0" smtClean="0">
              <a:cs typeface="新細明體" charset="-12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endParaRPr lang="en-GB" sz="1000" dirty="0">
              <a:latin typeface="Arial" pitchFamily="34" charset="0"/>
              <a:cs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52</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B43D19E-BFDB-4C92-8EDD-32EDDA8F41DF}" type="slidenum">
              <a:rPr lang="en-GB" smtClean="0"/>
              <a:pPr/>
              <a:t>6</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53</a:t>
            </a:fld>
            <a:endParaRPr lang="en-GB"/>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54</a:t>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55</a:t>
            </a:fld>
            <a:endParaRPr lang="en-GB"/>
          </a:p>
        </p:txBody>
      </p:sp>
    </p:spTree>
    <p:extLst>
      <p:ext uri="{BB962C8B-B14F-4D97-AF65-F5344CB8AC3E}">
        <p14:creationId xmlns:p14="http://schemas.microsoft.com/office/powerpoint/2010/main" val="400285086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57</a:t>
            </a:fld>
            <a:endParaRPr lang="en-GB"/>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69336577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59</a:t>
            </a:fld>
            <a:endParaRPr lang="en-GB"/>
          </a:p>
        </p:txBody>
      </p:sp>
    </p:spTree>
    <p:extLst>
      <p:ext uri="{BB962C8B-B14F-4D97-AF65-F5344CB8AC3E}">
        <p14:creationId xmlns:p14="http://schemas.microsoft.com/office/powerpoint/2010/main" val="40206748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60</a:t>
            </a:fld>
            <a:endParaRPr lang="en-GB"/>
          </a:p>
        </p:txBody>
      </p:sp>
    </p:spTree>
    <p:extLst>
      <p:ext uri="{BB962C8B-B14F-4D97-AF65-F5344CB8AC3E}">
        <p14:creationId xmlns:p14="http://schemas.microsoft.com/office/powerpoint/2010/main" val="13381768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67</a:t>
            </a:fld>
            <a:endParaRPr lang="en-GB"/>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68</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3746" name="Rectangle 2"/>
          <p:cNvSpPr>
            <a:spLocks noGrp="1" noRot="1" noChangeAspect="1" noChangeArrowheads="1" noTextEdit="1"/>
          </p:cNvSpPr>
          <p:nvPr>
            <p:ph type="sldImg"/>
          </p:nvPr>
        </p:nvSpPr>
        <p:spPr>
          <a:ln/>
        </p:spPr>
      </p:sp>
      <p:sp>
        <p:nvSpPr>
          <p:cNvPr id="1823747" name="Rectangle 3"/>
          <p:cNvSpPr>
            <a:spLocks noGrp="1" noChangeArrowheads="1"/>
          </p:cNvSpPr>
          <p:nvPr>
            <p:ph type="body" idx="1"/>
          </p:nvPr>
        </p:nvSpPr>
        <p:spPr/>
        <p:txBody>
          <a:bodyPr/>
          <a:lstStyle/>
          <a:p>
            <a:endParaRPr lang="en-US" altLang="zh-TW"/>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69</a:t>
            </a:fld>
            <a:endParaRPr lang="en-GB"/>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70</a:t>
            </a:fld>
            <a:endParaRPr lang="en-GB"/>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71</a:t>
            </a:fld>
            <a:endParaRPr lang="en-GB"/>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72</a:t>
            </a:fld>
            <a:endParaRPr lang="en-GB"/>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73</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dirty="0"/>
          </a:p>
        </p:txBody>
      </p:sp>
      <p:sp>
        <p:nvSpPr>
          <p:cNvPr id="4" name="投影片編號版面配置區 3"/>
          <p:cNvSpPr>
            <a:spLocks noGrp="1"/>
          </p:cNvSpPr>
          <p:nvPr>
            <p:ph type="sldNum" sz="quarter" idx="10"/>
          </p:nvPr>
        </p:nvSpPr>
        <p:spPr/>
        <p:txBody>
          <a:bodyPr/>
          <a:lstStyle/>
          <a:p>
            <a:fld id="{5B43D19E-BFDB-4C92-8EDD-32EDDA8F41DF}" type="slidenum">
              <a:rPr lang="en-GB" smtClean="0"/>
              <a:pPr/>
              <a:t>75</a:t>
            </a:fld>
            <a:endParaRPr lang="en-GB"/>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76</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77</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78</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79</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3746" name="Rectangle 2"/>
          <p:cNvSpPr>
            <a:spLocks noGrp="1" noRot="1" noChangeAspect="1" noChangeArrowheads="1" noTextEdit="1"/>
          </p:cNvSpPr>
          <p:nvPr>
            <p:ph type="sldImg"/>
          </p:nvPr>
        </p:nvSpPr>
        <p:spPr>
          <a:ln/>
        </p:spPr>
      </p:sp>
      <p:sp>
        <p:nvSpPr>
          <p:cNvPr id="1823747" name="Rectangle 3"/>
          <p:cNvSpPr>
            <a:spLocks noGrp="1" noChangeArrowheads="1"/>
          </p:cNvSpPr>
          <p:nvPr>
            <p:ph type="body" idx="1"/>
          </p:nvPr>
        </p:nvSpPr>
        <p:spPr/>
        <p:txBody>
          <a:bodyPr/>
          <a:lstStyle/>
          <a:p>
            <a:endParaRPr lang="en-US" altLang="zh-TW"/>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80</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82</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83</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B43D19E-BFDB-4C92-8EDD-32EDDA8F41DF}" type="slidenum">
              <a:rPr lang="en-GB" smtClean="0"/>
              <a:pPr/>
              <a:t>10</a:t>
            </a:fld>
            <a:endParaRPr lang="en-GB"/>
          </a:p>
        </p:txBody>
      </p:sp>
    </p:spTree>
    <p:extLst>
      <p:ext uri="{BB962C8B-B14F-4D97-AF65-F5344CB8AC3E}">
        <p14:creationId xmlns:p14="http://schemas.microsoft.com/office/powerpoint/2010/main" val="38215008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3746" name="Rectangle 2"/>
          <p:cNvSpPr>
            <a:spLocks noGrp="1" noRot="1" noChangeAspect="1" noChangeArrowheads="1" noTextEdit="1"/>
          </p:cNvSpPr>
          <p:nvPr>
            <p:ph type="sldImg"/>
          </p:nvPr>
        </p:nvSpPr>
        <p:spPr>
          <a:ln/>
        </p:spPr>
      </p:sp>
      <p:sp>
        <p:nvSpPr>
          <p:cNvPr id="1823747" name="Rectangle 3"/>
          <p:cNvSpPr>
            <a:spLocks noGrp="1" noChangeArrowheads="1"/>
          </p:cNvSpPr>
          <p:nvPr>
            <p:ph type="body" idx="1"/>
          </p:nvPr>
        </p:nvSpPr>
        <p:spPr/>
        <p:txBody>
          <a:bodyPr/>
          <a:lstStyle/>
          <a:p>
            <a:endParaRPr lang="en-US" altLang="zh-TW"/>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B43D19E-BFDB-4C92-8EDD-32EDDA8F41DF}" type="slidenum">
              <a:rPr lang="en-GB" smtClean="0"/>
              <a:pPr/>
              <a:t>14</a:t>
            </a:fld>
            <a:endParaRPr lang="en-GB"/>
          </a:p>
        </p:txBody>
      </p:sp>
    </p:spTree>
    <p:extLst>
      <p:ext uri="{BB962C8B-B14F-4D97-AF65-F5344CB8AC3E}">
        <p14:creationId xmlns:p14="http://schemas.microsoft.com/office/powerpoint/2010/main" val="38215008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pic>
        <p:nvPicPr>
          <p:cNvPr id="9" name="圖片 8"/>
          <p:cNvPicPr/>
          <p:nvPr userDrawn="1"/>
        </p:nvPicPr>
        <p:blipFill>
          <a:blip r:embed="rId2" cstate="print"/>
          <a:srcRect/>
          <a:stretch>
            <a:fillRect/>
          </a:stretch>
        </p:blipFill>
        <p:spPr bwMode="auto">
          <a:xfrm>
            <a:off x="2275012" y="5736837"/>
            <a:ext cx="1183004" cy="748319"/>
          </a:xfrm>
          <a:prstGeom prst="rect">
            <a:avLst/>
          </a:prstGeom>
          <a:noFill/>
          <a:ln w="9525">
            <a:noFill/>
            <a:miter lim="800000"/>
            <a:headEnd/>
            <a:tailEnd/>
          </a:ln>
        </p:spPr>
      </p:pic>
      <p:sp>
        <p:nvSpPr>
          <p:cNvPr id="2" name="Title 1"/>
          <p:cNvSpPr>
            <a:spLocks noGrp="1"/>
          </p:cNvSpPr>
          <p:nvPr>
            <p:ph type="ctrTitle"/>
          </p:nvPr>
        </p:nvSpPr>
        <p:spPr>
          <a:xfrm>
            <a:off x="2282560" y="757504"/>
            <a:ext cx="5490000" cy="860400"/>
          </a:xfrm>
        </p:spPr>
        <p:txBody>
          <a:bodyPr/>
          <a:lstStyle/>
          <a:p>
            <a:r>
              <a:rPr lang="zh-TW" altLang="en-US" smtClean="0"/>
              <a:t>按一下以編輯母片標題樣式</a:t>
            </a:r>
            <a:endParaRPr lang="en-GB" dirty="0"/>
          </a:p>
        </p:txBody>
      </p:sp>
      <p:sp>
        <p:nvSpPr>
          <p:cNvPr id="3" name="Subtitle 2"/>
          <p:cNvSpPr>
            <a:spLocks noGrp="1"/>
          </p:cNvSpPr>
          <p:nvPr>
            <p:ph type="subTitle" idx="1"/>
          </p:nvPr>
        </p:nvSpPr>
        <p:spPr>
          <a:xfrm>
            <a:off x="2282560" y="1753200"/>
            <a:ext cx="5490000" cy="968400"/>
          </a:xfrm>
        </p:spPr>
        <p:txBody>
          <a:bodyPr/>
          <a:lstStyle>
            <a:lvl1pPr marL="0" indent="0" algn="l">
              <a:buNone/>
              <a:defRPr sz="2000">
                <a:solidFill>
                  <a:schemeClr val="bg2"/>
                </a:solidFill>
              </a:defRPr>
            </a:lvl1pPr>
            <a:lvl2pPr marL="0" indent="0" algn="l">
              <a:buNone/>
              <a:defRPr sz="1600">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GB" dirty="0"/>
          </a:p>
        </p:txBody>
      </p:sp>
      <p:grpSp>
        <p:nvGrpSpPr>
          <p:cNvPr id="7" name="Group 6"/>
          <p:cNvGrpSpPr/>
          <p:nvPr userDrawn="1"/>
        </p:nvGrpSpPr>
        <p:grpSpPr>
          <a:xfrm>
            <a:off x="0" y="2403072"/>
            <a:ext cx="9144000" cy="3347943"/>
            <a:chOff x="0" y="2403072"/>
            <a:chExt cx="9144000" cy="3347943"/>
          </a:xfrm>
        </p:grpSpPr>
        <p:sp>
          <p:nvSpPr>
            <p:cNvPr id="13" name="Freeform 8"/>
            <p:cNvSpPr>
              <a:spLocks/>
            </p:cNvSpPr>
            <p:nvPr userDrawn="1"/>
          </p:nvSpPr>
          <p:spPr bwMode="gray">
            <a:xfrm>
              <a:off x="2279115" y="2403072"/>
              <a:ext cx="6864885" cy="2493085"/>
            </a:xfrm>
            <a:custGeom>
              <a:avLst/>
              <a:gdLst/>
              <a:ahLst/>
              <a:cxnLst>
                <a:cxn ang="0">
                  <a:pos x="0" y="1852"/>
                </a:cxn>
                <a:cxn ang="0">
                  <a:pos x="5081" y="0"/>
                </a:cxn>
                <a:cxn ang="0">
                  <a:pos x="5081" y="968"/>
                </a:cxn>
                <a:cxn ang="0">
                  <a:pos x="0" y="1852"/>
                </a:cxn>
              </a:cxnLst>
              <a:rect l="0" t="0" r="r" b="b"/>
              <a:pathLst>
                <a:path w="5081" h="1852">
                  <a:moveTo>
                    <a:pt x="0" y="1852"/>
                  </a:moveTo>
                  <a:lnTo>
                    <a:pt x="5081" y="0"/>
                  </a:lnTo>
                  <a:lnTo>
                    <a:pt x="5081" y="968"/>
                  </a:lnTo>
                  <a:lnTo>
                    <a:pt x="0" y="185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14" name="Picture 3"/>
            <p:cNvPicPr>
              <a:picLocks noChangeAspect="1" noChangeArrowheads="1"/>
            </p:cNvPicPr>
            <p:nvPr userDrawn="1"/>
          </p:nvPicPr>
          <p:blipFill>
            <a:blip r:embed="rId3" cstate="print"/>
            <a:srcRect/>
            <a:stretch>
              <a:fillRect/>
            </a:stretch>
          </p:blipFill>
          <p:spPr bwMode="auto">
            <a:xfrm>
              <a:off x="0" y="4408610"/>
              <a:ext cx="2289301" cy="1342405"/>
            </a:xfrm>
            <a:prstGeom prst="rect">
              <a:avLst/>
            </a:prstGeom>
            <a:noFill/>
            <a:ln w="9525">
              <a:noFill/>
              <a:miter lim="800000"/>
              <a:headEnd/>
              <a:tailEnd/>
            </a:ln>
            <a:effectLst/>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chemeClr val="bg1"/>
            </a:solidFill>
            <a:round/>
            <a:headEnd/>
            <a:tailEnd/>
          </a:ln>
          <a:effectLst/>
        </p:spPr>
        <p:txBody>
          <a:bodyPr wrap="none" anchor="ctr"/>
          <a:lstStyle/>
          <a:p>
            <a:endParaRPr lang="en-US" noProof="0" dirty="0">
              <a:solidFill>
                <a:schemeClr val="bg1"/>
              </a:solidFill>
            </a:endParaRPr>
          </a:p>
        </p:txBody>
      </p:sp>
    </p:spTree>
    <p:extLst>
      <p:ext uri="{BB962C8B-B14F-4D97-AF65-F5344CB8AC3E}">
        <p14:creationId xmlns:p14="http://schemas.microsoft.com/office/powerpoint/2010/main" val="335068083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chemeClr val="bg1"/>
            </a:solidFill>
            <a:round/>
            <a:headEnd/>
            <a:tailEnd/>
          </a:ln>
          <a:effectLst/>
        </p:spPr>
        <p:txBody>
          <a:bodyPr wrap="none" anchor="ctr"/>
          <a:lstStyle/>
          <a:p>
            <a:endParaRPr lang="en-US" noProof="0" dirty="0">
              <a:solidFill>
                <a:schemeClr val="bg1"/>
              </a:solidFill>
            </a:endParaRPr>
          </a:p>
        </p:txBody>
      </p:sp>
      <p:sp>
        <p:nvSpPr>
          <p:cNvPr id="8" name="Content Placeholder 2"/>
          <p:cNvSpPr>
            <a:spLocks noGrp="1"/>
          </p:cNvSpPr>
          <p:nvPr>
            <p:ph idx="1"/>
          </p:nvPr>
        </p:nvSpPr>
        <p:spPr>
          <a:xfrm>
            <a:off x="455612" y="719139"/>
            <a:ext cx="3506400" cy="5210062"/>
          </a:xfr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chemeClr val="bg1"/>
                </a:solidFill>
                <a:latin typeface="SimHei" pitchFamily="2" charset="-122"/>
                <a:ea typeface="SimHei" pitchFamily="2" charset="-122"/>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chemeClr val="bg1"/>
                </a:solidFill>
                <a:latin typeface="SimHei" pitchFamily="2" charset="-122"/>
                <a:ea typeface="SimHei" pitchFamily="2" charset="-122"/>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SimHei" pitchFamily="2" charset="-122"/>
                <a:ea typeface="SimHei" pitchFamily="2" charset="-122"/>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chemeClr val="bg1"/>
                </a:solidFill>
                <a:latin typeface="SimHei" pitchFamily="2" charset="-122"/>
                <a:ea typeface="SimHei" pitchFamily="2" charset="-122"/>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SimHei" pitchFamily="2" charset="-122"/>
                <a:ea typeface="SimHei" pitchFamily="2" charset="-122"/>
                <a:cs typeface="Arial" pitchFamily="34" charset="0"/>
              </a:defRPr>
            </a:lvl5pPr>
          </a:lstStyle>
          <a:p>
            <a:pPr lvl="0"/>
            <a:r>
              <a:rPr lang="zh-TW" altLang="en-US" noProof="0" dirty="0" smtClean="0"/>
              <a:t>按一下以編輯母片文字樣式</a:t>
            </a:r>
          </a:p>
          <a:p>
            <a:pPr lvl="1"/>
            <a:r>
              <a:rPr lang="zh-TW" altLang="en-US" noProof="0" dirty="0" smtClean="0"/>
              <a:t>第二層</a:t>
            </a:r>
          </a:p>
          <a:p>
            <a:pPr lvl="2"/>
            <a:r>
              <a:rPr lang="zh-TW" altLang="en-US" noProof="0" dirty="0" smtClean="0"/>
              <a:t>第三層</a:t>
            </a:r>
          </a:p>
          <a:p>
            <a:pPr lvl="3"/>
            <a:r>
              <a:rPr lang="zh-TW" altLang="en-US" noProof="0" dirty="0" smtClean="0"/>
              <a:t>第四層</a:t>
            </a:r>
          </a:p>
          <a:p>
            <a:pPr lvl="4"/>
            <a:r>
              <a:rPr lang="zh-TW" altLang="en-US" noProof="0" dirty="0" smtClean="0"/>
              <a:t>第五層</a:t>
            </a:r>
            <a:endParaRPr lang="en-US" noProof="0" dirty="0"/>
          </a:p>
        </p:txBody>
      </p:sp>
    </p:spTree>
    <p:extLst>
      <p:ext uri="{BB962C8B-B14F-4D97-AF65-F5344CB8AC3E}">
        <p14:creationId xmlns:p14="http://schemas.microsoft.com/office/powerpoint/2010/main" val="1090007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6718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自訂版面配置">
    <p:bg>
      <p:bgRef idx="1001">
        <a:schemeClr val="bg1"/>
      </p:bgRef>
    </p:bg>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按一下以編輯母片標題樣式</a:t>
            </a:r>
            <a:endParaRPr lang="zh-TW" altLang="en-US" dirty="0"/>
          </a:p>
        </p:txBody>
      </p:sp>
    </p:spTree>
    <p:extLst>
      <p:ext uri="{BB962C8B-B14F-4D97-AF65-F5344CB8AC3E}">
        <p14:creationId xmlns:p14="http://schemas.microsoft.com/office/powerpoint/2010/main" val="1169781039"/>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pic>
        <p:nvPicPr>
          <p:cNvPr id="10" name="圖片 9"/>
          <p:cNvPicPr/>
          <p:nvPr userDrawn="1"/>
        </p:nvPicPr>
        <p:blipFill>
          <a:blip r:embed="rId2" cstate="print"/>
          <a:srcRect/>
          <a:stretch>
            <a:fillRect/>
          </a:stretch>
        </p:blipFill>
        <p:spPr bwMode="auto">
          <a:xfrm>
            <a:off x="2277773" y="5741600"/>
            <a:ext cx="1183004" cy="748319"/>
          </a:xfrm>
          <a:prstGeom prst="rect">
            <a:avLst/>
          </a:prstGeom>
          <a:noFill/>
          <a:ln w="9525">
            <a:noFill/>
            <a:miter lim="800000"/>
            <a:headEnd/>
            <a:tailEnd/>
          </a:ln>
        </p:spPr>
      </p:pic>
      <p:sp>
        <p:nvSpPr>
          <p:cNvPr id="2" name="Title 1"/>
          <p:cNvSpPr>
            <a:spLocks noGrp="1"/>
          </p:cNvSpPr>
          <p:nvPr>
            <p:ph type="ctrTitle"/>
          </p:nvPr>
        </p:nvSpPr>
        <p:spPr>
          <a:xfrm>
            <a:off x="2282560" y="757504"/>
            <a:ext cx="5490000" cy="860400"/>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2282560" y="1753200"/>
            <a:ext cx="5490000" cy="968400"/>
          </a:xfrm>
        </p:spPr>
        <p:txBody>
          <a:bodyPr/>
          <a:lstStyle>
            <a:lvl1pPr marL="0" indent="0" algn="l">
              <a:buNone/>
              <a:defRPr sz="2000">
                <a:solidFill>
                  <a:schemeClr val="bg2"/>
                </a:solidFill>
              </a:defRPr>
            </a:lvl1pPr>
            <a:lvl2pPr marL="0" indent="0" algn="l">
              <a:buNone/>
              <a:defRPr sz="1600">
                <a:solidFill>
                  <a:schemeClr val="bg2"/>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a:p>
            <a:pPr lvl="1"/>
            <a:endParaRPr lang="en-GB" dirty="0"/>
          </a:p>
        </p:txBody>
      </p:sp>
      <p:grpSp>
        <p:nvGrpSpPr>
          <p:cNvPr id="4" name="Group 3"/>
          <p:cNvGrpSpPr/>
          <p:nvPr userDrawn="1"/>
        </p:nvGrpSpPr>
        <p:grpSpPr>
          <a:xfrm>
            <a:off x="0" y="2403034"/>
            <a:ext cx="9144000" cy="3345400"/>
            <a:chOff x="0" y="2403034"/>
            <a:chExt cx="9144000" cy="3345400"/>
          </a:xfrm>
        </p:grpSpPr>
        <p:sp>
          <p:nvSpPr>
            <p:cNvPr id="9" name="Freeform 8"/>
            <p:cNvSpPr>
              <a:spLocks/>
            </p:cNvSpPr>
            <p:nvPr userDrawn="1"/>
          </p:nvSpPr>
          <p:spPr bwMode="gray">
            <a:xfrm>
              <a:off x="2277773" y="2403034"/>
              <a:ext cx="6866227" cy="2493573"/>
            </a:xfrm>
            <a:custGeom>
              <a:avLst/>
              <a:gdLst/>
              <a:ahLst/>
              <a:cxnLst>
                <a:cxn ang="0">
                  <a:pos x="0" y="1852"/>
                </a:cxn>
                <a:cxn ang="0">
                  <a:pos x="5081" y="0"/>
                </a:cxn>
                <a:cxn ang="0">
                  <a:pos x="5081" y="968"/>
                </a:cxn>
                <a:cxn ang="0">
                  <a:pos x="0" y="1852"/>
                </a:cxn>
              </a:cxnLst>
              <a:rect l="0" t="0" r="r" b="b"/>
              <a:pathLst>
                <a:path w="5081" h="1852">
                  <a:moveTo>
                    <a:pt x="0" y="1852"/>
                  </a:moveTo>
                  <a:lnTo>
                    <a:pt x="5081" y="0"/>
                  </a:lnTo>
                  <a:lnTo>
                    <a:pt x="5081" y="968"/>
                  </a:lnTo>
                  <a:lnTo>
                    <a:pt x="0" y="185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14" name="Picture 3"/>
            <p:cNvPicPr>
              <a:picLocks noChangeAspect="1" noChangeArrowheads="1"/>
            </p:cNvPicPr>
            <p:nvPr userDrawn="1"/>
          </p:nvPicPr>
          <p:blipFill>
            <a:blip r:embed="rId3" cstate="print"/>
            <a:srcRect/>
            <a:stretch>
              <a:fillRect/>
            </a:stretch>
          </p:blipFill>
          <p:spPr bwMode="auto">
            <a:xfrm>
              <a:off x="0" y="4406819"/>
              <a:ext cx="2287954" cy="1341615"/>
            </a:xfrm>
            <a:prstGeom prst="rect">
              <a:avLst/>
            </a:prstGeom>
            <a:noFill/>
            <a:ln w="9525">
              <a:noFill/>
              <a:miter lim="800000"/>
              <a:headEnd/>
              <a:tailEnd/>
            </a:ln>
            <a:effectLst/>
          </p:spPr>
        </p:pic>
      </p:grpSp>
    </p:spTree>
    <p:extLst>
      <p:ext uri="{BB962C8B-B14F-4D97-AF65-F5344CB8AC3E}">
        <p14:creationId xmlns:p14="http://schemas.microsoft.com/office/powerpoint/2010/main" val="36741581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1"/>
          </p:nvPr>
        </p:nvSpPr>
        <p:spPr/>
        <p:txBody>
          <a:bodyPr/>
          <a:lstStyle/>
          <a:p>
            <a:r>
              <a:rPr lang="en-GB" dirty="0" smtClean="0"/>
              <a:t>Presentation title</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5687483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Footer Placeholder 4"/>
          <p:cNvSpPr>
            <a:spLocks noGrp="1"/>
          </p:cNvSpPr>
          <p:nvPr>
            <p:ph type="ftr" sz="quarter" idx="11"/>
          </p:nvPr>
        </p:nvSpPr>
        <p:spPr/>
        <p:txBody>
          <a:bodyPr/>
          <a:lstStyle/>
          <a:p>
            <a:r>
              <a:rPr lang="en-GB" dirty="0" smtClean="0"/>
              <a:t>Presentation title</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769335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11"/>
          </p:nvPr>
        </p:nvSpPr>
        <p:spPr/>
        <p:txBody>
          <a:bodyPr/>
          <a:lstStyle/>
          <a:p>
            <a:r>
              <a:rPr lang="en-GB" dirty="0" smtClean="0"/>
              <a:t>Presentation title</a:t>
            </a:r>
            <a:endParaRPr lang="en-GB" dirty="0"/>
          </a:p>
        </p:txBody>
      </p:sp>
      <p:sp>
        <p:nvSpPr>
          <p:cNvPr id="8"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2"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16146428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2196000"/>
            <a:ext cx="4042800" cy="3994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51200" y="2178000"/>
            <a:ext cx="4042800" cy="3994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11"/>
          </p:nvPr>
        </p:nvSpPr>
        <p:spPr/>
        <p:txBody>
          <a:bodyPr/>
          <a:lstStyle/>
          <a:p>
            <a:r>
              <a:rPr lang="en-GB" dirty="0" smtClean="0"/>
              <a:t>Presentation title</a:t>
            </a:r>
            <a:endParaRPr lang="en-GB" dirty="0"/>
          </a:p>
        </p:txBody>
      </p:sp>
      <p:sp>
        <p:nvSpPr>
          <p:cNvPr id="8"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0" name="Text Placeholder 9"/>
          <p:cNvSpPr>
            <a:spLocks noGrp="1"/>
          </p:cNvSpPr>
          <p:nvPr>
            <p:ph type="body" sz="quarter" idx="12"/>
          </p:nvPr>
        </p:nvSpPr>
        <p:spPr>
          <a:xfrm>
            <a:off x="457200" y="1490400"/>
            <a:ext cx="4042800" cy="640800"/>
          </a:xfrm>
        </p:spPr>
        <p:txBody>
          <a:bodyPr anchor="b" anchorCtr="0"/>
          <a:lstStyle>
            <a:lvl1pPr>
              <a:buNone/>
              <a:defRPr b="1">
                <a:latin typeface="SimHei" pitchFamily="2" charset="-122"/>
                <a:ea typeface="SimHei" pitchFamily="2" charset="-122"/>
              </a:defRPr>
            </a:lvl1pPr>
          </a:lstStyle>
          <a:p>
            <a:pPr lvl="0"/>
            <a:endParaRPr lang="en-GB" dirty="0"/>
          </a:p>
        </p:txBody>
      </p:sp>
      <p:sp>
        <p:nvSpPr>
          <p:cNvPr id="11" name="Text Placeholder 9"/>
          <p:cNvSpPr>
            <a:spLocks noGrp="1"/>
          </p:cNvSpPr>
          <p:nvPr>
            <p:ph type="body" sz="quarter" idx="13"/>
          </p:nvPr>
        </p:nvSpPr>
        <p:spPr>
          <a:xfrm>
            <a:off x="4651200" y="1490400"/>
            <a:ext cx="4042800" cy="640800"/>
          </a:xfrm>
        </p:spPr>
        <p:txBody>
          <a:bodyPr anchor="b" anchorCtr="0"/>
          <a:lstStyle>
            <a:lvl1pPr>
              <a:buNone/>
              <a:defRPr b="1">
                <a:latin typeface="SimHei" pitchFamily="2" charset="-122"/>
                <a:ea typeface="SimHei" pitchFamily="2" charset="-122"/>
              </a:defRPr>
            </a:lvl1pPr>
          </a:lstStyle>
          <a:p>
            <a:pPr lvl="0"/>
            <a:endParaRPr lang="en-GB" dirty="0"/>
          </a:p>
        </p:txBody>
      </p:sp>
      <p:sp>
        <p:nvSpPr>
          <p:cNvPr id="9"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18758792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p>
            <a:r>
              <a:rPr lang="en-US" dirty="0" smtClean="0"/>
              <a:t>Presentation title</a:t>
            </a:r>
            <a:endParaRPr lang="en-US" dirty="0"/>
          </a:p>
        </p:txBody>
      </p:sp>
      <p:sp>
        <p:nvSpPr>
          <p:cNvPr id="3" name="Text Placeholder 2"/>
          <p:cNvSpPr>
            <a:spLocks noGrp="1"/>
          </p:cNvSpPr>
          <p:nvPr>
            <p:ph type="body" sz="quarter" idx="11"/>
          </p:nvPr>
        </p:nvSpPr>
        <p:spPr>
          <a:xfrm>
            <a:off x="455614" y="1025525"/>
            <a:ext cx="8229600" cy="1643063"/>
          </a:xfrm>
        </p:spPr>
        <p:txBody>
          <a:bodyPr/>
          <a:lstStyle>
            <a:lvl1pPr marL="0" indent="0" algn="l">
              <a:lnSpc>
                <a:spcPct val="85000"/>
              </a:lnSpc>
              <a:spcBef>
                <a:spcPts val="0"/>
              </a:spcBef>
              <a:buNone/>
              <a:defRPr sz="5000" b="1">
                <a:solidFill>
                  <a:schemeClr val="bg2"/>
                </a:solidFill>
                <a:latin typeface="+mj-lt"/>
              </a:defRPr>
            </a:lvl1pPr>
            <a:lvl2pPr marL="0" indent="0">
              <a:buNone/>
              <a:defRPr/>
            </a:lvl2pPr>
            <a:lvl3pPr marL="0" indent="0">
              <a:buNone/>
              <a:defRPr/>
            </a:lvl3pPr>
            <a:lvl4pPr marL="0" indent="0">
              <a:buNone/>
              <a:defRPr/>
            </a:lvl4pPr>
            <a:lvl5pPr marL="0" indent="0">
              <a:buNone/>
              <a:defRPr/>
            </a:lvl5pPr>
          </a:lstStyle>
          <a:p>
            <a:pPr lvl="0"/>
            <a:r>
              <a:rPr lang="en-US" smtClean="0"/>
              <a:t>Click to edit Master text styles</a:t>
            </a:r>
          </a:p>
        </p:txBody>
      </p:sp>
      <p:sp>
        <p:nvSpPr>
          <p:cNvPr id="5"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2615625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GB" dirty="0"/>
          </a:p>
        </p:txBody>
      </p:sp>
      <p:sp>
        <p:nvSpPr>
          <p:cNvPr id="3" name="Content Placeholder 2"/>
          <p:cNvSpPr>
            <a:spLocks noGrp="1"/>
          </p:cNvSpPr>
          <p:nvPr>
            <p:ph idx="1"/>
          </p:nvPr>
        </p:nvSpPr>
        <p:spPr/>
        <p:txBody>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dirty="0" smtClean="0"/>
              <a:t>Click to edit Master title style</a:t>
            </a:r>
            <a:endParaRPr lang="en-US" dirty="0"/>
          </a:p>
        </p:txBody>
      </p:sp>
      <p:sp>
        <p:nvSpPr>
          <p:cNvPr id="12" name="Footer Placeholder 11"/>
          <p:cNvSpPr>
            <a:spLocks noGrp="1"/>
          </p:cNvSpPr>
          <p:nvPr>
            <p:ph type="ftr" sz="quarter" idx="10"/>
          </p:nvPr>
        </p:nvSpPr>
        <p:spPr/>
        <p:txBody>
          <a:bodyPr/>
          <a:lstStyle/>
          <a:p>
            <a:r>
              <a:rPr lang="en-US" dirty="0" smtClean="0"/>
              <a:t>Presentation title</a:t>
            </a:r>
            <a:endParaRPr lang="en-US" dirty="0"/>
          </a:p>
        </p:txBody>
      </p:sp>
      <p:sp>
        <p:nvSpPr>
          <p:cNvPr id="6" name="Freeform 5"/>
          <p:cNvSpPr>
            <a:spLocks/>
          </p:cNvSpPr>
          <p:nvPr userDrawn="1"/>
        </p:nvSpPr>
        <p:spPr bwMode="gray">
          <a:xfrm>
            <a:off x="457200" y="1029600"/>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0448329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dirty="0" smtClean="0"/>
              <a:t>Click to edit Master title style</a:t>
            </a:r>
            <a:endParaRPr lang="en-US" dirty="0"/>
          </a:p>
        </p:txBody>
      </p:sp>
      <p:sp>
        <p:nvSpPr>
          <p:cNvPr id="12" name="Footer Placeholder 11"/>
          <p:cNvSpPr>
            <a:spLocks noGrp="1"/>
          </p:cNvSpPr>
          <p:nvPr>
            <p:ph type="ftr" sz="quarter" idx="10"/>
          </p:nvPr>
        </p:nvSpPr>
        <p:spPr/>
        <p:txBody>
          <a:bodyPr/>
          <a:lstStyle/>
          <a:p>
            <a:r>
              <a:rPr lang="en-US" dirty="0" smtClean="0"/>
              <a:t>Presentation title</a:t>
            </a:r>
            <a:endParaRPr lang="en-US" dirty="0"/>
          </a:p>
        </p:txBody>
      </p:sp>
      <p:sp>
        <p:nvSpPr>
          <p:cNvPr id="6" name="Freeform 5"/>
          <p:cNvSpPr>
            <a:spLocks/>
          </p:cNvSpPr>
          <p:nvPr userDrawn="1"/>
        </p:nvSpPr>
        <p:spPr bwMode="gray">
          <a:xfrm>
            <a:off x="457200" y="1040400"/>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93080655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dirty="0" smtClean="0"/>
              <a:t>Click to edit Master title style</a:t>
            </a:r>
            <a:endParaRPr lang="en-US" dirty="0"/>
          </a:p>
        </p:txBody>
      </p:sp>
      <p:sp>
        <p:nvSpPr>
          <p:cNvPr id="12" name="Footer Placeholder 11"/>
          <p:cNvSpPr>
            <a:spLocks noGrp="1"/>
          </p:cNvSpPr>
          <p:nvPr>
            <p:ph type="ftr" sz="quarter" idx="10"/>
          </p:nvPr>
        </p:nvSpPr>
        <p:spPr/>
        <p:txBody>
          <a:bodyPr/>
          <a:lstStyle/>
          <a:p>
            <a:r>
              <a:rPr lang="en-US" dirty="0" smtClean="0"/>
              <a:t>Presentation title</a:t>
            </a:r>
            <a:endParaRPr lang="en-US" dirty="0"/>
          </a:p>
        </p:txBody>
      </p:sp>
      <p:pic>
        <p:nvPicPr>
          <p:cNvPr id="7" name="Picture 2"/>
          <p:cNvPicPr>
            <a:picLocks noChangeAspect="1" noChangeArrowheads="1"/>
          </p:cNvPicPr>
          <p:nvPr userDrawn="1"/>
        </p:nvPicPr>
        <p:blipFill>
          <a:blip r:embed="rId2" cstate="print"/>
          <a:srcRect/>
          <a:stretch>
            <a:fillRect/>
          </a:stretch>
        </p:blipFill>
        <p:spPr bwMode="auto">
          <a:xfrm>
            <a:off x="457200" y="1044000"/>
            <a:ext cx="8225549" cy="5184000"/>
          </a:xfrm>
          <a:prstGeom prst="rect">
            <a:avLst/>
          </a:prstGeom>
          <a:noFill/>
          <a:ln w="9525">
            <a:noFill/>
            <a:miter lim="800000"/>
            <a:headEnd/>
            <a:tailEnd/>
          </a:ln>
          <a:effectLst/>
        </p:spPr>
      </p:pic>
    </p:spTree>
    <p:extLst>
      <p:ext uri="{BB962C8B-B14F-4D97-AF65-F5344CB8AC3E}">
        <p14:creationId xmlns:p14="http://schemas.microsoft.com/office/powerpoint/2010/main" val="37669438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p>
            <a:r>
              <a:rPr lang="en-US" dirty="0" smtClean="0"/>
              <a:t>Presentation title</a:t>
            </a:r>
            <a:endParaRPr lang="en-US" dirty="0"/>
          </a:p>
        </p:txBody>
      </p:sp>
      <p:sp>
        <p:nvSpPr>
          <p:cNvPr id="7" name="Line 11"/>
          <p:cNvSpPr>
            <a:spLocks noChangeShapeType="1"/>
          </p:cNvSpPr>
          <p:nvPr userDrawn="1"/>
        </p:nvSpPr>
        <p:spPr bwMode="auto">
          <a:xfrm>
            <a:off x="455613" y="6243638"/>
            <a:ext cx="8229600" cy="0"/>
          </a:xfrm>
          <a:prstGeom prst="line">
            <a:avLst/>
          </a:prstGeom>
          <a:noFill/>
          <a:ln w="3175">
            <a:solidFill>
              <a:schemeClr val="bg1"/>
            </a:solidFill>
            <a:round/>
            <a:headEnd/>
            <a:tailEnd/>
          </a:ln>
          <a:effectLst/>
        </p:spPr>
        <p:txBody>
          <a:bodyPr wrap="none" anchor="ctr"/>
          <a:lstStyle/>
          <a:p>
            <a:endParaRPr lang="en-US" noProof="0" dirty="0">
              <a:solidFill>
                <a:schemeClr val="bg1"/>
              </a:solidFill>
            </a:endParaRPr>
          </a:p>
        </p:txBody>
      </p:sp>
    </p:spTree>
    <p:extLst>
      <p:ext uri="{BB962C8B-B14F-4D97-AF65-F5344CB8AC3E}">
        <p14:creationId xmlns:p14="http://schemas.microsoft.com/office/powerpoint/2010/main" val="166112614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chemeClr val="bg1"/>
            </a:solidFill>
            <a:round/>
            <a:headEnd/>
            <a:tailEnd/>
          </a:ln>
          <a:effectLst/>
        </p:spPr>
        <p:txBody>
          <a:bodyPr wrap="none" anchor="ctr"/>
          <a:lstStyle/>
          <a:p>
            <a:endParaRPr lang="en-US" noProof="0" dirty="0">
              <a:solidFill>
                <a:schemeClr val="bg1"/>
              </a:solidFill>
            </a:endParaRPr>
          </a:p>
        </p:txBody>
      </p:sp>
      <p:sp>
        <p:nvSpPr>
          <p:cNvPr id="8" name="Content Placeholder 2"/>
          <p:cNvSpPr>
            <a:spLocks noGrp="1"/>
          </p:cNvSpPr>
          <p:nvPr>
            <p:ph idx="1"/>
          </p:nvPr>
        </p:nvSpPr>
        <p:spPr>
          <a:xfrm>
            <a:off x="455612" y="719139"/>
            <a:ext cx="3506400" cy="5210062"/>
          </a:xfr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chemeClr val="bg1"/>
                </a:solidFill>
                <a:latin typeface="Arial" pitchFamily="34" charset="0"/>
                <a:ea typeface="+mn-ea"/>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chemeClr val="bg1"/>
                </a:solidFill>
                <a:latin typeface="Arial" pitchFamily="34" charset="0"/>
                <a:ea typeface="+mn-ea"/>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Arial" pitchFamily="34" charset="0"/>
                <a:ea typeface="+mn-ea"/>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chemeClr val="bg1"/>
                </a:solidFill>
                <a:latin typeface="Arial" pitchFamily="34" charset="0"/>
                <a:ea typeface="+mn-ea"/>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Arial" pitchFamily="34" charset="0"/>
                <a:ea typeface="+mn-ea"/>
                <a:cs typeface="Arial" pitchFamily="34" charset="0"/>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24193976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80372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pic>
        <p:nvPicPr>
          <p:cNvPr id="8" name="圖片 7"/>
          <p:cNvPicPr/>
          <p:nvPr userDrawn="1"/>
        </p:nvPicPr>
        <p:blipFill>
          <a:blip r:embed="rId2" cstate="print"/>
          <a:srcRect/>
          <a:stretch>
            <a:fillRect/>
          </a:stretch>
        </p:blipFill>
        <p:spPr bwMode="auto">
          <a:xfrm>
            <a:off x="2277275" y="5751176"/>
            <a:ext cx="1163604" cy="736047"/>
          </a:xfrm>
          <a:prstGeom prst="rect">
            <a:avLst/>
          </a:prstGeom>
          <a:noFill/>
          <a:ln w="9525">
            <a:noFill/>
            <a:miter lim="800000"/>
            <a:headEnd/>
            <a:tailEnd/>
          </a:ln>
        </p:spPr>
      </p:pic>
      <p:sp>
        <p:nvSpPr>
          <p:cNvPr id="2" name="Title 1"/>
          <p:cNvSpPr>
            <a:spLocks noGrp="1"/>
          </p:cNvSpPr>
          <p:nvPr>
            <p:ph type="ctrTitle"/>
          </p:nvPr>
        </p:nvSpPr>
        <p:spPr>
          <a:xfrm>
            <a:off x="2282560" y="757504"/>
            <a:ext cx="5490000" cy="860400"/>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2282560" y="1753200"/>
            <a:ext cx="5490000" cy="968400"/>
          </a:xfrm>
        </p:spPr>
        <p:txBody>
          <a:bodyPr/>
          <a:lstStyle>
            <a:lvl1pPr marL="0" indent="0" algn="l">
              <a:buNone/>
              <a:defRPr sz="2000">
                <a:solidFill>
                  <a:schemeClr val="tx1">
                    <a:tint val="75000"/>
                  </a:schemeClr>
                </a:solidFill>
              </a:defRPr>
            </a:lvl1pPr>
            <a:lvl2pPr marL="0" indent="0" algn="l">
              <a:buNone/>
              <a:defRPr sz="1600">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a:p>
            <a:pPr lvl="1"/>
            <a:endParaRPr lang="en-GB" dirty="0"/>
          </a:p>
        </p:txBody>
      </p:sp>
      <p:sp>
        <p:nvSpPr>
          <p:cNvPr id="9" name="Freeform 8"/>
          <p:cNvSpPr>
            <a:spLocks/>
          </p:cNvSpPr>
          <p:nvPr userDrawn="1"/>
        </p:nvSpPr>
        <p:spPr bwMode="gray">
          <a:xfrm>
            <a:off x="2275423" y="2402505"/>
            <a:ext cx="6868577" cy="2494426"/>
          </a:xfrm>
          <a:custGeom>
            <a:avLst/>
            <a:gdLst/>
            <a:ahLst/>
            <a:cxnLst>
              <a:cxn ang="0">
                <a:pos x="0" y="1852"/>
              </a:cxn>
              <a:cxn ang="0">
                <a:pos x="5081" y="0"/>
              </a:cxn>
              <a:cxn ang="0">
                <a:pos x="5081" y="968"/>
              </a:cxn>
              <a:cxn ang="0">
                <a:pos x="0" y="1852"/>
              </a:cxn>
            </a:cxnLst>
            <a:rect l="0" t="0" r="r" b="b"/>
            <a:pathLst>
              <a:path w="5081" h="1852">
                <a:moveTo>
                  <a:pt x="0" y="1852"/>
                </a:moveTo>
                <a:lnTo>
                  <a:pt x="5081" y="0"/>
                </a:lnTo>
                <a:lnTo>
                  <a:pt x="5081" y="968"/>
                </a:lnTo>
                <a:lnTo>
                  <a:pt x="0" y="185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12" name="Picture 4"/>
          <p:cNvPicPr>
            <a:picLocks noChangeAspect="1" noChangeArrowheads="1"/>
          </p:cNvPicPr>
          <p:nvPr userDrawn="1"/>
        </p:nvPicPr>
        <p:blipFill>
          <a:blip r:embed="rId3" cstate="print"/>
          <a:srcRect/>
          <a:stretch>
            <a:fillRect/>
          </a:stretch>
        </p:blipFill>
        <p:spPr bwMode="black">
          <a:xfrm>
            <a:off x="0" y="4409832"/>
            <a:ext cx="2284265" cy="1339453"/>
          </a:xfrm>
          <a:prstGeom prst="rect">
            <a:avLst/>
          </a:prstGeom>
          <a:noFill/>
          <a:ln w="9525">
            <a:noFill/>
            <a:miter lim="800000"/>
            <a:headEnd/>
            <a:tailEnd/>
          </a:ln>
          <a:effectLst/>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1"/>
          </p:nvPr>
        </p:nvSpPr>
        <p:spPr/>
        <p:txBody>
          <a:bodyPr/>
          <a:lstStyle/>
          <a:p>
            <a:r>
              <a:rPr lang="en-GB" dirty="0" smtClean="0"/>
              <a:t>Presentation title</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Footer Placeholder 4"/>
          <p:cNvSpPr>
            <a:spLocks noGrp="1"/>
          </p:cNvSpPr>
          <p:nvPr>
            <p:ph type="ftr" sz="quarter" idx="11"/>
          </p:nvPr>
        </p:nvSpPr>
        <p:spPr/>
        <p:txBody>
          <a:bodyPr/>
          <a:lstStyle/>
          <a:p>
            <a:r>
              <a:rPr lang="en-GB" dirty="0" smtClean="0"/>
              <a:t>Presentation title</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11"/>
          </p:nvPr>
        </p:nvSpPr>
        <p:spPr/>
        <p:txBody>
          <a:bodyPr/>
          <a:lstStyle/>
          <a:p>
            <a:r>
              <a:rPr lang="en-GB" dirty="0" smtClean="0"/>
              <a:t>Presentation title</a:t>
            </a:r>
            <a:endParaRPr lang="en-GB" dirty="0"/>
          </a:p>
        </p:txBody>
      </p:sp>
      <p:sp>
        <p:nvSpPr>
          <p:cNvPr id="8"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2" name="Line 11"/>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2196000"/>
            <a:ext cx="4042800" cy="3994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51200" y="2178000"/>
            <a:ext cx="4042800" cy="3994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11"/>
          </p:nvPr>
        </p:nvSpPr>
        <p:spPr/>
        <p:txBody>
          <a:bodyPr/>
          <a:lstStyle/>
          <a:p>
            <a:r>
              <a:rPr lang="en-GB" dirty="0" smtClean="0"/>
              <a:t>Presentation title</a:t>
            </a:r>
            <a:endParaRPr lang="en-GB" dirty="0"/>
          </a:p>
        </p:txBody>
      </p:sp>
      <p:sp>
        <p:nvSpPr>
          <p:cNvPr id="8"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0" name="Text Placeholder 9"/>
          <p:cNvSpPr>
            <a:spLocks noGrp="1"/>
          </p:cNvSpPr>
          <p:nvPr>
            <p:ph type="body" sz="quarter" idx="12"/>
          </p:nvPr>
        </p:nvSpPr>
        <p:spPr>
          <a:xfrm>
            <a:off x="457200" y="1490400"/>
            <a:ext cx="4042800" cy="640800"/>
          </a:xfrm>
        </p:spPr>
        <p:txBody>
          <a:bodyPr anchor="b" anchorCtr="0"/>
          <a:lstStyle>
            <a:lvl1pPr>
              <a:buNone/>
              <a:defRPr b="1">
                <a:latin typeface="SimHei" pitchFamily="2" charset="-122"/>
                <a:ea typeface="SimHei" pitchFamily="2" charset="-122"/>
              </a:defRPr>
            </a:lvl1pPr>
          </a:lstStyle>
          <a:p>
            <a:pPr lvl="0"/>
            <a:endParaRPr lang="en-GB" dirty="0"/>
          </a:p>
        </p:txBody>
      </p:sp>
      <p:sp>
        <p:nvSpPr>
          <p:cNvPr id="11" name="Text Placeholder 9"/>
          <p:cNvSpPr>
            <a:spLocks noGrp="1"/>
          </p:cNvSpPr>
          <p:nvPr>
            <p:ph type="body" sz="quarter" idx="13"/>
          </p:nvPr>
        </p:nvSpPr>
        <p:spPr>
          <a:xfrm>
            <a:off x="4651200" y="1490400"/>
            <a:ext cx="4042800" cy="640800"/>
          </a:xfrm>
        </p:spPr>
        <p:txBody>
          <a:bodyPr anchor="b" anchorCtr="0"/>
          <a:lstStyle>
            <a:lvl1pPr>
              <a:buNone/>
              <a:defRPr b="1">
                <a:latin typeface="SimHei" pitchFamily="2" charset="-122"/>
                <a:ea typeface="SimHei" pitchFamily="2" charset="-122"/>
              </a:defRPr>
            </a:lvl1pPr>
          </a:lstStyle>
          <a:p>
            <a:pPr lvl="0"/>
            <a:endParaRPr lang="en-GB" dirty="0"/>
          </a:p>
        </p:txBody>
      </p:sp>
      <p:sp>
        <p:nvSpPr>
          <p:cNvPr id="9" name="Line 11"/>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p>
            <a:r>
              <a:rPr lang="en-US" dirty="0" smtClean="0"/>
              <a:t>Presentation title</a:t>
            </a:r>
            <a:endParaRPr lang="en-US" dirty="0"/>
          </a:p>
        </p:txBody>
      </p:sp>
      <p:sp>
        <p:nvSpPr>
          <p:cNvPr id="3" name="Text Placeholder 2"/>
          <p:cNvSpPr>
            <a:spLocks noGrp="1"/>
          </p:cNvSpPr>
          <p:nvPr>
            <p:ph type="body" sz="quarter" idx="11"/>
          </p:nvPr>
        </p:nvSpPr>
        <p:spPr>
          <a:xfrm>
            <a:off x="455614" y="1025525"/>
            <a:ext cx="8229600" cy="1643063"/>
          </a:xfrm>
        </p:spPr>
        <p:txBody>
          <a:bodyPr/>
          <a:lstStyle>
            <a:lvl1pPr marL="0" indent="0" algn="l">
              <a:lnSpc>
                <a:spcPct val="85000"/>
              </a:lnSpc>
              <a:spcBef>
                <a:spcPts val="0"/>
              </a:spcBef>
              <a:buNone/>
              <a:defRPr sz="5000" b="1">
                <a:solidFill>
                  <a:schemeClr val="bg2"/>
                </a:solidFill>
                <a:latin typeface="+mj-lt"/>
              </a:defRPr>
            </a:lvl1pPr>
            <a:lvl2pPr marL="0" indent="0">
              <a:buNone/>
              <a:defRPr/>
            </a:lvl2pPr>
            <a:lvl3pPr marL="0" indent="0">
              <a:buNone/>
              <a:defRPr/>
            </a:lvl3pPr>
            <a:lvl4pPr marL="0" indent="0">
              <a:buNone/>
              <a:defRPr/>
            </a:lvl4pPr>
            <a:lvl5pPr marL="0" indent="0">
              <a:buNone/>
              <a:defRPr/>
            </a:lvl5pPr>
          </a:lstStyle>
          <a:p>
            <a:pPr lvl="0"/>
            <a:r>
              <a:rPr lang="en-US" dirty="0" smtClean="0"/>
              <a:t>Click to edit Master text styles</a:t>
            </a:r>
          </a:p>
        </p:txBody>
      </p:sp>
      <p:sp>
        <p:nvSpPr>
          <p:cNvPr id="5" name="Line 11"/>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39130112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dirty="0" smtClean="0"/>
              <a:t>Click to edit Master title style</a:t>
            </a:r>
            <a:endParaRPr lang="en-US" dirty="0"/>
          </a:p>
        </p:txBody>
      </p:sp>
      <p:sp>
        <p:nvSpPr>
          <p:cNvPr id="12" name="Footer Placeholder 11"/>
          <p:cNvSpPr>
            <a:spLocks noGrp="1"/>
          </p:cNvSpPr>
          <p:nvPr>
            <p:ph type="ftr" sz="quarter" idx="10"/>
          </p:nvPr>
        </p:nvSpPr>
        <p:spPr/>
        <p:txBody>
          <a:bodyPr/>
          <a:lstStyle/>
          <a:p>
            <a:r>
              <a:rPr lang="en-US" dirty="0" smtClean="0"/>
              <a:t>Presentation title</a:t>
            </a:r>
            <a:endParaRPr lang="en-US" dirty="0"/>
          </a:p>
        </p:txBody>
      </p:sp>
      <p:sp>
        <p:nvSpPr>
          <p:cNvPr id="6" name="Freeform 5"/>
          <p:cNvSpPr>
            <a:spLocks/>
          </p:cNvSpPr>
          <p:nvPr userDrawn="1"/>
        </p:nvSpPr>
        <p:spPr bwMode="gray">
          <a:xfrm>
            <a:off x="457200" y="1039813"/>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9999408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smtClean="0"/>
              <a:t>Click to edit Master title style</a:t>
            </a:r>
            <a:endParaRPr lang="en-US" dirty="0"/>
          </a:p>
        </p:txBody>
      </p:sp>
      <p:sp>
        <p:nvSpPr>
          <p:cNvPr id="12" name="Footer Placeholder 11"/>
          <p:cNvSpPr>
            <a:spLocks noGrp="1"/>
          </p:cNvSpPr>
          <p:nvPr>
            <p:ph type="ftr" sz="quarter" idx="10"/>
          </p:nvPr>
        </p:nvSpPr>
        <p:spPr/>
        <p:txBody>
          <a:bodyPr/>
          <a:lstStyle/>
          <a:p>
            <a:r>
              <a:rPr lang="en-US" dirty="0" smtClean="0"/>
              <a:t>Presentation title</a:t>
            </a:r>
            <a:endParaRPr lang="en-US" dirty="0"/>
          </a:p>
        </p:txBody>
      </p:sp>
      <p:sp>
        <p:nvSpPr>
          <p:cNvPr id="6" name="Freeform 5"/>
          <p:cNvSpPr>
            <a:spLocks/>
          </p:cNvSpPr>
          <p:nvPr userDrawn="1"/>
        </p:nvSpPr>
        <p:spPr bwMode="gray">
          <a:xfrm>
            <a:off x="457200" y="1040400"/>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528647806"/>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dirty="0" smtClean="0"/>
              <a:t>Click to edit Master title style</a:t>
            </a:r>
            <a:endParaRPr lang="en-US" dirty="0"/>
          </a:p>
        </p:txBody>
      </p:sp>
      <p:sp>
        <p:nvSpPr>
          <p:cNvPr id="12" name="Footer Placeholder 11"/>
          <p:cNvSpPr>
            <a:spLocks noGrp="1"/>
          </p:cNvSpPr>
          <p:nvPr>
            <p:ph type="ftr" sz="quarter" idx="10"/>
          </p:nvPr>
        </p:nvSpPr>
        <p:spPr/>
        <p:txBody>
          <a:bodyPr/>
          <a:lstStyle/>
          <a:p>
            <a:r>
              <a:rPr lang="en-US" dirty="0" smtClean="0"/>
              <a:t>Presentation title</a:t>
            </a:r>
            <a:endParaRPr lang="en-US" dirty="0"/>
          </a:p>
        </p:txBody>
      </p:sp>
      <p:pic>
        <p:nvPicPr>
          <p:cNvPr id="7" name="Picture 2"/>
          <p:cNvPicPr>
            <a:picLocks noChangeAspect="1" noChangeArrowheads="1"/>
          </p:cNvPicPr>
          <p:nvPr userDrawn="1"/>
        </p:nvPicPr>
        <p:blipFill>
          <a:blip r:embed="rId2" cstate="print"/>
          <a:srcRect/>
          <a:stretch>
            <a:fillRect/>
          </a:stretch>
        </p:blipFill>
        <p:spPr bwMode="auto">
          <a:xfrm>
            <a:off x="457200" y="1044000"/>
            <a:ext cx="8225549" cy="5184000"/>
          </a:xfrm>
          <a:prstGeom prst="rect">
            <a:avLst/>
          </a:prstGeom>
          <a:noFill/>
          <a:ln w="9525">
            <a:noFill/>
            <a:miter lim="800000"/>
            <a:headEnd/>
            <a:tailEnd/>
          </a:ln>
          <a:effectLst/>
        </p:spPr>
      </p:pic>
    </p:spTree>
    <p:extLst>
      <p:ext uri="{BB962C8B-B14F-4D97-AF65-F5344CB8AC3E}">
        <p14:creationId xmlns:p14="http://schemas.microsoft.com/office/powerpoint/2010/main" val="3195521078"/>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p>
            <a:r>
              <a:rPr lang="en-US" dirty="0" smtClean="0"/>
              <a:t>Presentation title</a:t>
            </a:r>
            <a:endParaRPr lang="en-US" dirty="0"/>
          </a:p>
        </p:txBody>
      </p:sp>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anchor="ctr"/>
          <a:lstStyle/>
          <a:p>
            <a:endParaRPr lang="en-US" noProof="0" dirty="0">
              <a:solidFill>
                <a:schemeClr val="bg1"/>
              </a:solidFill>
            </a:endParaRPr>
          </a:p>
        </p:txBody>
      </p:sp>
    </p:spTree>
    <p:extLst>
      <p:ext uri="{BB962C8B-B14F-4D97-AF65-F5344CB8AC3E}">
        <p14:creationId xmlns:p14="http://schemas.microsoft.com/office/powerpoint/2010/main" val="3350680830"/>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anchor="ctr"/>
          <a:lstStyle/>
          <a:p>
            <a:endParaRPr lang="en-US" noProof="0" dirty="0">
              <a:solidFill>
                <a:schemeClr val="bg1"/>
              </a:solidFill>
            </a:endParaRPr>
          </a:p>
        </p:txBody>
      </p:sp>
      <p:sp>
        <p:nvSpPr>
          <p:cNvPr id="8" name="Content Placeholder 2"/>
          <p:cNvSpPr>
            <a:spLocks noGrp="1"/>
          </p:cNvSpPr>
          <p:nvPr>
            <p:ph idx="1"/>
          </p:nvPr>
        </p:nvSpPr>
        <p:spPr>
          <a:xfrm>
            <a:off x="455612" y="719139"/>
            <a:ext cx="3506400" cy="5210062"/>
          </a:xfr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chemeClr val="bg1"/>
                </a:solidFill>
                <a:latin typeface="Arial" pitchFamily="34" charset="0"/>
                <a:ea typeface="+mn-ea"/>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chemeClr val="bg1"/>
                </a:solidFill>
                <a:latin typeface="Arial" pitchFamily="34" charset="0"/>
                <a:ea typeface="+mn-ea"/>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Arial" pitchFamily="34" charset="0"/>
                <a:ea typeface="+mn-ea"/>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chemeClr val="bg1"/>
                </a:solidFill>
                <a:latin typeface="Arial" pitchFamily="34" charset="0"/>
                <a:ea typeface="+mn-ea"/>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Arial" pitchFamily="34" charset="0"/>
                <a:ea typeface="+mn-ea"/>
                <a:cs typeface="Arial" pitchFamily="34" charset="0"/>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10900077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67189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Cover">
    <p:spTree>
      <p:nvGrpSpPr>
        <p:cNvPr id="1" name=""/>
        <p:cNvGrpSpPr/>
        <p:nvPr/>
      </p:nvGrpSpPr>
      <p:grpSpPr>
        <a:xfrm>
          <a:off x="0" y="0"/>
          <a:ext cx="0" cy="0"/>
          <a:chOff x="0" y="0"/>
          <a:chExt cx="0" cy="0"/>
        </a:xfrm>
      </p:grpSpPr>
      <p:pic>
        <p:nvPicPr>
          <p:cNvPr id="8" name="圖片 7"/>
          <p:cNvPicPr/>
          <p:nvPr userDrawn="1"/>
        </p:nvPicPr>
        <p:blipFill>
          <a:blip r:embed="rId2" cstate="print"/>
          <a:srcRect/>
          <a:stretch>
            <a:fillRect/>
          </a:stretch>
        </p:blipFill>
        <p:spPr bwMode="auto">
          <a:xfrm>
            <a:off x="2277275" y="5751176"/>
            <a:ext cx="1163604" cy="736047"/>
          </a:xfrm>
          <a:prstGeom prst="rect">
            <a:avLst/>
          </a:prstGeom>
          <a:noFill/>
          <a:ln w="9525">
            <a:noFill/>
            <a:miter lim="800000"/>
            <a:headEnd/>
            <a:tailEnd/>
          </a:ln>
        </p:spPr>
      </p:pic>
      <p:sp>
        <p:nvSpPr>
          <p:cNvPr id="2" name="Title 1"/>
          <p:cNvSpPr>
            <a:spLocks noGrp="1"/>
          </p:cNvSpPr>
          <p:nvPr>
            <p:ph type="ctrTitle"/>
          </p:nvPr>
        </p:nvSpPr>
        <p:spPr>
          <a:xfrm>
            <a:off x="2272512" y="757504"/>
            <a:ext cx="5490000" cy="860400"/>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2272512" y="1753200"/>
            <a:ext cx="5490000" cy="968400"/>
          </a:xfrm>
        </p:spPr>
        <p:txBody>
          <a:bodyPr/>
          <a:lstStyle>
            <a:lvl1pPr marL="0" indent="0" algn="l">
              <a:buNone/>
              <a:defRPr sz="2000">
                <a:solidFill>
                  <a:schemeClr val="tx1">
                    <a:tint val="75000"/>
                  </a:schemeClr>
                </a:solidFill>
              </a:defRPr>
            </a:lvl1pPr>
            <a:lvl2pPr marL="0" indent="0" algn="l">
              <a:buNone/>
              <a:defRPr sz="1600">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p>
          <a:p>
            <a:pPr lvl="1"/>
            <a:endParaRPr lang="en-GB" dirty="0"/>
          </a:p>
        </p:txBody>
      </p:sp>
      <p:sp>
        <p:nvSpPr>
          <p:cNvPr id="10" name="Freeform 9"/>
          <p:cNvSpPr>
            <a:spLocks/>
          </p:cNvSpPr>
          <p:nvPr userDrawn="1"/>
        </p:nvSpPr>
        <p:spPr bwMode="gray">
          <a:xfrm>
            <a:off x="2272917" y="2400749"/>
            <a:ext cx="6873464" cy="2496200"/>
          </a:xfrm>
          <a:custGeom>
            <a:avLst/>
            <a:gdLst/>
            <a:ahLst/>
            <a:cxnLst>
              <a:cxn ang="0">
                <a:pos x="0" y="1852"/>
              </a:cxn>
              <a:cxn ang="0">
                <a:pos x="5081" y="0"/>
              </a:cxn>
              <a:cxn ang="0">
                <a:pos x="5081" y="968"/>
              </a:cxn>
              <a:cxn ang="0">
                <a:pos x="0" y="1852"/>
              </a:cxn>
            </a:cxnLst>
            <a:rect l="0" t="0" r="r" b="b"/>
            <a:pathLst>
              <a:path w="5081" h="1852">
                <a:moveTo>
                  <a:pt x="0" y="1852"/>
                </a:moveTo>
                <a:lnTo>
                  <a:pt x="5081" y="0"/>
                </a:lnTo>
                <a:lnTo>
                  <a:pt x="5081" y="968"/>
                </a:lnTo>
                <a:lnTo>
                  <a:pt x="0" y="1852"/>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pic>
        <p:nvPicPr>
          <p:cNvPr id="13" name="Picture 4"/>
          <p:cNvPicPr>
            <a:picLocks noChangeAspect="1" noChangeArrowheads="1"/>
          </p:cNvPicPr>
          <p:nvPr userDrawn="1"/>
        </p:nvPicPr>
        <p:blipFill>
          <a:blip r:embed="rId3" cstate="print"/>
          <a:srcRect/>
          <a:stretch>
            <a:fillRect/>
          </a:stretch>
        </p:blipFill>
        <p:spPr bwMode="black">
          <a:xfrm>
            <a:off x="2380" y="4409923"/>
            <a:ext cx="2279379" cy="1336587"/>
          </a:xfrm>
          <a:prstGeom prst="rect">
            <a:avLst/>
          </a:prstGeom>
          <a:noFill/>
          <a:ln w="9525">
            <a:noFill/>
            <a:miter lim="800000"/>
            <a:headEnd/>
            <a:tailEnd/>
          </a:ln>
          <a:effectLst/>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Standard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1"/>
          </p:nvPr>
        </p:nvSpPr>
        <p:spPr/>
        <p:txBody>
          <a:bodyPr/>
          <a:lstStyle/>
          <a:p>
            <a:r>
              <a:rPr lang="en-GB" dirty="0" smtClean="0"/>
              <a:t>Presentation title</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GB" dirty="0"/>
          </a:p>
        </p:txBody>
      </p:sp>
      <p:sp>
        <p:nvSpPr>
          <p:cNvPr id="8"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2"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Footer Placeholder 4"/>
          <p:cNvSpPr>
            <a:spLocks noGrp="1"/>
          </p:cNvSpPr>
          <p:nvPr>
            <p:ph type="ftr" sz="quarter" idx="11"/>
          </p:nvPr>
        </p:nvSpPr>
        <p:spPr/>
        <p:txBody>
          <a:bodyPr/>
          <a:lstStyle/>
          <a:p>
            <a:r>
              <a:rPr lang="en-GB" dirty="0" smtClean="0"/>
              <a:t>Presentation title</a:t>
            </a:r>
            <a:endParaRPr lang="en-GB" dirty="0"/>
          </a:p>
        </p:txBody>
      </p:sp>
      <p:sp>
        <p:nvSpPr>
          <p:cNvPr id="7"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8" name="Line 11"/>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lumns, no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11"/>
          </p:nvPr>
        </p:nvSpPr>
        <p:spPr/>
        <p:txBody>
          <a:bodyPr/>
          <a:lstStyle/>
          <a:p>
            <a:r>
              <a:rPr lang="en-GB" dirty="0" smtClean="0"/>
              <a:t>Presentation title</a:t>
            </a:r>
            <a:endParaRPr lang="en-GB" dirty="0"/>
          </a:p>
        </p:txBody>
      </p:sp>
      <p:sp>
        <p:nvSpPr>
          <p:cNvPr id="8"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2" name="Line 11"/>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2196000"/>
            <a:ext cx="4042800" cy="3994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51200" y="2178000"/>
            <a:ext cx="4042800" cy="3994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11"/>
          </p:nvPr>
        </p:nvSpPr>
        <p:spPr/>
        <p:txBody>
          <a:bodyPr/>
          <a:lstStyle/>
          <a:p>
            <a:r>
              <a:rPr lang="en-GB" dirty="0" smtClean="0"/>
              <a:t>Presentation title</a:t>
            </a:r>
            <a:endParaRPr lang="en-GB" dirty="0"/>
          </a:p>
        </p:txBody>
      </p:sp>
      <p:sp>
        <p:nvSpPr>
          <p:cNvPr id="8"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0" name="Text Placeholder 9"/>
          <p:cNvSpPr>
            <a:spLocks noGrp="1"/>
          </p:cNvSpPr>
          <p:nvPr>
            <p:ph type="body" sz="quarter" idx="12"/>
          </p:nvPr>
        </p:nvSpPr>
        <p:spPr>
          <a:xfrm>
            <a:off x="457200" y="1490400"/>
            <a:ext cx="4042800" cy="640800"/>
          </a:xfrm>
        </p:spPr>
        <p:txBody>
          <a:bodyPr anchor="b" anchorCtr="0"/>
          <a:lstStyle>
            <a:lvl1pPr>
              <a:buNone/>
              <a:defRPr b="1">
                <a:latin typeface="SimHei" pitchFamily="2" charset="-122"/>
                <a:ea typeface="SimHei" pitchFamily="2" charset="-122"/>
              </a:defRPr>
            </a:lvl1pPr>
          </a:lstStyle>
          <a:p>
            <a:pPr lvl="0"/>
            <a:endParaRPr lang="en-GB" dirty="0"/>
          </a:p>
        </p:txBody>
      </p:sp>
      <p:sp>
        <p:nvSpPr>
          <p:cNvPr id="11" name="Text Placeholder 9"/>
          <p:cNvSpPr>
            <a:spLocks noGrp="1"/>
          </p:cNvSpPr>
          <p:nvPr>
            <p:ph type="body" sz="quarter" idx="13"/>
          </p:nvPr>
        </p:nvSpPr>
        <p:spPr>
          <a:xfrm>
            <a:off x="4651200" y="1490400"/>
            <a:ext cx="4042800" cy="640800"/>
          </a:xfrm>
        </p:spPr>
        <p:txBody>
          <a:bodyPr anchor="b" anchorCtr="0"/>
          <a:lstStyle>
            <a:lvl1pPr>
              <a:buNone/>
              <a:defRPr b="1">
                <a:latin typeface="SimHei" pitchFamily="2" charset="-122"/>
                <a:ea typeface="SimHei" pitchFamily="2" charset="-122"/>
              </a:defRPr>
            </a:lvl1pPr>
          </a:lstStyle>
          <a:p>
            <a:pPr lvl="0"/>
            <a:endParaRPr lang="en-GB" dirty="0"/>
          </a:p>
        </p:txBody>
      </p:sp>
      <p:sp>
        <p:nvSpPr>
          <p:cNvPr id="9" name="Line 11"/>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p>
            <a:r>
              <a:rPr lang="en-US" dirty="0" smtClean="0"/>
              <a:t>Presentation title</a:t>
            </a:r>
            <a:endParaRPr lang="en-US" dirty="0"/>
          </a:p>
        </p:txBody>
      </p:sp>
      <p:sp>
        <p:nvSpPr>
          <p:cNvPr id="3" name="Text Placeholder 2"/>
          <p:cNvSpPr>
            <a:spLocks noGrp="1"/>
          </p:cNvSpPr>
          <p:nvPr>
            <p:ph type="body" sz="quarter" idx="11"/>
          </p:nvPr>
        </p:nvSpPr>
        <p:spPr>
          <a:xfrm>
            <a:off x="455614" y="1025525"/>
            <a:ext cx="8229600" cy="1643063"/>
          </a:xfrm>
        </p:spPr>
        <p:txBody>
          <a:bodyPr/>
          <a:lstStyle>
            <a:lvl1pPr marL="0" indent="0" algn="l">
              <a:lnSpc>
                <a:spcPct val="85000"/>
              </a:lnSpc>
              <a:spcBef>
                <a:spcPts val="0"/>
              </a:spcBef>
              <a:buNone/>
              <a:defRPr sz="5000" b="1">
                <a:solidFill>
                  <a:schemeClr val="bg2"/>
                </a:solidFill>
                <a:latin typeface="+mj-lt"/>
              </a:defRPr>
            </a:lvl1pPr>
            <a:lvl2pPr marL="0" indent="0">
              <a:buNone/>
              <a:defRPr/>
            </a:lvl2pPr>
            <a:lvl3pPr marL="0" indent="0">
              <a:buNone/>
              <a:defRPr/>
            </a:lvl3pPr>
            <a:lvl4pPr marL="0" indent="0">
              <a:buNone/>
              <a:defRPr/>
            </a:lvl4pPr>
            <a:lvl5pPr marL="0" indent="0">
              <a:buNone/>
              <a:defRPr/>
            </a:lvl5pPr>
          </a:lstStyle>
          <a:p>
            <a:pPr lvl="0"/>
            <a:r>
              <a:rPr lang="en-US" dirty="0" smtClean="0"/>
              <a:t>Click to edit Master text styles</a:t>
            </a:r>
          </a:p>
        </p:txBody>
      </p:sp>
      <p:sp>
        <p:nvSpPr>
          <p:cNvPr id="5" name="Line 11"/>
          <p:cNvSpPr>
            <a:spLocks noChangeShapeType="1"/>
          </p:cNvSpPr>
          <p:nvPr userDrawn="1"/>
        </p:nvSpPr>
        <p:spPr bwMode="auto">
          <a:xfrm>
            <a:off x="457200" y="6242400"/>
            <a:ext cx="8229600" cy="0"/>
          </a:xfrm>
          <a:prstGeom prst="line">
            <a:avLst/>
          </a:prstGeom>
          <a:noFill/>
          <a:ln w="3175">
            <a:solidFill>
              <a:srgbClr val="80808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391301120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dirty="0" smtClean="0"/>
              <a:t>Click to edit Master title style</a:t>
            </a:r>
            <a:endParaRPr lang="en-US" dirty="0"/>
          </a:p>
        </p:txBody>
      </p:sp>
      <p:sp>
        <p:nvSpPr>
          <p:cNvPr id="12" name="Footer Placeholder 11"/>
          <p:cNvSpPr>
            <a:spLocks noGrp="1"/>
          </p:cNvSpPr>
          <p:nvPr>
            <p:ph type="ftr" sz="quarter" idx="10"/>
          </p:nvPr>
        </p:nvSpPr>
        <p:spPr/>
        <p:txBody>
          <a:bodyPr/>
          <a:lstStyle/>
          <a:p>
            <a:r>
              <a:rPr lang="en-US" dirty="0" smtClean="0"/>
              <a:t>Presentation title</a:t>
            </a:r>
            <a:endParaRPr lang="en-US" dirty="0"/>
          </a:p>
        </p:txBody>
      </p:sp>
      <p:sp>
        <p:nvSpPr>
          <p:cNvPr id="6" name="Freeform 5"/>
          <p:cNvSpPr>
            <a:spLocks/>
          </p:cNvSpPr>
          <p:nvPr userDrawn="1"/>
        </p:nvSpPr>
        <p:spPr bwMode="gray">
          <a:xfrm>
            <a:off x="457200" y="1039813"/>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99994089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dirty="0" smtClean="0"/>
              <a:t>Click to edit Master title style</a:t>
            </a:r>
            <a:endParaRPr lang="en-US" dirty="0"/>
          </a:p>
        </p:txBody>
      </p:sp>
      <p:sp>
        <p:nvSpPr>
          <p:cNvPr id="12" name="Footer Placeholder 11"/>
          <p:cNvSpPr>
            <a:spLocks noGrp="1"/>
          </p:cNvSpPr>
          <p:nvPr>
            <p:ph type="ftr" sz="quarter" idx="10"/>
          </p:nvPr>
        </p:nvSpPr>
        <p:spPr/>
        <p:txBody>
          <a:bodyPr/>
          <a:lstStyle/>
          <a:p>
            <a:r>
              <a:rPr lang="en-US" dirty="0" smtClean="0"/>
              <a:t>Presentation title</a:t>
            </a:r>
            <a:endParaRPr lang="en-US" dirty="0"/>
          </a:p>
        </p:txBody>
      </p:sp>
      <p:sp>
        <p:nvSpPr>
          <p:cNvPr id="6" name="Freeform 5"/>
          <p:cNvSpPr>
            <a:spLocks/>
          </p:cNvSpPr>
          <p:nvPr userDrawn="1"/>
        </p:nvSpPr>
        <p:spPr bwMode="gray">
          <a:xfrm>
            <a:off x="457200" y="1040400"/>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528647806"/>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en-US" dirty="0" smtClean="0"/>
              <a:t>Click to edit Master title style</a:t>
            </a:r>
            <a:endParaRPr lang="en-US" dirty="0"/>
          </a:p>
        </p:txBody>
      </p:sp>
      <p:sp>
        <p:nvSpPr>
          <p:cNvPr id="12" name="Footer Placeholder 11"/>
          <p:cNvSpPr>
            <a:spLocks noGrp="1"/>
          </p:cNvSpPr>
          <p:nvPr>
            <p:ph type="ftr" sz="quarter" idx="10"/>
          </p:nvPr>
        </p:nvSpPr>
        <p:spPr/>
        <p:txBody>
          <a:bodyPr/>
          <a:lstStyle/>
          <a:p>
            <a:r>
              <a:rPr lang="en-US" dirty="0" smtClean="0"/>
              <a:t>Presentation title</a:t>
            </a:r>
            <a:endParaRPr lang="en-US" dirty="0"/>
          </a:p>
        </p:txBody>
      </p:sp>
      <p:pic>
        <p:nvPicPr>
          <p:cNvPr id="7" name="Picture 2"/>
          <p:cNvPicPr>
            <a:picLocks noChangeAspect="1" noChangeArrowheads="1"/>
          </p:cNvPicPr>
          <p:nvPr userDrawn="1"/>
        </p:nvPicPr>
        <p:blipFill>
          <a:blip r:embed="rId2" cstate="print"/>
          <a:srcRect/>
          <a:stretch>
            <a:fillRect/>
          </a:stretch>
        </p:blipFill>
        <p:spPr bwMode="auto">
          <a:xfrm>
            <a:off x="457200" y="1044000"/>
            <a:ext cx="8225549" cy="5184000"/>
          </a:xfrm>
          <a:prstGeom prst="rect">
            <a:avLst/>
          </a:prstGeom>
          <a:noFill/>
          <a:ln w="9525">
            <a:noFill/>
            <a:miter lim="800000"/>
            <a:headEnd/>
            <a:tailEnd/>
          </a:ln>
          <a:effectLst/>
        </p:spPr>
      </p:pic>
    </p:spTree>
    <p:extLst>
      <p:ext uri="{BB962C8B-B14F-4D97-AF65-F5344CB8AC3E}">
        <p14:creationId xmlns:p14="http://schemas.microsoft.com/office/powerpoint/2010/main" val="3195521078"/>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12" name="Footer Placeholder 11"/>
          <p:cNvSpPr>
            <a:spLocks noGrp="1"/>
          </p:cNvSpPr>
          <p:nvPr>
            <p:ph type="ftr" sz="quarter" idx="10"/>
          </p:nvPr>
        </p:nvSpPr>
        <p:spPr/>
        <p:txBody>
          <a:bodyPr/>
          <a:lstStyle/>
          <a:p>
            <a:r>
              <a:rPr lang="en-US" dirty="0" smtClean="0"/>
              <a:t>Presentation title</a:t>
            </a:r>
            <a:endParaRPr lang="en-US" dirty="0"/>
          </a:p>
        </p:txBody>
      </p:sp>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anchor="ctr"/>
          <a:lstStyle/>
          <a:p>
            <a:endParaRPr lang="en-US" noProof="0" dirty="0">
              <a:solidFill>
                <a:schemeClr val="bg1"/>
              </a:solidFill>
            </a:endParaRPr>
          </a:p>
        </p:txBody>
      </p:sp>
    </p:spTree>
    <p:extLst>
      <p:ext uri="{BB962C8B-B14F-4D97-AF65-F5344CB8AC3E}">
        <p14:creationId xmlns:p14="http://schemas.microsoft.com/office/powerpoint/2010/main" val="3350680830"/>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Final legal text">
    <p:spTree>
      <p:nvGrpSpPr>
        <p:cNvPr id="1" name=""/>
        <p:cNvGrpSpPr/>
        <p:nvPr/>
      </p:nvGrpSpPr>
      <p:grpSpPr>
        <a:xfrm>
          <a:off x="0" y="0"/>
          <a:ext cx="0" cy="0"/>
          <a:chOff x="0" y="0"/>
          <a:chExt cx="0" cy="0"/>
        </a:xfrm>
      </p:grpSpPr>
      <p:sp>
        <p:nvSpPr>
          <p:cNvPr id="7" name="Line 11"/>
          <p:cNvSpPr>
            <a:spLocks noChangeShapeType="1"/>
          </p:cNvSpPr>
          <p:nvPr userDrawn="1"/>
        </p:nvSpPr>
        <p:spPr bwMode="auto">
          <a:xfrm>
            <a:off x="455613" y="6243638"/>
            <a:ext cx="8229600" cy="0"/>
          </a:xfrm>
          <a:prstGeom prst="line">
            <a:avLst/>
          </a:prstGeom>
          <a:noFill/>
          <a:ln w="3175">
            <a:solidFill>
              <a:srgbClr val="808080"/>
            </a:solidFill>
            <a:round/>
            <a:headEnd/>
            <a:tailEnd/>
          </a:ln>
          <a:effectLst/>
        </p:spPr>
        <p:txBody>
          <a:bodyPr wrap="none" anchor="ctr"/>
          <a:lstStyle/>
          <a:p>
            <a:endParaRPr lang="en-US" noProof="0" dirty="0">
              <a:solidFill>
                <a:schemeClr val="bg1"/>
              </a:solidFill>
            </a:endParaRPr>
          </a:p>
        </p:txBody>
      </p:sp>
      <p:sp>
        <p:nvSpPr>
          <p:cNvPr id="8" name="Content Placeholder 2"/>
          <p:cNvSpPr>
            <a:spLocks noGrp="1"/>
          </p:cNvSpPr>
          <p:nvPr>
            <p:ph idx="1"/>
          </p:nvPr>
        </p:nvSpPr>
        <p:spPr>
          <a:xfrm>
            <a:off x="455612" y="719139"/>
            <a:ext cx="3506400" cy="5210062"/>
          </a:xfrm>
        </p:spPr>
        <p:txBody>
          <a:bodyPr/>
          <a:lstStyle>
            <a:lvl1pPr marL="0" indent="0" algn="l" defTabSz="995363" rtl="0" fontAlgn="base">
              <a:lnSpc>
                <a:spcPct val="100000"/>
              </a:lnSpc>
              <a:spcBef>
                <a:spcPct val="70000"/>
              </a:spcBef>
              <a:spcAft>
                <a:spcPct val="0"/>
              </a:spcAft>
              <a:buSzPct val="100000"/>
              <a:buNone/>
              <a:defRPr lang="en-US" sz="1200" kern="1200" noProof="0" dirty="0" smtClean="0">
                <a:solidFill>
                  <a:schemeClr val="bg1"/>
                </a:solidFill>
                <a:latin typeface="Arial" pitchFamily="34" charset="0"/>
                <a:ea typeface="+mn-ea"/>
                <a:cs typeface="Arial" pitchFamily="34" charset="0"/>
              </a:defRPr>
            </a:lvl1pPr>
            <a:lvl2pPr marL="0" indent="0" algn="l" defTabSz="995363" rtl="0" fontAlgn="base">
              <a:lnSpc>
                <a:spcPct val="100000"/>
              </a:lnSpc>
              <a:spcBef>
                <a:spcPct val="0"/>
              </a:spcBef>
              <a:spcAft>
                <a:spcPct val="0"/>
              </a:spcAft>
              <a:buSzPct val="100000"/>
              <a:buNone/>
              <a:defRPr lang="en-US" sz="900" b="1" kern="1200" noProof="0" dirty="0" smtClean="0">
                <a:solidFill>
                  <a:schemeClr val="bg1"/>
                </a:solidFill>
                <a:latin typeface="Arial" pitchFamily="34" charset="0"/>
                <a:ea typeface="+mn-ea"/>
                <a:cs typeface="Arial" pitchFamily="34" charset="0"/>
              </a:defRPr>
            </a:lvl2pPr>
            <a:lvl3pPr marL="176213" indent="-176213" algn="l" defTabSz="995363" rtl="0" fontAlgn="base">
              <a:lnSpc>
                <a:spcPct val="100000"/>
              </a:lnSpc>
              <a:spcBef>
                <a:spcPct val="0"/>
              </a:spcBef>
              <a:spcAft>
                <a:spcPct val="0"/>
              </a:spcAft>
              <a:buClr>
                <a:schemeClr val="accent2"/>
              </a:buClr>
              <a:buSzPct val="70000"/>
              <a:buFont typeface="Arial" pitchFamily="34" charset="0"/>
              <a:buChar char="►"/>
              <a:defRPr lang="en-US" sz="900" b="1" kern="1200" noProof="0" dirty="0" smtClean="0">
                <a:solidFill>
                  <a:schemeClr val="bg1"/>
                </a:solidFill>
                <a:latin typeface="Arial" pitchFamily="34" charset="0"/>
                <a:ea typeface="+mn-ea"/>
                <a:cs typeface="Arial" pitchFamily="34" charset="0"/>
              </a:defRPr>
            </a:lvl3pPr>
            <a:lvl4pPr marL="0" indent="0" algn="l" defTabSz="995363" rtl="0" fontAlgn="base">
              <a:lnSpc>
                <a:spcPct val="100000"/>
              </a:lnSpc>
              <a:spcBef>
                <a:spcPct val="0"/>
              </a:spcBef>
              <a:spcAft>
                <a:spcPct val="0"/>
              </a:spcAft>
              <a:buSzPct val="100000"/>
              <a:buNone/>
              <a:defRPr lang="en-US" sz="800" kern="1200" noProof="0" dirty="0" smtClean="0">
                <a:solidFill>
                  <a:schemeClr val="bg1"/>
                </a:solidFill>
                <a:latin typeface="Arial" pitchFamily="34" charset="0"/>
                <a:ea typeface="+mn-ea"/>
                <a:cs typeface="Arial" pitchFamily="34" charset="0"/>
              </a:defRPr>
            </a:lvl4pPr>
            <a:lvl5pPr marL="188913" indent="-188913" algn="l" defTabSz="995363" rtl="0" fontAlgn="base">
              <a:lnSpc>
                <a:spcPct val="100000"/>
              </a:lnSpc>
              <a:spcBef>
                <a:spcPct val="0"/>
              </a:spcBef>
              <a:spcAft>
                <a:spcPct val="0"/>
              </a:spcAft>
              <a:buClr>
                <a:schemeClr val="accent2"/>
              </a:buClr>
              <a:buSzPct val="70000"/>
              <a:buFont typeface="Arial" pitchFamily="34" charset="0"/>
              <a:buChar char="►"/>
              <a:defRPr lang="en-US" sz="800" kern="1200" noProof="0" dirty="0">
                <a:solidFill>
                  <a:schemeClr val="bg1"/>
                </a:solidFill>
                <a:latin typeface="Arial" pitchFamily="34" charset="0"/>
                <a:ea typeface="+mn-ea"/>
                <a:cs typeface="Arial" pitchFamily="34" charset="0"/>
              </a:defRPr>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Tree>
    <p:extLst>
      <p:ext uri="{BB962C8B-B14F-4D97-AF65-F5344CB8AC3E}">
        <p14:creationId xmlns:p14="http://schemas.microsoft.com/office/powerpoint/2010/main" val="10900077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671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s with heading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GB" dirty="0"/>
          </a:p>
        </p:txBody>
      </p:sp>
      <p:sp>
        <p:nvSpPr>
          <p:cNvPr id="3" name="Content Placeholder 2"/>
          <p:cNvSpPr>
            <a:spLocks noGrp="1"/>
          </p:cNvSpPr>
          <p:nvPr>
            <p:ph sz="half" idx="1"/>
          </p:nvPr>
        </p:nvSpPr>
        <p:spPr>
          <a:xfrm>
            <a:off x="457200" y="2196000"/>
            <a:ext cx="4042800" cy="3994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GB" dirty="0"/>
          </a:p>
        </p:txBody>
      </p:sp>
      <p:sp>
        <p:nvSpPr>
          <p:cNvPr id="4" name="Content Placeholder 3"/>
          <p:cNvSpPr>
            <a:spLocks noGrp="1"/>
          </p:cNvSpPr>
          <p:nvPr>
            <p:ph sz="half" idx="2"/>
          </p:nvPr>
        </p:nvSpPr>
        <p:spPr>
          <a:xfrm>
            <a:off x="4651200" y="2178000"/>
            <a:ext cx="4042800" cy="3994963"/>
          </a:xfrm>
        </p:spPr>
        <p:txBody>
          <a:bodyPr/>
          <a:lstStyle>
            <a:lvl1pPr>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GB" dirty="0"/>
          </a:p>
        </p:txBody>
      </p:sp>
      <p:sp>
        <p:nvSpPr>
          <p:cNvPr id="6" name="Footer Placeholder 5"/>
          <p:cNvSpPr>
            <a:spLocks noGrp="1"/>
          </p:cNvSpPr>
          <p:nvPr>
            <p:ph type="ftr" sz="quarter" idx="11"/>
          </p:nvPr>
        </p:nvSpPr>
        <p:spPr>
          <a:xfrm>
            <a:off x="2588400" y="6415200"/>
            <a:ext cx="3434400" cy="201600"/>
          </a:xfrm>
          <a:prstGeom prst="rect">
            <a:avLst/>
          </a:prstGeom>
        </p:spPr>
        <p:txBody>
          <a:bodyPr/>
          <a:lstStyle/>
          <a:p>
            <a:endParaRPr lang="en-GB" altLang="zh-TW" dirty="0"/>
          </a:p>
        </p:txBody>
      </p:sp>
      <p:sp>
        <p:nvSpPr>
          <p:cNvPr id="8" name="Line 10"/>
          <p:cNvSpPr>
            <a:spLocks noChangeShapeType="1"/>
          </p:cNvSpPr>
          <p:nvPr userDrawn="1"/>
        </p:nvSpPr>
        <p:spPr bwMode="auto">
          <a:xfrm>
            <a:off x="457200" y="1044000"/>
            <a:ext cx="8229600" cy="0"/>
          </a:xfrm>
          <a:prstGeom prst="line">
            <a:avLst/>
          </a:prstGeom>
          <a:noFill/>
          <a:ln w="19050">
            <a:solidFill>
              <a:schemeClr val="accent2"/>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
        <p:nvSpPr>
          <p:cNvPr id="10" name="Text Placeholder 9"/>
          <p:cNvSpPr>
            <a:spLocks noGrp="1"/>
          </p:cNvSpPr>
          <p:nvPr>
            <p:ph type="body" sz="quarter" idx="12"/>
          </p:nvPr>
        </p:nvSpPr>
        <p:spPr>
          <a:xfrm>
            <a:off x="457200" y="1490400"/>
            <a:ext cx="4042800" cy="640800"/>
          </a:xfrm>
        </p:spPr>
        <p:txBody>
          <a:bodyPr anchor="b" anchorCtr="0"/>
          <a:lstStyle>
            <a:lvl1pPr>
              <a:buNone/>
              <a:defRPr b="1"/>
            </a:lvl1pPr>
          </a:lstStyle>
          <a:p>
            <a:pPr lvl="0"/>
            <a:r>
              <a:rPr lang="zh-TW" altLang="en-US" smtClean="0"/>
              <a:t>按一下以編輯母片文字樣式</a:t>
            </a:r>
          </a:p>
        </p:txBody>
      </p:sp>
      <p:sp>
        <p:nvSpPr>
          <p:cNvPr id="11" name="Text Placeholder 9"/>
          <p:cNvSpPr>
            <a:spLocks noGrp="1"/>
          </p:cNvSpPr>
          <p:nvPr>
            <p:ph type="body" sz="quarter" idx="13"/>
          </p:nvPr>
        </p:nvSpPr>
        <p:spPr>
          <a:xfrm>
            <a:off x="4651200" y="1490400"/>
            <a:ext cx="4042800" cy="640800"/>
          </a:xfrm>
        </p:spPr>
        <p:txBody>
          <a:bodyPr anchor="b" anchorCtr="0"/>
          <a:lstStyle>
            <a:lvl1pPr>
              <a:buNone/>
              <a:defRPr b="1"/>
            </a:lvl1pPr>
          </a:lstStyle>
          <a:p>
            <a:pPr lvl="0"/>
            <a:r>
              <a:rPr lang="zh-TW" altLang="en-US" smtClean="0"/>
              <a:t>按一下以編輯母片文字樣式</a:t>
            </a:r>
          </a:p>
        </p:txBody>
      </p:sp>
      <p:sp>
        <p:nvSpPr>
          <p:cNvPr id="9"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ey statement">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455614" y="1025525"/>
            <a:ext cx="8229600" cy="1643063"/>
          </a:xfrm>
        </p:spPr>
        <p:txBody>
          <a:bodyPr/>
          <a:lstStyle>
            <a:lvl1pPr marL="0" indent="0" algn="l">
              <a:lnSpc>
                <a:spcPct val="85000"/>
              </a:lnSpc>
              <a:spcBef>
                <a:spcPts val="0"/>
              </a:spcBef>
              <a:buNone/>
              <a:defRPr sz="5000" b="1">
                <a:solidFill>
                  <a:schemeClr val="bg2"/>
                </a:solidFill>
                <a:latin typeface="+mj-lt"/>
              </a:defRPr>
            </a:lvl1pPr>
            <a:lvl2pPr marL="0" indent="0">
              <a:buNone/>
              <a:defRPr/>
            </a:lvl2pPr>
            <a:lvl3pPr marL="0" indent="0">
              <a:buNone/>
              <a:defRPr/>
            </a:lvl3pPr>
            <a:lvl4pPr marL="0" indent="0">
              <a:buNone/>
              <a:defRPr/>
            </a:lvl4pPr>
            <a:lvl5pPr marL="0" indent="0">
              <a:buNone/>
              <a:defRPr/>
            </a:lvl5pPr>
          </a:lstStyle>
          <a:p>
            <a:pPr lvl="0"/>
            <a:r>
              <a:rPr lang="zh-TW" altLang="en-US" smtClean="0"/>
              <a:t>按一下以編輯母片文字樣式</a:t>
            </a:r>
          </a:p>
        </p:txBody>
      </p:sp>
      <p:sp>
        <p:nvSpPr>
          <p:cNvPr id="5" name="Line 11"/>
          <p:cNvSpPr>
            <a:spLocks noChangeShapeType="1"/>
          </p:cNvSpPr>
          <p:nvPr userDrawn="1"/>
        </p:nvSpPr>
        <p:spPr bwMode="auto">
          <a:xfrm>
            <a:off x="457200" y="6242400"/>
            <a:ext cx="8229600" cy="0"/>
          </a:xfrm>
          <a:prstGeom prst="line">
            <a:avLst/>
          </a:prstGeom>
          <a:noFill/>
          <a:ln w="3175">
            <a:solidFill>
              <a:schemeClr val="bg1"/>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noProof="0" dirty="0">
              <a:solidFill>
                <a:schemeClr val="bg1"/>
              </a:solidFill>
            </a:endParaRPr>
          </a:p>
        </p:txBody>
      </p:sp>
    </p:spTree>
    <p:extLst>
      <p:ext uri="{BB962C8B-B14F-4D97-AF65-F5344CB8AC3E}">
        <p14:creationId xmlns:p14="http://schemas.microsoft.com/office/powerpoint/2010/main" val="3913011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zh-TW" altLang="en-US" smtClean="0"/>
              <a:t>按一下以編輯母片標題樣式</a:t>
            </a:r>
            <a:endParaRPr lang="en-US" dirty="0"/>
          </a:p>
        </p:txBody>
      </p:sp>
      <p:sp>
        <p:nvSpPr>
          <p:cNvPr id="3077" name="Freeform 5"/>
          <p:cNvSpPr>
            <a:spLocks/>
          </p:cNvSpPr>
          <p:nvPr userDrawn="1"/>
        </p:nvSpPr>
        <p:spPr bwMode="gray">
          <a:xfrm>
            <a:off x="457200" y="1039813"/>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999940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zh-TW" altLang="en-US" smtClean="0"/>
              <a:t>按一下以編輯母片標題樣式</a:t>
            </a:r>
            <a:endParaRPr lang="en-US" dirty="0"/>
          </a:p>
        </p:txBody>
      </p:sp>
      <p:sp>
        <p:nvSpPr>
          <p:cNvPr id="4101" name="Freeform 5"/>
          <p:cNvSpPr>
            <a:spLocks/>
          </p:cNvSpPr>
          <p:nvPr userDrawn="1"/>
        </p:nvSpPr>
        <p:spPr bwMode="gray">
          <a:xfrm>
            <a:off x="457200" y="1040400"/>
            <a:ext cx="8229600" cy="5184775"/>
          </a:xfrm>
          <a:custGeom>
            <a:avLst/>
            <a:gdLst/>
            <a:ahLst/>
            <a:cxnLst>
              <a:cxn ang="0">
                <a:pos x="0" y="0"/>
              </a:cxn>
              <a:cxn ang="0">
                <a:pos x="0" y="3266"/>
              </a:cxn>
              <a:cxn ang="0">
                <a:pos x="5184" y="2352"/>
              </a:cxn>
              <a:cxn ang="0">
                <a:pos x="5184" y="0"/>
              </a:cxn>
              <a:cxn ang="0">
                <a:pos x="0" y="0"/>
              </a:cxn>
            </a:cxnLst>
            <a:rect l="0" t="0" r="r" b="b"/>
            <a:pathLst>
              <a:path w="5184" h="3266">
                <a:moveTo>
                  <a:pt x="0" y="0"/>
                </a:moveTo>
                <a:lnTo>
                  <a:pt x="0" y="3266"/>
                </a:lnTo>
                <a:lnTo>
                  <a:pt x="5184" y="2352"/>
                </a:lnTo>
                <a:lnTo>
                  <a:pt x="5184" y="0"/>
                </a:lnTo>
                <a:lnTo>
                  <a:pt x="0" y="0"/>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52864780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457200" y="201168"/>
            <a:ext cx="8229600" cy="80467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l">
              <a:defRPr/>
            </a:lvl1pPr>
          </a:lstStyle>
          <a:p>
            <a:pPr lvl="0" algn="l" fontAlgn="base">
              <a:lnSpc>
                <a:spcPct val="85000"/>
              </a:lnSpc>
              <a:spcAft>
                <a:spcPct val="0"/>
              </a:spcAft>
            </a:pPr>
            <a:r>
              <a:rPr lang="zh-TW" altLang="en-US" smtClean="0"/>
              <a:t>按一下以編輯母片標題樣式</a:t>
            </a:r>
            <a:endParaRPr lang="en-US" dirty="0"/>
          </a:p>
        </p:txBody>
      </p:sp>
      <p:pic>
        <p:nvPicPr>
          <p:cNvPr id="6" name="Picture 2"/>
          <p:cNvPicPr>
            <a:picLocks noChangeAspect="1" noChangeArrowheads="1"/>
          </p:cNvPicPr>
          <p:nvPr userDrawn="1"/>
        </p:nvPicPr>
        <p:blipFill>
          <a:blip r:embed="rId2" cstate="print"/>
          <a:srcRect/>
          <a:stretch>
            <a:fillRect/>
          </a:stretch>
        </p:blipFill>
        <p:spPr bwMode="auto">
          <a:xfrm>
            <a:off x="457200" y="1044000"/>
            <a:ext cx="8225549" cy="5184000"/>
          </a:xfrm>
          <a:prstGeom prst="rect">
            <a:avLst/>
          </a:prstGeom>
          <a:noFill/>
          <a:ln w="9525">
            <a:noFill/>
            <a:miter lim="800000"/>
            <a:headEnd/>
            <a:tailEnd/>
          </a:ln>
          <a:effectLst/>
        </p:spPr>
      </p:pic>
    </p:spTree>
    <p:extLst>
      <p:ext uri="{BB962C8B-B14F-4D97-AF65-F5344CB8AC3E}">
        <p14:creationId xmlns:p14="http://schemas.microsoft.com/office/powerpoint/2010/main" val="319552107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5.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4.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image" Target="../media/image5.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9" name="圖片 8"/>
          <p:cNvPicPr/>
          <p:nvPr userDrawn="1"/>
        </p:nvPicPr>
        <p:blipFill>
          <a:blip r:embed="rId15" cstate="print"/>
          <a:srcRect/>
          <a:stretch>
            <a:fillRect/>
          </a:stretch>
        </p:blipFill>
        <p:spPr bwMode="auto">
          <a:xfrm>
            <a:off x="8083660" y="6454775"/>
            <a:ext cx="603140" cy="204787"/>
          </a:xfrm>
          <a:prstGeom prst="rect">
            <a:avLst/>
          </a:prstGeom>
          <a:noFill/>
          <a:ln w="9525">
            <a:noFill/>
            <a:miter lim="800000"/>
            <a:headEnd/>
            <a:tailEnd/>
          </a:ln>
        </p:spPr>
      </p:pic>
      <p:sp>
        <p:nvSpPr>
          <p:cNvPr id="2" name="Title Placeholder 1"/>
          <p:cNvSpPr>
            <a:spLocks noGrp="1"/>
          </p:cNvSpPr>
          <p:nvPr>
            <p:ph type="title"/>
          </p:nvPr>
        </p:nvSpPr>
        <p:spPr>
          <a:xfrm>
            <a:off x="457200" y="201600"/>
            <a:ext cx="8229600" cy="860400"/>
          </a:xfrm>
          <a:prstGeom prst="rect">
            <a:avLst/>
          </a:prstGeom>
        </p:spPr>
        <p:txBody>
          <a:bodyPr vert="horz" lIns="0" tIns="0" rIns="0" bIns="0" rtlCol="0" anchor="t" anchorCtr="0">
            <a:noAutofit/>
          </a:bodyPr>
          <a:lstStyle/>
          <a:p>
            <a:r>
              <a:rPr lang="zh-TW" altLang="en-US" dirty="0" smtClean="0"/>
              <a:t>按一下以編輯母片標題樣式</a:t>
            </a:r>
            <a:endParaRPr lang="en-GB" dirty="0"/>
          </a:p>
        </p:txBody>
      </p:sp>
      <p:sp>
        <p:nvSpPr>
          <p:cNvPr id="3" name="Text Placeholder 2"/>
          <p:cNvSpPr>
            <a:spLocks noGrp="1"/>
          </p:cNvSpPr>
          <p:nvPr>
            <p:ph type="body" idx="1"/>
          </p:nvPr>
        </p:nvSpPr>
        <p:spPr>
          <a:xfrm>
            <a:off x="457200" y="1425600"/>
            <a:ext cx="8229600" cy="4698000"/>
          </a:xfrm>
          <a:prstGeom prst="rect">
            <a:avLst/>
          </a:prstGeom>
        </p:spPr>
        <p:txBody>
          <a:bodyPr vert="horz" lIns="0" tIns="0" rIns="0" bIns="0" rtlCol="0" anchor="t" anchorCtr="0">
            <a:no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en-GB" dirty="0"/>
          </a:p>
        </p:txBody>
      </p:sp>
      <p:sp>
        <p:nvSpPr>
          <p:cNvPr id="7" name="TextBox 6"/>
          <p:cNvSpPr txBox="1"/>
          <p:nvPr/>
        </p:nvSpPr>
        <p:spPr>
          <a:xfrm>
            <a:off x="457200" y="6415200"/>
            <a:ext cx="720000" cy="198000"/>
          </a:xfrm>
          <a:prstGeom prst="rect">
            <a:avLst/>
          </a:prstGeom>
          <a:noFill/>
        </p:spPr>
        <p:txBody>
          <a:bodyPr wrap="square" lIns="0" tIns="0" rIns="0" bIns="0" rtlCol="0">
            <a:noAutofit/>
          </a:bodyPr>
          <a:lstStyle/>
          <a:p>
            <a:r>
              <a:rPr lang="zh-TW" altLang="en-US" sz="1100" dirty="0" smtClean="0">
                <a:solidFill>
                  <a:schemeClr val="bg1"/>
                </a:solidFill>
                <a:latin typeface="SimHei" pitchFamily="2" charset="-122"/>
                <a:ea typeface="SimHei" pitchFamily="2" charset="-122"/>
              </a:rPr>
              <a:t>第</a:t>
            </a:r>
            <a:r>
              <a:rPr lang="en-GB" altLang="zh-TW" sz="1100" dirty="0" smtClean="0">
                <a:solidFill>
                  <a:schemeClr val="bg1"/>
                </a:solidFill>
              </a:rPr>
              <a:t> </a:t>
            </a:r>
            <a:fld id="{9AE4D82F-B047-469B-AC52-A46321747EAF}" type="slidenum">
              <a:rPr lang="en-GB" altLang="zh-TW" sz="1100" smtClean="0">
                <a:solidFill>
                  <a:schemeClr val="bg1"/>
                </a:solidFill>
              </a:rPr>
              <a:pPr/>
              <a:t>‹#›</a:t>
            </a:fld>
            <a:r>
              <a:rPr lang="en-GB" altLang="zh-TW" sz="1100" dirty="0" smtClean="0">
                <a:solidFill>
                  <a:schemeClr val="bg1"/>
                </a:solidFill>
              </a:rPr>
              <a:t> </a:t>
            </a:r>
            <a:r>
              <a:rPr lang="zh-TW" altLang="en-US" sz="1100" dirty="0" smtClean="0">
                <a:solidFill>
                  <a:schemeClr val="bg1"/>
                </a:solidFill>
                <a:latin typeface="SimHei" pitchFamily="2" charset="-122"/>
                <a:ea typeface="SimHei" pitchFamily="2" charset="-122"/>
              </a:rPr>
              <a:t>頁</a:t>
            </a:r>
            <a:endParaRPr lang="en-GB" altLang="zh-TW" sz="1100" dirty="0">
              <a:solidFill>
                <a:schemeClr val="bg1"/>
              </a:solidFill>
              <a:latin typeface="SimHei" pitchFamily="2" charset="-122"/>
              <a:ea typeface="SimHei" pitchFamily="2" charset="-122"/>
            </a:endParaRP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6" r:id="rId9"/>
    <p:sldLayoutId id="2147483677" r:id="rId10"/>
    <p:sldLayoutId id="2147483678" r:id="rId11"/>
    <p:sldLayoutId id="2147483679" r:id="rId12"/>
    <p:sldLayoutId id="2147483722" r:id="rId13"/>
  </p:sldLayoutIdLst>
  <p:hf sldNum="0" hdr="0" dt="0"/>
  <p:txStyles>
    <p:titleStyle>
      <a:lvl1pPr algn="l" defTabSz="914400" rtl="0" eaLnBrk="1" latinLnBrk="0" hangingPunct="1">
        <a:lnSpc>
          <a:spcPct val="85000"/>
        </a:lnSpc>
        <a:spcBef>
          <a:spcPct val="0"/>
        </a:spcBef>
        <a:buNone/>
        <a:defRPr sz="3000" b="1" kern="1200">
          <a:solidFill>
            <a:schemeClr val="bg1"/>
          </a:solidFill>
          <a:latin typeface="SimHei" pitchFamily="2" charset="-122"/>
          <a:ea typeface="SimHei" pitchFamily="2" charset="-122"/>
          <a:cs typeface="Arial" pitchFamily="34" charset="0"/>
        </a:defRPr>
      </a:lvl1pPr>
    </p:titleStyle>
    <p:body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9" name="圖片 8"/>
          <p:cNvPicPr/>
          <p:nvPr userDrawn="1"/>
        </p:nvPicPr>
        <p:blipFill>
          <a:blip r:embed="rId14" cstate="print"/>
          <a:srcRect/>
          <a:stretch>
            <a:fillRect/>
          </a:stretch>
        </p:blipFill>
        <p:spPr bwMode="auto">
          <a:xfrm>
            <a:off x="8083660" y="6454775"/>
            <a:ext cx="603140" cy="204787"/>
          </a:xfrm>
          <a:prstGeom prst="rect">
            <a:avLst/>
          </a:prstGeom>
          <a:noFill/>
          <a:ln w="9525">
            <a:noFill/>
            <a:miter lim="800000"/>
            <a:headEnd/>
            <a:tailEnd/>
          </a:ln>
        </p:spPr>
      </p:pic>
      <p:sp>
        <p:nvSpPr>
          <p:cNvPr id="2" name="Title Placeholder 1"/>
          <p:cNvSpPr>
            <a:spLocks noGrp="1"/>
          </p:cNvSpPr>
          <p:nvPr>
            <p:ph type="title"/>
          </p:nvPr>
        </p:nvSpPr>
        <p:spPr>
          <a:xfrm>
            <a:off x="457200" y="201600"/>
            <a:ext cx="8229600" cy="860400"/>
          </a:xfrm>
          <a:prstGeom prst="rect">
            <a:avLst/>
          </a:prstGeom>
        </p:spPr>
        <p:txBody>
          <a:bodyPr vert="horz" lIns="0" tIns="0" rIns="0" bIns="0" rtlCol="0" anchor="t" anchorCtr="0">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425600"/>
            <a:ext cx="8229600" cy="4698000"/>
          </a:xfrm>
          <a:prstGeom prst="rect">
            <a:avLst/>
          </a:prstGeom>
        </p:spPr>
        <p:txBody>
          <a:bodyPr vert="horz" lIns="0" tIns="0" rIns="0" bIns="0" rtlCol="0" anchor="t" anchorCtr="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2588400" y="6415200"/>
            <a:ext cx="3434400" cy="201600"/>
          </a:xfrm>
          <a:prstGeom prst="rect">
            <a:avLst/>
          </a:prstGeom>
        </p:spPr>
        <p:txBody>
          <a:bodyPr vert="horz" lIns="0" tIns="0" rIns="0" bIns="0" rtlCol="0" anchor="t" anchorCtr="0">
            <a:noAutofit/>
          </a:bodyPr>
          <a:lstStyle>
            <a:lvl1pPr algn="l">
              <a:defRPr sz="1100">
                <a:solidFill>
                  <a:schemeClr val="bg1"/>
                </a:solidFill>
              </a:defRPr>
            </a:lvl1pPr>
          </a:lstStyle>
          <a:p>
            <a:r>
              <a:rPr lang="en-GB" dirty="0" smtClean="0"/>
              <a:t>Presentation title</a:t>
            </a:r>
            <a:endParaRPr lang="en-GB" dirty="0"/>
          </a:p>
        </p:txBody>
      </p:sp>
      <p:sp>
        <p:nvSpPr>
          <p:cNvPr id="7" name="TextBox 6"/>
          <p:cNvSpPr txBox="1"/>
          <p:nvPr/>
        </p:nvSpPr>
        <p:spPr>
          <a:xfrm>
            <a:off x="457200" y="6415200"/>
            <a:ext cx="720000" cy="198000"/>
          </a:xfrm>
          <a:prstGeom prst="rect">
            <a:avLst/>
          </a:prstGeom>
          <a:noFill/>
        </p:spPr>
        <p:txBody>
          <a:bodyPr wrap="square" lIns="0" tIns="0" rIns="0" bIns="0" rtlCol="0">
            <a:noAutofit/>
          </a:bodyPr>
          <a:lstStyle/>
          <a:p>
            <a:r>
              <a:rPr lang="en-GB" sz="1100" dirty="0" smtClean="0">
                <a:solidFill>
                  <a:srgbClr val="808080"/>
                </a:solidFill>
              </a:rPr>
              <a:t>Page </a:t>
            </a:r>
            <a:fld id="{9AE4D82F-B047-469B-AC52-A46321747EAF}" type="slidenum">
              <a:rPr lang="en-GB" sz="1100" smtClean="0">
                <a:solidFill>
                  <a:srgbClr val="808080"/>
                </a:solidFill>
              </a:rPr>
              <a:pPr/>
              <a:t>‹#›</a:t>
            </a:fld>
            <a:endParaRPr lang="en-GB" sz="1100" dirty="0">
              <a:solidFill>
                <a:srgbClr val="808080"/>
              </a:solidFill>
            </a:endParaRPr>
          </a:p>
        </p:txBody>
      </p:sp>
    </p:spTree>
    <p:extLst>
      <p:ext uri="{BB962C8B-B14F-4D97-AF65-F5344CB8AC3E}">
        <p14:creationId xmlns:p14="http://schemas.microsoft.com/office/powerpoint/2010/main" val="207479155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8" r:id="rId9"/>
    <p:sldLayoutId id="2147483719" r:id="rId10"/>
    <p:sldLayoutId id="2147483720" r:id="rId11"/>
    <p:sldLayoutId id="2147483721" r:id="rId12"/>
  </p:sldLayoutIdLst>
  <p:hf sldNum="0" hdr="0" dt="0"/>
  <p:txStyles>
    <p:titleStyle>
      <a:lvl1pPr algn="l" defTabSz="914400" rtl="0" eaLnBrk="1" latinLnBrk="0" hangingPunct="1">
        <a:lnSpc>
          <a:spcPct val="85000"/>
        </a:lnSpc>
        <a:spcBef>
          <a:spcPct val="0"/>
        </a:spcBef>
        <a:buNone/>
        <a:defRPr sz="3000" b="1" kern="1200">
          <a:solidFill>
            <a:srgbClr val="808080"/>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rgbClr val="808080"/>
          </a:solidFill>
          <a:latin typeface="+mn-lt"/>
          <a:ea typeface="+mn-ea"/>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rgbClr val="808080"/>
          </a:solidFill>
          <a:latin typeface="+mn-lt"/>
          <a:ea typeface="+mn-ea"/>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rgbClr val="808080"/>
          </a:solidFill>
          <a:latin typeface="+mn-lt"/>
          <a:ea typeface="+mn-ea"/>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rgbClr val="808080"/>
          </a:solidFill>
          <a:latin typeface="+mn-lt"/>
          <a:ea typeface="+mn-ea"/>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rgbClr val="80808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12" name="圖片 11"/>
          <p:cNvPicPr/>
          <p:nvPr userDrawn="1"/>
        </p:nvPicPr>
        <p:blipFill>
          <a:blip r:embed="rId14" cstate="print"/>
          <a:srcRect/>
          <a:stretch>
            <a:fillRect/>
          </a:stretch>
        </p:blipFill>
        <p:spPr bwMode="auto">
          <a:xfrm>
            <a:off x="8080375" y="6448896"/>
            <a:ext cx="606425" cy="205903"/>
          </a:xfrm>
          <a:prstGeom prst="rect">
            <a:avLst/>
          </a:prstGeom>
          <a:noFill/>
          <a:ln w="9525">
            <a:noFill/>
            <a:miter lim="800000"/>
            <a:headEnd/>
            <a:tailEnd/>
          </a:ln>
        </p:spPr>
      </p:pic>
      <p:sp>
        <p:nvSpPr>
          <p:cNvPr id="2" name="Title Placeholder 1"/>
          <p:cNvSpPr>
            <a:spLocks noGrp="1"/>
          </p:cNvSpPr>
          <p:nvPr>
            <p:ph type="title"/>
          </p:nvPr>
        </p:nvSpPr>
        <p:spPr>
          <a:xfrm>
            <a:off x="457200" y="201600"/>
            <a:ext cx="8229600" cy="860400"/>
          </a:xfrm>
          <a:prstGeom prst="rect">
            <a:avLst/>
          </a:prstGeom>
        </p:spPr>
        <p:txBody>
          <a:bodyPr vert="horz" lIns="0" tIns="0" rIns="0" bIns="0" rtlCol="0" anchor="t" anchorCtr="0">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425600"/>
            <a:ext cx="8229600" cy="4698000"/>
          </a:xfrm>
          <a:prstGeom prst="rect">
            <a:avLst/>
          </a:prstGeom>
        </p:spPr>
        <p:txBody>
          <a:bodyPr vert="horz" lIns="0" tIns="0" rIns="0" bIns="0" rtlCol="0" anchor="t" anchorCtr="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2588400" y="6415200"/>
            <a:ext cx="3434400" cy="201600"/>
          </a:xfrm>
          <a:prstGeom prst="rect">
            <a:avLst/>
          </a:prstGeom>
        </p:spPr>
        <p:txBody>
          <a:bodyPr vert="horz" lIns="0" tIns="0" rIns="0" bIns="0" rtlCol="0" anchor="t" anchorCtr="0">
            <a:noAutofit/>
          </a:bodyPr>
          <a:lstStyle>
            <a:lvl1pPr algn="l">
              <a:defRPr sz="1100">
                <a:solidFill>
                  <a:schemeClr val="bg1"/>
                </a:solidFill>
              </a:defRPr>
            </a:lvl1pPr>
          </a:lstStyle>
          <a:p>
            <a:r>
              <a:rPr lang="en-GB" dirty="0" smtClean="0"/>
              <a:t>Presentation title</a:t>
            </a:r>
            <a:endParaRPr lang="en-GB" dirty="0"/>
          </a:p>
        </p:txBody>
      </p:sp>
      <p:sp>
        <p:nvSpPr>
          <p:cNvPr id="7" name="TextBox 6"/>
          <p:cNvSpPr txBox="1"/>
          <p:nvPr/>
        </p:nvSpPr>
        <p:spPr>
          <a:xfrm>
            <a:off x="457200" y="6415200"/>
            <a:ext cx="720000" cy="198000"/>
          </a:xfrm>
          <a:prstGeom prst="rect">
            <a:avLst/>
          </a:prstGeom>
          <a:noFill/>
        </p:spPr>
        <p:txBody>
          <a:bodyPr wrap="square" lIns="0" tIns="0" rIns="0" bIns="0" rtlCol="0">
            <a:noAutofit/>
          </a:bodyPr>
          <a:lstStyle/>
          <a:p>
            <a:r>
              <a:rPr lang="en-GB" sz="1100" dirty="0" smtClean="0">
                <a:solidFill>
                  <a:schemeClr val="bg1"/>
                </a:solidFill>
              </a:rPr>
              <a:t>Page </a:t>
            </a:r>
            <a:fld id="{9AE4D82F-B047-469B-AC52-A46321747EAF}" type="slidenum">
              <a:rPr lang="en-GB" sz="1100" smtClean="0">
                <a:solidFill>
                  <a:schemeClr val="bg1"/>
                </a:solidFill>
              </a:rPr>
              <a:pPr/>
              <a:t>‹#›</a:t>
            </a:fld>
            <a:endParaRPr lang="en-GB" sz="11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90" r:id="rId9"/>
    <p:sldLayoutId id="2147483691" r:id="rId10"/>
    <p:sldLayoutId id="2147483692" r:id="rId11"/>
    <p:sldLayoutId id="2147483693" r:id="rId12"/>
  </p:sldLayoutIdLst>
  <p:hf sldNum="0" hdr="0" dt="0"/>
  <p:txStyles>
    <p:titleStyle>
      <a:lvl1pPr algn="l" defTabSz="914400" rtl="0" eaLnBrk="1" latinLnBrk="0" hangingPunct="1">
        <a:lnSpc>
          <a:spcPct val="85000"/>
        </a:lnSpc>
        <a:spcBef>
          <a:spcPct val="0"/>
        </a:spcBef>
        <a:buNone/>
        <a:defRPr sz="3000" b="1"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12" name="圖片 11"/>
          <p:cNvPicPr/>
          <p:nvPr userDrawn="1"/>
        </p:nvPicPr>
        <p:blipFill>
          <a:blip r:embed="rId14" cstate="print"/>
          <a:srcRect/>
          <a:stretch>
            <a:fillRect/>
          </a:stretch>
        </p:blipFill>
        <p:spPr bwMode="auto">
          <a:xfrm>
            <a:off x="8080375" y="6448896"/>
            <a:ext cx="606425" cy="205903"/>
          </a:xfrm>
          <a:prstGeom prst="rect">
            <a:avLst/>
          </a:prstGeom>
          <a:noFill/>
          <a:ln w="9525">
            <a:noFill/>
            <a:miter lim="800000"/>
            <a:headEnd/>
            <a:tailEnd/>
          </a:ln>
        </p:spPr>
      </p:pic>
      <p:sp>
        <p:nvSpPr>
          <p:cNvPr id="2" name="Title Placeholder 1"/>
          <p:cNvSpPr>
            <a:spLocks noGrp="1"/>
          </p:cNvSpPr>
          <p:nvPr>
            <p:ph type="title"/>
          </p:nvPr>
        </p:nvSpPr>
        <p:spPr>
          <a:xfrm>
            <a:off x="457200" y="201600"/>
            <a:ext cx="8229600" cy="860400"/>
          </a:xfrm>
          <a:prstGeom prst="rect">
            <a:avLst/>
          </a:prstGeom>
        </p:spPr>
        <p:txBody>
          <a:bodyPr vert="horz" lIns="0" tIns="0" rIns="0" bIns="0" rtlCol="0" anchor="t" anchorCtr="0">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425600"/>
            <a:ext cx="8229600" cy="4698000"/>
          </a:xfrm>
          <a:prstGeom prst="rect">
            <a:avLst/>
          </a:prstGeom>
        </p:spPr>
        <p:txBody>
          <a:bodyPr vert="horz" lIns="0" tIns="0" rIns="0" bIns="0" rtlCol="0" anchor="t" anchorCtr="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2588400" y="6415200"/>
            <a:ext cx="3434400" cy="201600"/>
          </a:xfrm>
          <a:prstGeom prst="rect">
            <a:avLst/>
          </a:prstGeom>
        </p:spPr>
        <p:txBody>
          <a:bodyPr vert="horz" lIns="0" tIns="0" rIns="0" bIns="0" rtlCol="0" anchor="t" anchorCtr="0">
            <a:noAutofit/>
          </a:bodyPr>
          <a:lstStyle>
            <a:lvl1pPr algn="l">
              <a:defRPr sz="1100">
                <a:solidFill>
                  <a:schemeClr val="bg1"/>
                </a:solidFill>
              </a:defRPr>
            </a:lvl1pPr>
          </a:lstStyle>
          <a:p>
            <a:r>
              <a:rPr lang="en-GB" dirty="0" smtClean="0"/>
              <a:t>Presentation title</a:t>
            </a:r>
            <a:endParaRPr lang="en-GB" dirty="0"/>
          </a:p>
        </p:txBody>
      </p:sp>
      <p:sp>
        <p:nvSpPr>
          <p:cNvPr id="7" name="TextBox 6"/>
          <p:cNvSpPr txBox="1"/>
          <p:nvPr/>
        </p:nvSpPr>
        <p:spPr>
          <a:xfrm>
            <a:off x="457200" y="6415200"/>
            <a:ext cx="720000" cy="198000"/>
          </a:xfrm>
          <a:prstGeom prst="rect">
            <a:avLst/>
          </a:prstGeom>
          <a:noFill/>
        </p:spPr>
        <p:txBody>
          <a:bodyPr wrap="square" lIns="0" tIns="0" rIns="0" bIns="0" rtlCol="0">
            <a:noAutofit/>
          </a:bodyPr>
          <a:lstStyle/>
          <a:p>
            <a:r>
              <a:rPr lang="en-GB" sz="1100" dirty="0" smtClean="0">
                <a:solidFill>
                  <a:schemeClr val="bg1"/>
                </a:solidFill>
              </a:rPr>
              <a:t>Page </a:t>
            </a:r>
            <a:fld id="{9AE4D82F-B047-469B-AC52-A46321747EAF}" type="slidenum">
              <a:rPr lang="en-GB" sz="1100" smtClean="0">
                <a:solidFill>
                  <a:schemeClr val="bg1"/>
                </a:solidFill>
              </a:rPr>
              <a:pPr/>
              <a:t>‹#›</a:t>
            </a:fld>
            <a:endParaRPr lang="en-GB" sz="11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4" r:id="rId9"/>
    <p:sldLayoutId id="2147483705" r:id="rId10"/>
    <p:sldLayoutId id="2147483706" r:id="rId11"/>
    <p:sldLayoutId id="2147483707" r:id="rId12"/>
  </p:sldLayoutIdLst>
  <p:hf sldNum="0" hdr="0" dt="0"/>
  <p:txStyles>
    <p:titleStyle>
      <a:lvl1pPr algn="l" defTabSz="914400" rtl="0" eaLnBrk="1" latinLnBrk="0" hangingPunct="1">
        <a:lnSpc>
          <a:spcPct val="85000"/>
        </a:lnSpc>
        <a:spcBef>
          <a:spcPct val="0"/>
        </a:spcBef>
        <a:buNone/>
        <a:defRPr sz="3000" b="1" kern="1200">
          <a:solidFill>
            <a:schemeClr val="bg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mn-lt"/>
          <a:ea typeface="+mn-ea"/>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mn-lt"/>
          <a:ea typeface="+mn-ea"/>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mn-lt"/>
          <a:ea typeface="+mn-ea"/>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diagramData" Target="../diagrams/data5.xml"/><Relationship Id="rId13" Type="http://schemas.openxmlformats.org/officeDocument/2006/relationships/diagramData" Target="../diagrams/data6.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17" Type="http://schemas.microsoft.com/office/2007/relationships/diagramDrawing" Target="../diagrams/drawing6.xml"/><Relationship Id="rId2" Type="http://schemas.openxmlformats.org/officeDocument/2006/relationships/notesSlide" Target="../notesSlides/notesSlide23.xml"/><Relationship Id="rId16" Type="http://schemas.openxmlformats.org/officeDocument/2006/relationships/diagramColors" Target="../diagrams/colors6.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5" Type="http://schemas.openxmlformats.org/officeDocument/2006/relationships/diagramQuickStyle" Target="../diagrams/quickStyle6.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 Id="rId14" Type="http://schemas.openxmlformats.org/officeDocument/2006/relationships/diagramLayout" Target="../diagrams/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48.xml.rels><?xml version="1.0" encoding="UTF-8" standalone="yes"?>
<Relationships xmlns="http://schemas.openxmlformats.org/package/2006/relationships"><Relationship Id="rId8" Type="http://schemas.openxmlformats.org/officeDocument/2006/relationships/diagramData" Target="../diagrams/data16.xml"/><Relationship Id="rId3" Type="http://schemas.openxmlformats.org/officeDocument/2006/relationships/diagramData" Target="../diagrams/data15.xml"/><Relationship Id="rId7" Type="http://schemas.microsoft.com/office/2007/relationships/diagramDrawing" Target="../diagrams/drawing15.xml"/><Relationship Id="rId12" Type="http://schemas.microsoft.com/office/2007/relationships/diagramDrawing" Target="../diagrams/drawing16.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15.xml"/><Relationship Id="rId11" Type="http://schemas.openxmlformats.org/officeDocument/2006/relationships/diagramColors" Target="../diagrams/colors16.xml"/><Relationship Id="rId5" Type="http://schemas.openxmlformats.org/officeDocument/2006/relationships/diagramQuickStyle" Target="../diagrams/quickStyle15.xml"/><Relationship Id="rId10" Type="http://schemas.openxmlformats.org/officeDocument/2006/relationships/diagramQuickStyle" Target="../diagrams/quickStyle16.xml"/><Relationship Id="rId4" Type="http://schemas.openxmlformats.org/officeDocument/2006/relationships/diagramLayout" Target="../diagrams/layout15.xml"/><Relationship Id="rId9" Type="http://schemas.openxmlformats.org/officeDocument/2006/relationships/diagramLayout" Target="../diagrams/layout16.xml"/></Relationships>
</file>

<file path=ppt/slides/_rels/slide4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5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diagramData" Target="../diagrams/data19.xml"/><Relationship Id="rId3" Type="http://schemas.openxmlformats.org/officeDocument/2006/relationships/diagramData" Target="../diagrams/data18.xml"/><Relationship Id="rId7" Type="http://schemas.microsoft.com/office/2007/relationships/diagramDrawing" Target="../diagrams/drawing18.xml"/><Relationship Id="rId12" Type="http://schemas.microsoft.com/office/2007/relationships/diagramDrawing" Target="../diagrams/drawing19.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18.xml"/><Relationship Id="rId11" Type="http://schemas.openxmlformats.org/officeDocument/2006/relationships/diagramColors" Target="../diagrams/colors19.xml"/><Relationship Id="rId5" Type="http://schemas.openxmlformats.org/officeDocument/2006/relationships/diagramQuickStyle" Target="../diagrams/quickStyle18.xml"/><Relationship Id="rId10" Type="http://schemas.openxmlformats.org/officeDocument/2006/relationships/diagramQuickStyle" Target="../diagrams/quickStyle19.xml"/><Relationship Id="rId4" Type="http://schemas.openxmlformats.org/officeDocument/2006/relationships/diagramLayout" Target="../diagrams/layout18.xml"/><Relationship Id="rId9" Type="http://schemas.openxmlformats.org/officeDocument/2006/relationships/diagramLayout" Target="../diagrams/layout19.xml"/></Relationships>
</file>

<file path=ppt/slides/_rels/slide56.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zh-TW" altLang="en-US" dirty="0" smtClean="0">
                <a:latin typeface="+mj-lt"/>
              </a:rPr>
              <a:t>投資人</a:t>
            </a:r>
            <a:r>
              <a:rPr lang="zh-TW" altLang="en-US" dirty="0">
                <a:latin typeface="+mj-lt"/>
              </a:rPr>
              <a:t>解讀</a:t>
            </a:r>
            <a:r>
              <a:rPr lang="en-US" altLang="zh-TW" dirty="0">
                <a:latin typeface="+mj-lt"/>
              </a:rPr>
              <a:t>2013</a:t>
            </a:r>
            <a:r>
              <a:rPr lang="zh-TW" altLang="en-US" dirty="0">
                <a:latin typeface="+mj-lt"/>
              </a:rPr>
              <a:t>年版財務</a:t>
            </a:r>
            <a:r>
              <a:rPr lang="zh-TW" altLang="en-US" dirty="0" smtClean="0">
                <a:latin typeface="+mj-lt"/>
              </a:rPr>
              <a:t>報告</a:t>
            </a:r>
            <a:r>
              <a:rPr lang="en-US" altLang="zh-TW" dirty="0" smtClean="0">
                <a:latin typeface="+mj-lt"/>
              </a:rPr>
              <a:t/>
            </a:r>
            <a:br>
              <a:rPr lang="en-US" altLang="zh-TW" dirty="0" smtClean="0">
                <a:latin typeface="+mj-lt"/>
              </a:rPr>
            </a:br>
            <a:r>
              <a:rPr lang="zh-TW" altLang="en-US" dirty="0" smtClean="0">
                <a:latin typeface="+mj-lt"/>
              </a:rPr>
              <a:t>研討會</a:t>
            </a:r>
            <a:endParaRPr lang="en-GB" dirty="0">
              <a:latin typeface="+mj-lt"/>
            </a:endParaRPr>
          </a:p>
        </p:txBody>
      </p:sp>
      <p:sp>
        <p:nvSpPr>
          <p:cNvPr id="3" name="Subtitle 2"/>
          <p:cNvSpPr>
            <a:spLocks noGrp="1"/>
          </p:cNvSpPr>
          <p:nvPr>
            <p:ph type="subTitle" idx="1"/>
          </p:nvPr>
        </p:nvSpPr>
        <p:spPr>
          <a:xfrm>
            <a:off x="2282560" y="1753200"/>
            <a:ext cx="5490000" cy="1223464"/>
          </a:xfrm>
        </p:spPr>
        <p:txBody>
          <a:bodyPr/>
          <a:lstStyle/>
          <a:p>
            <a:r>
              <a:rPr lang="zh-TW" altLang="en-US" dirty="0" smtClean="0">
                <a:solidFill>
                  <a:schemeClr val="bg1"/>
                </a:solidFill>
                <a:latin typeface="SimHei" pitchFamily="2" charset="-122"/>
                <a:ea typeface="SimHei" pitchFamily="2" charset="-122"/>
              </a:rPr>
              <a:t>安永聯合會計師事務所  梁益彰會計師</a:t>
            </a:r>
            <a:endParaRPr lang="en-GB" sz="1600" dirty="0" smtClean="0">
              <a:solidFill>
                <a:schemeClr val="bg1"/>
              </a:solidFill>
            </a:endParaRPr>
          </a:p>
          <a:p>
            <a:pPr lvl="1"/>
            <a:r>
              <a:rPr lang="en-GB" altLang="zh-TW" dirty="0" smtClean="0">
                <a:solidFill>
                  <a:schemeClr val="bg1"/>
                </a:solidFill>
                <a:latin typeface="+mj-lt"/>
                <a:ea typeface="SimHei" pitchFamily="2" charset="-122"/>
              </a:rPr>
              <a:t>20</a:t>
            </a:r>
            <a:r>
              <a:rPr lang="en-US" altLang="zh-TW" dirty="0" smtClean="0">
                <a:solidFill>
                  <a:schemeClr val="bg1"/>
                </a:solidFill>
                <a:latin typeface="+mj-lt"/>
                <a:ea typeface="SimHei" pitchFamily="2" charset="-122"/>
              </a:rPr>
              <a:t>14</a:t>
            </a:r>
            <a:r>
              <a:rPr lang="zh-TW" altLang="en-US" dirty="0" smtClean="0">
                <a:solidFill>
                  <a:schemeClr val="bg1"/>
                </a:solidFill>
                <a:latin typeface="+mj-lt"/>
                <a:ea typeface="SimHei" pitchFamily="2" charset="-122"/>
              </a:rPr>
              <a:t>年</a:t>
            </a:r>
            <a:r>
              <a:rPr lang="en-US" altLang="zh-TW" dirty="0" smtClean="0">
                <a:solidFill>
                  <a:schemeClr val="bg1"/>
                </a:solidFill>
                <a:latin typeface="+mj-lt"/>
                <a:ea typeface="SimHei" pitchFamily="2" charset="-122"/>
              </a:rPr>
              <a:t>9</a:t>
            </a:r>
            <a:r>
              <a:rPr lang="zh-TW" altLang="en-US" dirty="0" smtClean="0">
                <a:solidFill>
                  <a:schemeClr val="bg1"/>
                </a:solidFill>
                <a:latin typeface="+mj-lt"/>
                <a:ea typeface="SimHei" pitchFamily="2" charset="-122"/>
              </a:rPr>
              <a:t>月</a:t>
            </a:r>
            <a:r>
              <a:rPr lang="en-US" altLang="zh-TW" dirty="0" smtClean="0">
                <a:solidFill>
                  <a:schemeClr val="bg1"/>
                </a:solidFill>
                <a:latin typeface="+mj-lt"/>
                <a:ea typeface="SimHei" pitchFamily="2" charset="-122"/>
              </a:rPr>
              <a:t>4</a:t>
            </a:r>
            <a:r>
              <a:rPr lang="zh-TW" altLang="en-US" dirty="0" smtClean="0">
                <a:solidFill>
                  <a:schemeClr val="bg1"/>
                </a:solidFill>
                <a:latin typeface="+mj-lt"/>
                <a:ea typeface="SimHei" pitchFamily="2" charset="-122"/>
              </a:rPr>
              <a:t>日 </a:t>
            </a:r>
            <a:endParaRPr lang="en-GB" altLang="zh-TW" dirty="0" smtClean="0">
              <a:solidFill>
                <a:schemeClr val="bg1"/>
              </a:solidFill>
              <a:latin typeface="SimHei" pitchFamily="2" charset="-122"/>
              <a:ea typeface="SimHei"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t>精算損益（續）</a:t>
            </a:r>
            <a:endParaRPr lang="en-GB" dirty="0"/>
          </a:p>
        </p:txBody>
      </p:sp>
      <p:sp>
        <p:nvSpPr>
          <p:cNvPr id="3" name="Content Placeholder 2"/>
          <p:cNvSpPr>
            <a:spLocks noGrp="1"/>
          </p:cNvSpPr>
          <p:nvPr>
            <p:ph idx="1"/>
          </p:nvPr>
        </p:nvSpPr>
        <p:spPr/>
        <p:txBody>
          <a:bodyPr/>
          <a:lstStyle/>
          <a:p>
            <a:pPr>
              <a:buNone/>
            </a:pPr>
            <a:r>
              <a:rPr lang="zh-TW" altLang="en-US" dirty="0" smtClean="0">
                <a:latin typeface="+mj-lt"/>
                <a:ea typeface="SimHei" pitchFamily="2" charset="-122"/>
              </a:rPr>
              <a:t>修訂之目的</a:t>
            </a:r>
            <a:endParaRPr lang="en-US" altLang="zh-TW" dirty="0" smtClean="0">
              <a:latin typeface="+mj-lt"/>
              <a:ea typeface="SimHei" pitchFamily="2" charset="-122"/>
            </a:endParaRPr>
          </a:p>
          <a:p>
            <a:r>
              <a:rPr lang="zh-TW" altLang="en-US" dirty="0" smtClean="0"/>
              <a:t>刪除遞延認列精算損益之選擇，使財報清晰反應企業獲利狀況</a:t>
            </a:r>
            <a:endParaRPr lang="en-US" altLang="zh-TW" dirty="0" smtClean="0"/>
          </a:p>
          <a:p>
            <a:r>
              <a:rPr lang="zh-TW" altLang="en-US" dirty="0" smtClean="0"/>
              <a:t>減少企業選擇，增進企業間財務報表之可比較性</a:t>
            </a:r>
            <a:endParaRPr lang="en-US" altLang="zh-TW" dirty="0" smtClean="0">
              <a:latin typeface="+mj-lt"/>
            </a:endParaRPr>
          </a:p>
          <a:p>
            <a:endParaRPr lang="en-US" altLang="zh-TW" dirty="0" smtClean="0">
              <a:latin typeface="+mj-lt"/>
              <a:ea typeface="SimHei" pitchFamily="2" charset="-122"/>
            </a:endParaRPr>
          </a:p>
          <a:p>
            <a:pPr>
              <a:buNone/>
            </a:pPr>
            <a:r>
              <a:rPr lang="zh-TW" altLang="en-US" dirty="0" smtClean="0">
                <a:latin typeface="+mj-lt"/>
              </a:rPr>
              <a:t>對企業之影響</a:t>
            </a:r>
            <a:endParaRPr lang="en-US" altLang="zh-TW" dirty="0" smtClean="0">
              <a:latin typeface="+mj-lt"/>
              <a:ea typeface="SimHei" pitchFamily="2" charset="-122"/>
            </a:endParaRPr>
          </a:p>
          <a:p>
            <a:r>
              <a:rPr lang="zh-TW" altLang="en-US" dirty="0" smtClean="0">
                <a:latin typeface="+mj-lt"/>
                <a:ea typeface="SimHei" pitchFamily="2" charset="-122"/>
              </a:rPr>
              <a:t>對現採緩衝區法之企業，可能使負債增加或資產減少</a:t>
            </a:r>
            <a:endParaRPr lang="en-US" altLang="zh-TW" dirty="0" smtClean="0">
              <a:latin typeface="+mj-lt"/>
              <a:ea typeface="SimHei" pitchFamily="2" charset="-122"/>
            </a:endParaRPr>
          </a:p>
          <a:p>
            <a:r>
              <a:rPr lang="zh-TW" altLang="en-US" dirty="0" smtClean="0">
                <a:latin typeface="+mj-lt"/>
              </a:rPr>
              <a:t>增加綜合損益表之波動性</a:t>
            </a:r>
            <a:endParaRPr lang="en-US" altLang="zh-TW" dirty="0" smtClean="0">
              <a:latin typeface="+mj-lt"/>
            </a:endParaRPr>
          </a:p>
          <a:p>
            <a:endParaRPr lang="en-US" altLang="zh-TW" dirty="0" smtClean="0">
              <a:latin typeface="+mj-lt"/>
              <a:ea typeface="SimHei"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3090" name="Rectangle 2"/>
          <p:cNvSpPr>
            <a:spLocks noGrp="1" noChangeArrowheads="1"/>
          </p:cNvSpPr>
          <p:nvPr>
            <p:ph type="title"/>
          </p:nvPr>
        </p:nvSpPr>
        <p:spPr/>
        <p:txBody>
          <a:bodyPr/>
          <a:lstStyle/>
          <a:p>
            <a:r>
              <a:rPr lang="zh-TW" altLang="en-US" dirty="0" smtClean="0"/>
              <a:t>前期服務成本</a:t>
            </a:r>
            <a:endParaRPr lang="en-US" altLang="zh-TW" dirty="0" smtClean="0"/>
          </a:p>
        </p:txBody>
      </p:sp>
      <p:sp>
        <p:nvSpPr>
          <p:cNvPr id="1753091" name="Rectangle 3"/>
          <p:cNvSpPr>
            <a:spLocks noGrp="1" noChangeArrowheads="1"/>
          </p:cNvSpPr>
          <p:nvPr>
            <p:ph type="body" idx="1"/>
          </p:nvPr>
        </p:nvSpPr>
        <p:spPr>
          <a:xfrm>
            <a:off x="457200" y="1219202"/>
            <a:ext cx="8235950" cy="467708"/>
          </a:xfrm>
        </p:spPr>
        <p:txBody>
          <a:bodyPr/>
          <a:lstStyle/>
          <a:p>
            <a:pPr>
              <a:lnSpc>
                <a:spcPct val="90000"/>
              </a:lnSpc>
            </a:pPr>
            <a:r>
              <a:rPr lang="zh-TW" altLang="en-US" dirty="0" smtClean="0"/>
              <a:t>前期服務成本之定義：</a:t>
            </a:r>
            <a:endParaRPr lang="en-US" altLang="zh-TW" sz="1000" dirty="0" smtClean="0"/>
          </a:p>
        </p:txBody>
      </p:sp>
      <p:graphicFrame>
        <p:nvGraphicFramePr>
          <p:cNvPr id="4" name="Group 3"/>
          <p:cNvGraphicFramePr>
            <a:graphicFrameLocks noGrp="1"/>
          </p:cNvGraphicFramePr>
          <p:nvPr>
            <p:extLst>
              <p:ext uri="{D42A27DB-BD31-4B8C-83A1-F6EECF244321}">
                <p14:modId xmlns:p14="http://schemas.microsoft.com/office/powerpoint/2010/main" val="3504774754"/>
              </p:ext>
            </p:extLst>
          </p:nvPr>
        </p:nvGraphicFramePr>
        <p:xfrm>
          <a:off x="463550" y="1891862"/>
          <a:ext cx="8229600" cy="2715360"/>
        </p:xfrm>
        <a:graphic>
          <a:graphicData uri="http://schemas.openxmlformats.org/drawingml/2006/table">
            <a:tbl>
              <a:tblPr/>
              <a:tblGrid>
                <a:gridCol w="4114800"/>
                <a:gridCol w="4114800"/>
              </a:tblGrid>
              <a:tr h="379162">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defRPr/>
                      </a:pPr>
                      <a:r>
                        <a:rPr kumimoji="0" lang="en-US" altLang="zh-TW" sz="2000" b="1" i="0" u="none" strike="noStrike" cap="none" normalizeH="0" baseline="0" dirty="0" smtClean="0">
                          <a:ln>
                            <a:noFill/>
                          </a:ln>
                          <a:solidFill>
                            <a:srgbClr val="000000"/>
                          </a:solidFill>
                          <a:effectLst/>
                          <a:latin typeface="Arial" charset="0"/>
                          <a:ea typeface="SimHei" pitchFamily="2" charset="-122"/>
                        </a:rPr>
                        <a:t>IAS 19</a:t>
                      </a: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altLang="zh-TW" sz="2000" b="1" i="0" u="none" strike="noStrike" cap="none" normalizeH="0" baseline="0" dirty="0" smtClean="0">
                          <a:ln>
                            <a:noFill/>
                          </a:ln>
                          <a:solidFill>
                            <a:srgbClr val="000000"/>
                          </a:solidFill>
                          <a:effectLst/>
                          <a:latin typeface="Arial" charset="0"/>
                          <a:ea typeface="SimHei" pitchFamily="2" charset="-122"/>
                        </a:rPr>
                        <a:t>IAS 19R</a:t>
                      </a:r>
                      <a:r>
                        <a:rPr kumimoji="0" lang="zh-TW" altLang="en-US" sz="2000" b="1" i="0" u="none" strike="noStrike" cap="none" normalizeH="0" baseline="0" dirty="0" smtClean="0">
                          <a:ln>
                            <a:noFill/>
                          </a:ln>
                          <a:solidFill>
                            <a:srgbClr val="000000"/>
                          </a:solidFill>
                          <a:effectLst/>
                          <a:latin typeface="Arial" charset="0"/>
                          <a:ea typeface="SimHei" pitchFamily="2" charset="-122"/>
                        </a:rPr>
                        <a:t> </a:t>
                      </a:r>
                      <a:r>
                        <a:rPr kumimoji="0" lang="en-US" altLang="zh-TW" sz="2000" b="1" i="0" u="none" strike="noStrike" cap="none" normalizeH="0" baseline="0" dirty="0" smtClean="0">
                          <a:ln>
                            <a:noFill/>
                          </a:ln>
                          <a:solidFill>
                            <a:srgbClr val="000000"/>
                          </a:solidFill>
                          <a:effectLst/>
                          <a:latin typeface="Arial" charset="0"/>
                          <a:ea typeface="SimHei" pitchFamily="2" charset="-122"/>
                        </a:rPr>
                        <a:t>(2011)</a:t>
                      </a: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2059237">
                <a:tc>
                  <a:txBody>
                    <a:bodyPr/>
                    <a:lstStyle/>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pPr>
                      <a:r>
                        <a:rPr kumimoji="0" lang="zh-TW" altLang="zh-TW" sz="2000" b="0" i="0" u="none" strike="noStrike" kern="1200" cap="none" normalizeH="0" baseline="0" dirty="0" smtClean="0">
                          <a:ln>
                            <a:noFill/>
                          </a:ln>
                          <a:solidFill>
                            <a:srgbClr val="646464"/>
                          </a:solidFill>
                          <a:effectLst/>
                          <a:latin typeface="Arial" charset="0"/>
                          <a:ea typeface="SimHei" pitchFamily="2" charset="-122"/>
                          <a:cs typeface="+mn-cs"/>
                        </a:rPr>
                        <a:t>指因當期</a:t>
                      </a:r>
                      <a:r>
                        <a:rPr kumimoji="0" lang="zh-TW" altLang="zh-TW" sz="2000" b="0" i="0" u="none" strike="noStrike" kern="1200" cap="none" normalizeH="0" baseline="0" dirty="0" smtClean="0">
                          <a:ln>
                            <a:noFill/>
                          </a:ln>
                          <a:solidFill>
                            <a:srgbClr val="FF0000"/>
                          </a:solidFill>
                          <a:effectLst/>
                          <a:latin typeface="Arial" charset="0"/>
                          <a:ea typeface="SimHei" pitchFamily="2" charset="-122"/>
                          <a:cs typeface="+mn-cs"/>
                        </a:rPr>
                        <a:t>採用或改變</a:t>
                      </a:r>
                      <a:r>
                        <a:rPr kumimoji="0" lang="zh-TW" altLang="zh-TW" sz="2000" b="0" i="0" u="none" strike="noStrike" kern="1200" cap="none" normalizeH="0" baseline="0" dirty="0" smtClean="0">
                          <a:ln>
                            <a:noFill/>
                          </a:ln>
                          <a:solidFill>
                            <a:srgbClr val="646464"/>
                          </a:solidFill>
                          <a:effectLst/>
                          <a:latin typeface="Arial" charset="0"/>
                          <a:ea typeface="SimHei" pitchFamily="2" charset="-122"/>
                          <a:cs typeface="+mn-cs"/>
                        </a:rPr>
                        <a:t>退職後福利或其他長期員工福利，所導致員工前期服務之確定福利義務現值之變動數。前期服務成本可能為正數（採用或改變福利致確定福利義務現值增加）或負數（改變現有福利致確定福利義務現值減少）</a:t>
                      </a:r>
                      <a:r>
                        <a:rPr kumimoji="0" lang="en-US" altLang="zh-TW" sz="2000" b="0" i="0" u="none" strike="noStrike" cap="none" normalizeH="0" baseline="0" dirty="0" smtClean="0">
                          <a:ln>
                            <a:noFill/>
                          </a:ln>
                          <a:solidFill>
                            <a:srgbClr val="646464"/>
                          </a:solidFill>
                          <a:effectLst/>
                          <a:latin typeface="Arial" charset="0"/>
                          <a:ea typeface="SimHei" pitchFamily="2" charset="-122"/>
                        </a:rPr>
                        <a:t>【IAS 19.7】</a:t>
                      </a:r>
                      <a:endParaRPr kumimoji="0" lang="en-US" altLang="zh-TW" sz="2000" b="0" i="0" u="none" strike="noStrike" kern="1200" cap="none" normalizeH="0" baseline="0" dirty="0" smtClean="0">
                        <a:ln>
                          <a:noFill/>
                        </a:ln>
                        <a:solidFill>
                          <a:srgbClr val="646464"/>
                        </a:solidFill>
                        <a:effectLst/>
                        <a:latin typeface="Arial" charset="0"/>
                        <a:ea typeface="SimHei" pitchFamily="2" charset="-122"/>
                        <a:cs typeface="+mn-cs"/>
                      </a:endParaRP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defRPr/>
                      </a:pPr>
                      <a:r>
                        <a:rPr kumimoji="0" lang="zh-TW" altLang="en-US" sz="2000" b="0" i="0" u="none" strike="noStrike" kern="1200" cap="none" normalizeH="0" baseline="0" dirty="0" smtClean="0">
                          <a:ln>
                            <a:noFill/>
                          </a:ln>
                          <a:solidFill>
                            <a:srgbClr val="646464"/>
                          </a:solidFill>
                          <a:effectLst/>
                          <a:latin typeface="Arial" charset="0"/>
                          <a:ea typeface="SimHei" pitchFamily="2" charset="-122"/>
                          <a:cs typeface="+mn-cs"/>
                        </a:rPr>
                        <a:t>指計畫</a:t>
                      </a:r>
                      <a:r>
                        <a:rPr kumimoji="0" lang="zh-TW" altLang="en-US" sz="2000" b="0" i="0" u="none" strike="noStrike" kern="1200" cap="none" normalizeH="0" baseline="0" dirty="0" smtClean="0">
                          <a:ln>
                            <a:noFill/>
                          </a:ln>
                          <a:solidFill>
                            <a:srgbClr val="FF0000"/>
                          </a:solidFill>
                          <a:effectLst/>
                          <a:latin typeface="Arial" charset="0"/>
                          <a:ea typeface="SimHei" pitchFamily="2" charset="-122"/>
                          <a:cs typeface="+mn-cs"/>
                        </a:rPr>
                        <a:t>修正</a:t>
                      </a:r>
                      <a:r>
                        <a:rPr kumimoji="0" lang="zh-TW" altLang="en-US" sz="2000" b="0" i="0" u="none" strike="noStrike" kern="1200" cap="none" normalizeH="0" baseline="0" dirty="0" smtClean="0">
                          <a:ln>
                            <a:noFill/>
                          </a:ln>
                          <a:solidFill>
                            <a:srgbClr val="646464"/>
                          </a:solidFill>
                          <a:effectLst/>
                          <a:latin typeface="Arial" charset="0"/>
                          <a:ea typeface="SimHei" pitchFamily="2" charset="-122"/>
                          <a:cs typeface="+mn-cs"/>
                        </a:rPr>
                        <a:t>（引進、撤銷或改變確定福利計畫）</a:t>
                      </a:r>
                      <a:r>
                        <a:rPr kumimoji="0" lang="zh-TW" altLang="en-US" sz="2000" b="0" i="0" u="none" strike="noStrike" kern="1200" cap="none" normalizeH="0" baseline="0" dirty="0" smtClean="0">
                          <a:ln>
                            <a:noFill/>
                          </a:ln>
                          <a:solidFill>
                            <a:srgbClr val="FF0000"/>
                          </a:solidFill>
                          <a:effectLst/>
                          <a:latin typeface="Arial" charset="0"/>
                          <a:ea typeface="SimHei" pitchFamily="2" charset="-122"/>
                          <a:cs typeface="+mn-cs"/>
                        </a:rPr>
                        <a:t>或縮減</a:t>
                      </a:r>
                      <a:r>
                        <a:rPr kumimoji="0" lang="zh-TW" altLang="en-US" sz="2000" b="0" i="0" u="none" strike="noStrike" kern="1200" cap="none" normalizeH="0" baseline="0" dirty="0" smtClean="0">
                          <a:ln>
                            <a:noFill/>
                          </a:ln>
                          <a:solidFill>
                            <a:srgbClr val="646464"/>
                          </a:solidFill>
                          <a:effectLst/>
                          <a:latin typeface="Arial" charset="0"/>
                          <a:ea typeface="SimHei" pitchFamily="2" charset="-122"/>
                          <a:cs typeface="+mn-cs"/>
                        </a:rPr>
                        <a:t>（企業對計畫所涵蓋之員工人數作重大裁減）所產生員工前期服務之確定福利義務現值之變動數</a:t>
                      </a:r>
                      <a:r>
                        <a:rPr kumimoji="0" lang="en-US" altLang="zh-TW" sz="2000" b="0" i="0" u="none" strike="noStrike" cap="none" normalizeH="0" baseline="0" dirty="0" smtClean="0">
                          <a:ln>
                            <a:noFill/>
                          </a:ln>
                          <a:solidFill>
                            <a:srgbClr val="646464"/>
                          </a:solidFill>
                          <a:effectLst/>
                          <a:latin typeface="Arial" charset="0"/>
                          <a:ea typeface="SimHei" pitchFamily="2" charset="-122"/>
                        </a:rPr>
                        <a:t>【IAS 19R.8】</a:t>
                      </a:r>
                      <a:endParaRPr kumimoji="0" lang="en-US" altLang="zh-TW" sz="2000" b="0" i="0" u="none" strike="noStrike" kern="1200" cap="none" normalizeH="0" baseline="0" dirty="0" smtClean="0">
                        <a:ln>
                          <a:noFill/>
                        </a:ln>
                        <a:solidFill>
                          <a:srgbClr val="646464"/>
                        </a:solidFill>
                        <a:effectLst/>
                        <a:latin typeface="Arial" charset="0"/>
                        <a:ea typeface="SimHei" pitchFamily="2" charset="-122"/>
                        <a:cs typeface="+mn-cs"/>
                      </a:endParaRP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3090" name="Rectangle 2"/>
          <p:cNvSpPr>
            <a:spLocks noGrp="1" noChangeArrowheads="1"/>
          </p:cNvSpPr>
          <p:nvPr>
            <p:ph type="title"/>
          </p:nvPr>
        </p:nvSpPr>
        <p:spPr/>
        <p:txBody>
          <a:bodyPr/>
          <a:lstStyle/>
          <a:p>
            <a:r>
              <a:rPr lang="zh-TW" altLang="en-US" dirty="0" smtClean="0"/>
              <a:t>前期服務成本（續）</a:t>
            </a:r>
            <a:endParaRPr lang="en-US" altLang="zh-TW" dirty="0" smtClean="0"/>
          </a:p>
        </p:txBody>
      </p:sp>
      <p:sp>
        <p:nvSpPr>
          <p:cNvPr id="1753091" name="Rectangle 3"/>
          <p:cNvSpPr>
            <a:spLocks noGrp="1" noChangeArrowheads="1"/>
          </p:cNvSpPr>
          <p:nvPr>
            <p:ph type="body" idx="1"/>
          </p:nvPr>
        </p:nvSpPr>
        <p:spPr>
          <a:xfrm>
            <a:off x="457200" y="1219201"/>
            <a:ext cx="8235950" cy="1665889"/>
          </a:xfrm>
        </p:spPr>
        <p:txBody>
          <a:bodyPr/>
          <a:lstStyle/>
          <a:p>
            <a:pPr>
              <a:lnSpc>
                <a:spcPct val="90000"/>
              </a:lnSpc>
            </a:pPr>
            <a:r>
              <a:rPr lang="zh-TW" altLang="en-US" dirty="0" smtClean="0"/>
              <a:t>前期服務成本之認列：</a:t>
            </a:r>
            <a:endParaRPr lang="zh-TW" altLang="en-US" dirty="0"/>
          </a:p>
        </p:txBody>
      </p:sp>
      <p:graphicFrame>
        <p:nvGraphicFramePr>
          <p:cNvPr id="4" name="Group 3"/>
          <p:cNvGraphicFramePr>
            <a:graphicFrameLocks noGrp="1"/>
          </p:cNvGraphicFramePr>
          <p:nvPr>
            <p:extLst>
              <p:ext uri="{D42A27DB-BD31-4B8C-83A1-F6EECF244321}">
                <p14:modId xmlns:p14="http://schemas.microsoft.com/office/powerpoint/2010/main" val="3282638094"/>
              </p:ext>
            </p:extLst>
          </p:nvPr>
        </p:nvGraphicFramePr>
        <p:xfrm>
          <a:off x="463550" y="1923393"/>
          <a:ext cx="8229600" cy="2472037"/>
        </p:xfrm>
        <a:graphic>
          <a:graphicData uri="http://schemas.openxmlformats.org/drawingml/2006/table">
            <a:tbl>
              <a:tblPr/>
              <a:tblGrid>
                <a:gridCol w="4114800"/>
                <a:gridCol w="4114800"/>
              </a:tblGrid>
              <a:tr h="379162">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defRPr/>
                      </a:pPr>
                      <a:r>
                        <a:rPr kumimoji="0" lang="en-US" altLang="zh-TW" sz="2000" b="1" i="0" u="none" strike="noStrike" cap="none" normalizeH="0" baseline="0" dirty="0" smtClean="0">
                          <a:ln>
                            <a:noFill/>
                          </a:ln>
                          <a:solidFill>
                            <a:srgbClr val="000000"/>
                          </a:solidFill>
                          <a:effectLst/>
                          <a:latin typeface="Arial" charset="0"/>
                          <a:ea typeface="SimHei" pitchFamily="2" charset="-122"/>
                        </a:rPr>
                        <a:t>IAS 19</a:t>
                      </a: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altLang="zh-TW" sz="2000" b="1" i="0" u="none" strike="noStrike" cap="none" normalizeH="0" baseline="0" dirty="0" smtClean="0">
                          <a:ln>
                            <a:noFill/>
                          </a:ln>
                          <a:solidFill>
                            <a:srgbClr val="000000"/>
                          </a:solidFill>
                          <a:effectLst/>
                          <a:latin typeface="Arial" charset="0"/>
                          <a:ea typeface="SimHei" pitchFamily="2" charset="-122"/>
                        </a:rPr>
                        <a:t>IAS 19R</a:t>
                      </a:r>
                      <a:r>
                        <a:rPr kumimoji="0" lang="zh-TW" altLang="en-US" sz="2000" b="1" i="0" u="none" strike="noStrike" cap="none" normalizeH="0" baseline="0" dirty="0" smtClean="0">
                          <a:ln>
                            <a:noFill/>
                          </a:ln>
                          <a:solidFill>
                            <a:srgbClr val="000000"/>
                          </a:solidFill>
                          <a:effectLst/>
                          <a:latin typeface="Arial" charset="0"/>
                          <a:ea typeface="SimHei" pitchFamily="2" charset="-122"/>
                        </a:rPr>
                        <a:t> </a:t>
                      </a:r>
                      <a:r>
                        <a:rPr kumimoji="0" lang="en-US" altLang="zh-TW" sz="2000" b="1" i="0" u="none" strike="noStrike" cap="none" normalizeH="0" baseline="0" dirty="0" smtClean="0">
                          <a:ln>
                            <a:noFill/>
                          </a:ln>
                          <a:solidFill>
                            <a:srgbClr val="000000"/>
                          </a:solidFill>
                          <a:effectLst/>
                          <a:latin typeface="Arial" charset="0"/>
                          <a:ea typeface="SimHei" pitchFamily="2" charset="-122"/>
                        </a:rPr>
                        <a:t>(2011)</a:t>
                      </a: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2059237">
                <a:tc>
                  <a:txBody>
                    <a:bodyPr/>
                    <a:lstStyle/>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None/>
                        <a:tabLst/>
                      </a:pPr>
                      <a:r>
                        <a:rPr kumimoji="0" lang="zh-TW" altLang="en-US" sz="2000" b="0" i="0" u="none" strike="noStrike" cap="none" normalizeH="0" baseline="0" dirty="0" smtClean="0">
                          <a:ln>
                            <a:noFill/>
                          </a:ln>
                          <a:solidFill>
                            <a:srgbClr val="646464"/>
                          </a:solidFill>
                          <a:effectLst/>
                          <a:latin typeface="Arial" charset="0"/>
                          <a:ea typeface="SimHei" pitchFamily="2" charset="-122"/>
                        </a:rPr>
                        <a:t>前期服務成本</a:t>
                      </a:r>
                      <a:r>
                        <a:rPr kumimoji="0" lang="en-US" altLang="zh-TW" sz="2000" b="0" i="0" u="none" strike="noStrike" kern="1200" cap="none" normalizeH="0" baseline="0" dirty="0" smtClean="0">
                          <a:ln>
                            <a:noFill/>
                          </a:ln>
                          <a:solidFill>
                            <a:srgbClr val="646464"/>
                          </a:solidFill>
                          <a:effectLst/>
                          <a:latin typeface="Arial" charset="0"/>
                          <a:ea typeface="SimHei" pitchFamily="2" charset="-122"/>
                          <a:cs typeface="+mn-cs"/>
                        </a:rPr>
                        <a:t>【IAS 19.96】</a:t>
                      </a: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None/>
                        <a:tabLst/>
                      </a:pPr>
                      <a:r>
                        <a:rPr kumimoji="0" lang="en-US" altLang="zh-TW" sz="2000" b="0" i="0" u="none" strike="noStrike" kern="1200" cap="none" normalizeH="0" baseline="0" dirty="0" smtClean="0">
                          <a:ln>
                            <a:noFill/>
                          </a:ln>
                          <a:solidFill>
                            <a:srgbClr val="646464"/>
                          </a:solidFill>
                          <a:effectLst/>
                          <a:latin typeface="Arial" charset="0"/>
                          <a:ea typeface="SimHei" pitchFamily="2" charset="-122"/>
                          <a:cs typeface="+mn-cs"/>
                        </a:rPr>
                        <a:t> </a:t>
                      </a:r>
                      <a:endParaRPr kumimoji="0" lang="zh-TW" altLang="en-US" sz="2000" b="0" i="0" u="none" strike="noStrike" cap="none" normalizeH="0" baseline="0" dirty="0" smtClean="0">
                        <a:ln>
                          <a:noFill/>
                        </a:ln>
                        <a:solidFill>
                          <a:srgbClr val="646464"/>
                        </a:solidFill>
                        <a:effectLst/>
                        <a:latin typeface="Arial" charset="0"/>
                        <a:ea typeface="SimHei" pitchFamily="2" charset="-122"/>
                      </a:endParaRP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pPr>
                      <a:r>
                        <a:rPr kumimoji="0" lang="zh-TW" altLang="en-US" sz="2000" b="0" i="0" u="none" strike="noStrike" cap="none" normalizeH="0" baseline="0" dirty="0" smtClean="0">
                          <a:ln>
                            <a:noFill/>
                          </a:ln>
                          <a:solidFill>
                            <a:srgbClr val="646464"/>
                          </a:solidFill>
                          <a:effectLst/>
                          <a:latin typeface="Arial" charset="0"/>
                          <a:ea typeface="SimHei" pitchFamily="2" charset="-122"/>
                        </a:rPr>
                        <a:t>既得：立即認列為費用</a:t>
                      </a: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pPr>
                      <a:r>
                        <a:rPr kumimoji="0" lang="zh-TW" altLang="en-US" sz="2000" b="0" i="0" u="none" strike="noStrike" cap="none" normalizeH="0" baseline="0" dirty="0" smtClean="0">
                          <a:ln>
                            <a:noFill/>
                          </a:ln>
                          <a:solidFill>
                            <a:srgbClr val="646464"/>
                          </a:solidFill>
                          <a:effectLst/>
                          <a:latin typeface="Arial" charset="0"/>
                          <a:ea typeface="SimHei" pitchFamily="2" charset="-122"/>
                        </a:rPr>
                        <a:t>非既得：以直線基礎於服務成為既得前之平均服務期間內認列為費用</a:t>
                      </a:r>
                      <a:endParaRPr kumimoji="0" lang="en-US" altLang="zh-TW" sz="2000" b="0" i="0" u="none" strike="noStrike" kern="1200" cap="none" normalizeH="0" baseline="0" dirty="0" smtClean="0">
                        <a:ln>
                          <a:noFill/>
                        </a:ln>
                        <a:solidFill>
                          <a:srgbClr val="646464"/>
                        </a:solidFill>
                        <a:effectLst/>
                        <a:latin typeface="Arial" charset="0"/>
                        <a:ea typeface="SimHei" pitchFamily="2" charset="-122"/>
                        <a:cs typeface="+mn-cs"/>
                      </a:endParaRP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90000"/>
                        </a:lnSpc>
                        <a:spcBef>
                          <a:spcPct val="20000"/>
                        </a:spcBef>
                        <a:spcAft>
                          <a:spcPct val="0"/>
                        </a:spcAft>
                        <a:buClr>
                          <a:srgbClr val="FFD200"/>
                        </a:buClr>
                        <a:buSzPct val="75000"/>
                        <a:buFont typeface="Arial" charset="0"/>
                        <a:buNone/>
                        <a:tabLst/>
                      </a:pPr>
                      <a:r>
                        <a:rPr kumimoji="0" lang="zh-TW" altLang="en-US" sz="2000" b="0" i="0" u="none" strike="noStrike" cap="none" normalizeH="0" baseline="0" dirty="0" smtClean="0">
                          <a:ln>
                            <a:noFill/>
                          </a:ln>
                          <a:solidFill>
                            <a:srgbClr val="646464"/>
                          </a:solidFill>
                          <a:effectLst/>
                          <a:latin typeface="Arial" charset="0"/>
                          <a:ea typeface="SimHei" pitchFamily="2" charset="-122"/>
                        </a:rPr>
                        <a:t>前期服務成本於下列兩者較早之日期認列為費用</a:t>
                      </a:r>
                      <a:r>
                        <a:rPr kumimoji="0" lang="en-US" altLang="zh-TW" sz="2000" b="0" i="0" u="none" strike="noStrike" cap="none" normalizeH="0" baseline="0" dirty="0" smtClean="0">
                          <a:ln>
                            <a:noFill/>
                          </a:ln>
                          <a:solidFill>
                            <a:srgbClr val="646464"/>
                          </a:solidFill>
                          <a:effectLst/>
                          <a:latin typeface="Arial" charset="0"/>
                          <a:ea typeface="SimHei" pitchFamily="2" charset="-122"/>
                        </a:rPr>
                        <a:t>【IAS 19R.103】</a:t>
                      </a:r>
                      <a:endParaRPr kumimoji="0" lang="zh-TW" altLang="en-US" sz="2000" b="0" i="0" u="none" strike="noStrike" cap="none" normalizeH="0" baseline="0" dirty="0" smtClean="0">
                        <a:ln>
                          <a:noFill/>
                        </a:ln>
                        <a:solidFill>
                          <a:srgbClr val="646464"/>
                        </a:solidFill>
                        <a:effectLst/>
                        <a:latin typeface="Arial" charset="0"/>
                        <a:ea typeface="SimHei" pitchFamily="2" charset="-122"/>
                      </a:endParaRP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pPr>
                      <a:r>
                        <a:rPr kumimoji="0" lang="zh-TW" altLang="en-US" sz="2000" b="0" i="0" u="none" strike="noStrike" cap="none" normalizeH="0" baseline="0" dirty="0" smtClean="0">
                          <a:ln>
                            <a:noFill/>
                          </a:ln>
                          <a:solidFill>
                            <a:srgbClr val="646464"/>
                          </a:solidFill>
                          <a:effectLst/>
                          <a:latin typeface="Arial" charset="0"/>
                          <a:ea typeface="SimHei" pitchFamily="2" charset="-122"/>
                        </a:rPr>
                        <a:t>當計畫修正或縮減發生時；及</a:t>
                      </a:r>
                      <a:endParaRPr kumimoji="0" lang="en-US" altLang="zh-TW" sz="2000" b="0" i="0" u="none" strike="noStrike" cap="none" normalizeH="0" baseline="0" dirty="0" smtClean="0">
                        <a:ln>
                          <a:noFill/>
                        </a:ln>
                        <a:solidFill>
                          <a:srgbClr val="646464"/>
                        </a:solidFill>
                        <a:effectLst/>
                        <a:latin typeface="Arial" charset="0"/>
                        <a:ea typeface="SimHei" pitchFamily="2" charset="-122"/>
                      </a:endParaRP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defRPr/>
                      </a:pPr>
                      <a:r>
                        <a:rPr kumimoji="0" lang="zh-TW" altLang="en-US" sz="2000" b="0" i="0" u="none" strike="noStrike" kern="1200" cap="none" normalizeH="0" baseline="0" dirty="0" smtClean="0">
                          <a:ln>
                            <a:noFill/>
                          </a:ln>
                          <a:solidFill>
                            <a:srgbClr val="646464"/>
                          </a:solidFill>
                          <a:effectLst/>
                          <a:latin typeface="Arial" charset="0"/>
                          <a:ea typeface="SimHei" pitchFamily="2" charset="-122"/>
                          <a:cs typeface="+mn-cs"/>
                        </a:rPr>
                        <a:t>當企業認列相關重整成本</a:t>
                      </a:r>
                      <a:r>
                        <a:rPr kumimoji="0" lang="en-US" altLang="zh-TW" sz="2000" b="0" i="0" u="none" strike="noStrike" kern="1200" cap="none" normalizeH="0" baseline="0" dirty="0" smtClean="0">
                          <a:ln>
                            <a:noFill/>
                          </a:ln>
                          <a:solidFill>
                            <a:srgbClr val="646464"/>
                          </a:solidFill>
                          <a:effectLst/>
                          <a:latin typeface="Arial" charset="0"/>
                          <a:ea typeface="SimHei" pitchFamily="2" charset="-122"/>
                          <a:cs typeface="+mn-cs"/>
                        </a:rPr>
                        <a:t>(IAS</a:t>
                      </a:r>
                      <a:r>
                        <a:rPr kumimoji="0" lang="zh-TW" altLang="en-US" sz="2000" b="0" i="0" u="none" strike="noStrike" kern="1200" cap="none" normalizeH="0" baseline="0" dirty="0" smtClean="0">
                          <a:ln>
                            <a:noFill/>
                          </a:ln>
                          <a:solidFill>
                            <a:srgbClr val="646464"/>
                          </a:solidFill>
                          <a:effectLst/>
                          <a:latin typeface="Arial" charset="0"/>
                          <a:ea typeface="SimHei" pitchFamily="2" charset="-122"/>
                          <a:cs typeface="+mn-cs"/>
                        </a:rPr>
                        <a:t> </a:t>
                      </a:r>
                      <a:r>
                        <a:rPr kumimoji="0" lang="en-US" altLang="zh-TW" sz="2000" b="0" i="0" u="none" strike="noStrike" kern="1200" cap="none" normalizeH="0" baseline="0" dirty="0" smtClean="0">
                          <a:ln>
                            <a:noFill/>
                          </a:ln>
                          <a:solidFill>
                            <a:srgbClr val="646464"/>
                          </a:solidFill>
                          <a:effectLst/>
                          <a:latin typeface="Arial" charset="0"/>
                          <a:ea typeface="SimHei" pitchFamily="2" charset="-122"/>
                          <a:cs typeface="+mn-cs"/>
                        </a:rPr>
                        <a:t>37)</a:t>
                      </a:r>
                      <a:r>
                        <a:rPr kumimoji="0" lang="zh-TW" altLang="en-US" sz="2000" b="0" i="0" u="none" strike="noStrike" kern="1200" cap="none" normalizeH="0" baseline="0" dirty="0" smtClean="0">
                          <a:ln>
                            <a:noFill/>
                          </a:ln>
                          <a:solidFill>
                            <a:srgbClr val="646464"/>
                          </a:solidFill>
                          <a:effectLst/>
                          <a:latin typeface="Arial" charset="0"/>
                          <a:ea typeface="SimHei" pitchFamily="2" charset="-122"/>
                          <a:cs typeface="+mn-cs"/>
                        </a:rPr>
                        <a:t>或離職福利</a:t>
                      </a:r>
                      <a:endParaRPr kumimoji="0" lang="zh-TW" altLang="en-US" sz="2000" b="0" i="0" u="none" strike="noStrike" cap="none" normalizeH="0" baseline="0" dirty="0" smtClean="0">
                        <a:ln>
                          <a:noFill/>
                        </a:ln>
                        <a:solidFill>
                          <a:srgbClr val="646464"/>
                        </a:solidFill>
                        <a:effectLst/>
                        <a:latin typeface="Arial" charset="0"/>
                        <a:ea typeface="SimHei" pitchFamily="2" charset="-122"/>
                      </a:endParaRP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pPr>
                      <a:endParaRPr kumimoji="0" lang="zh-TW" altLang="en-US" sz="2000" b="0" i="0" u="none" strike="noStrike" kern="1200" cap="none" normalizeH="0" baseline="0" dirty="0" smtClean="0">
                        <a:ln>
                          <a:noFill/>
                        </a:ln>
                        <a:solidFill>
                          <a:srgbClr val="646464"/>
                        </a:solidFill>
                        <a:effectLst/>
                        <a:latin typeface="Arial" charset="0"/>
                        <a:ea typeface="SimHei" pitchFamily="2" charset="-122"/>
                        <a:cs typeface="+mn-cs"/>
                      </a:endParaRP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22" name="Rectangle 2"/>
          <p:cNvSpPr>
            <a:spLocks noGrp="1" noChangeArrowheads="1"/>
          </p:cNvSpPr>
          <p:nvPr>
            <p:ph type="title"/>
          </p:nvPr>
        </p:nvSpPr>
        <p:spPr/>
        <p:txBody>
          <a:bodyPr/>
          <a:lstStyle/>
          <a:p>
            <a:r>
              <a:rPr lang="zh-TW" altLang="en-US" dirty="0" smtClean="0"/>
              <a:t>前期服務成本（續）</a:t>
            </a:r>
            <a:endParaRPr lang="en-US" altLang="zh-TW" dirty="0">
              <a:ea typeface="新細明體" pitchFamily="18" charset="-120"/>
            </a:endParaRPr>
          </a:p>
        </p:txBody>
      </p:sp>
      <p:sp>
        <p:nvSpPr>
          <p:cNvPr id="1822734" name="Rectangle 14"/>
          <p:cNvSpPr>
            <a:spLocks noChangeArrowheads="1"/>
          </p:cNvSpPr>
          <p:nvPr/>
        </p:nvSpPr>
        <p:spPr bwMode="auto">
          <a:xfrm>
            <a:off x="381000" y="1143000"/>
            <a:ext cx="8234363" cy="1905000"/>
          </a:xfrm>
          <a:prstGeom prst="rect">
            <a:avLst/>
          </a:prstGeom>
          <a:noFill/>
          <a:ln w="9525">
            <a:noFill/>
            <a:miter lim="800000"/>
            <a:headEnd/>
            <a:tailEnd/>
          </a:ln>
          <a:effectLst/>
        </p:spPr>
        <p:txBody>
          <a:bodyPr lIns="0" tIns="0" rIns="0" bIns="0"/>
          <a:lstStyle/>
          <a:p>
            <a:pPr marL="360363" indent="-360363" algn="just">
              <a:spcBef>
                <a:spcPct val="20000"/>
              </a:spcBef>
              <a:buClr>
                <a:srgbClr val="FFD200"/>
              </a:buClr>
              <a:buSzPct val="75000"/>
              <a:buFont typeface="Arial" charset="0"/>
              <a:buChar char="►"/>
            </a:pPr>
            <a:r>
              <a:rPr lang="zh-TW" altLang="en-US" sz="2200" dirty="0" smtClean="0">
                <a:solidFill>
                  <a:srgbClr val="646464"/>
                </a:solidFill>
                <a:latin typeface="Arial" pitchFamily="34" charset="0"/>
                <a:ea typeface="SimHei" pitchFamily="2" charset="-122"/>
                <a:cs typeface="Arial" pitchFamily="34" charset="0"/>
              </a:rPr>
              <a:t>某企業執行一項退休金計畫，對每一服務年度提供最終薪資</a:t>
            </a:r>
            <a:r>
              <a:rPr lang="en-US" altLang="zh-TW" sz="2200" dirty="0" smtClean="0">
                <a:solidFill>
                  <a:srgbClr val="646464"/>
                </a:solidFill>
                <a:latin typeface="Arial" pitchFamily="34" charset="0"/>
                <a:ea typeface="SimHei" pitchFamily="2" charset="-122"/>
                <a:cs typeface="Arial" pitchFamily="34" charset="0"/>
              </a:rPr>
              <a:t>2%</a:t>
            </a:r>
            <a:r>
              <a:rPr lang="zh-TW" altLang="en-US" sz="2200" dirty="0" smtClean="0">
                <a:solidFill>
                  <a:srgbClr val="646464"/>
                </a:solidFill>
                <a:latin typeface="Arial" pitchFamily="34" charset="0"/>
                <a:ea typeface="SimHei" pitchFamily="2" charset="-122"/>
                <a:cs typeface="Arial" pitchFamily="34" charset="0"/>
              </a:rPr>
              <a:t>之退休金。該福利於員工服務五年後始既得。</a:t>
            </a:r>
            <a:r>
              <a:rPr lang="en-US" altLang="zh-TW" sz="2200" dirty="0" smtClean="0">
                <a:solidFill>
                  <a:srgbClr val="646464"/>
                </a:solidFill>
                <a:latin typeface="Arial" pitchFamily="34" charset="0"/>
                <a:ea typeface="SimHei" pitchFamily="2" charset="-122"/>
                <a:cs typeface="Arial" pitchFamily="34" charset="0"/>
              </a:rPr>
              <a:t>20X5</a:t>
            </a:r>
            <a:r>
              <a:rPr lang="zh-TW" altLang="en-US" sz="2200" dirty="0" smtClean="0">
                <a:solidFill>
                  <a:srgbClr val="646464"/>
                </a:solidFill>
                <a:latin typeface="Arial" pitchFamily="34" charset="0"/>
                <a:ea typeface="SimHei" pitchFamily="2" charset="-122"/>
                <a:cs typeface="Arial" pitchFamily="34" charset="0"/>
              </a:rPr>
              <a:t>年</a:t>
            </a:r>
            <a:r>
              <a:rPr lang="en-US" altLang="zh-TW" sz="2200" dirty="0" smtClean="0">
                <a:solidFill>
                  <a:srgbClr val="646464"/>
                </a:solidFill>
                <a:latin typeface="Arial" pitchFamily="34" charset="0"/>
                <a:ea typeface="SimHei" pitchFamily="2" charset="-122"/>
                <a:cs typeface="Arial" pitchFamily="34" charset="0"/>
              </a:rPr>
              <a:t>1</a:t>
            </a:r>
            <a:r>
              <a:rPr lang="zh-TW" altLang="en-US" sz="2200" dirty="0" smtClean="0">
                <a:solidFill>
                  <a:srgbClr val="646464"/>
                </a:solidFill>
                <a:latin typeface="Arial" pitchFamily="34" charset="0"/>
                <a:ea typeface="SimHei" pitchFamily="2" charset="-122"/>
                <a:cs typeface="Arial" pitchFamily="34" charset="0"/>
              </a:rPr>
              <a:t>月</a:t>
            </a:r>
            <a:r>
              <a:rPr lang="en-US" altLang="zh-TW" sz="2200" dirty="0" smtClean="0">
                <a:solidFill>
                  <a:srgbClr val="646464"/>
                </a:solidFill>
                <a:latin typeface="Arial" pitchFamily="34" charset="0"/>
                <a:ea typeface="SimHei" pitchFamily="2" charset="-122"/>
                <a:cs typeface="Arial" pitchFamily="34" charset="0"/>
              </a:rPr>
              <a:t>1</a:t>
            </a:r>
            <a:r>
              <a:rPr lang="zh-TW" altLang="en-US" sz="2200" dirty="0" smtClean="0">
                <a:solidFill>
                  <a:srgbClr val="646464"/>
                </a:solidFill>
                <a:latin typeface="Arial" pitchFamily="34" charset="0"/>
                <a:ea typeface="SimHei" pitchFamily="2" charset="-122"/>
                <a:cs typeface="Arial" pitchFamily="34" charset="0"/>
              </a:rPr>
              <a:t>日，企業對</a:t>
            </a:r>
            <a:r>
              <a:rPr lang="en-US" altLang="zh-TW" sz="2200" dirty="0" smtClean="0">
                <a:solidFill>
                  <a:srgbClr val="646464"/>
                </a:solidFill>
                <a:latin typeface="Arial" pitchFamily="34" charset="0"/>
                <a:ea typeface="SimHei" pitchFamily="2" charset="-122"/>
                <a:cs typeface="Arial" pitchFamily="34" charset="0"/>
              </a:rPr>
              <a:t>20X1</a:t>
            </a:r>
            <a:r>
              <a:rPr lang="zh-TW" altLang="en-US" sz="2200" dirty="0" smtClean="0">
                <a:solidFill>
                  <a:srgbClr val="646464"/>
                </a:solidFill>
                <a:latin typeface="Arial" pitchFamily="34" charset="0"/>
                <a:ea typeface="SimHei" pitchFamily="2" charset="-122"/>
                <a:cs typeface="Arial" pitchFamily="34" charset="0"/>
              </a:rPr>
              <a:t>年</a:t>
            </a:r>
            <a:r>
              <a:rPr lang="en-US" altLang="zh-TW" sz="2200" dirty="0" smtClean="0">
                <a:solidFill>
                  <a:srgbClr val="646464"/>
                </a:solidFill>
                <a:latin typeface="Arial" pitchFamily="34" charset="0"/>
                <a:ea typeface="SimHei" pitchFamily="2" charset="-122"/>
                <a:cs typeface="Arial" pitchFamily="34" charset="0"/>
              </a:rPr>
              <a:t>1</a:t>
            </a:r>
            <a:r>
              <a:rPr lang="zh-TW" altLang="en-US" sz="2200" dirty="0" smtClean="0">
                <a:solidFill>
                  <a:srgbClr val="646464"/>
                </a:solidFill>
                <a:latin typeface="Arial" pitchFamily="34" charset="0"/>
                <a:ea typeface="SimHei" pitchFamily="2" charset="-122"/>
                <a:cs typeface="Arial" pitchFamily="34" charset="0"/>
              </a:rPr>
              <a:t>月</a:t>
            </a:r>
            <a:r>
              <a:rPr lang="en-US" altLang="zh-TW" sz="2200" dirty="0" smtClean="0">
                <a:solidFill>
                  <a:srgbClr val="646464"/>
                </a:solidFill>
                <a:latin typeface="Arial" pitchFamily="34" charset="0"/>
                <a:ea typeface="SimHei" pitchFamily="2" charset="-122"/>
                <a:cs typeface="Arial" pitchFamily="34" charset="0"/>
              </a:rPr>
              <a:t>1</a:t>
            </a:r>
            <a:r>
              <a:rPr lang="zh-TW" altLang="en-US" sz="2200" dirty="0" smtClean="0">
                <a:solidFill>
                  <a:srgbClr val="646464"/>
                </a:solidFill>
                <a:latin typeface="Arial" pitchFamily="34" charset="0"/>
                <a:ea typeface="SimHei" pitchFamily="2" charset="-122"/>
                <a:cs typeface="Arial" pitchFamily="34" charset="0"/>
              </a:rPr>
              <a:t>日開始之每一服務年度退休金提高至最終薪資之</a:t>
            </a:r>
            <a:r>
              <a:rPr lang="en-US" altLang="zh-TW" sz="2200" dirty="0" smtClean="0">
                <a:solidFill>
                  <a:srgbClr val="646464"/>
                </a:solidFill>
                <a:latin typeface="Arial" pitchFamily="34" charset="0"/>
                <a:ea typeface="SimHei" pitchFamily="2" charset="-122"/>
                <a:cs typeface="Arial" pitchFamily="34" charset="0"/>
              </a:rPr>
              <a:t>2.5% </a:t>
            </a:r>
            <a:r>
              <a:rPr lang="zh-TW" altLang="en-US" sz="2200" dirty="0" smtClean="0">
                <a:solidFill>
                  <a:srgbClr val="646464"/>
                </a:solidFill>
                <a:latin typeface="Arial" pitchFamily="34" charset="0"/>
                <a:ea typeface="SimHei" pitchFamily="2" charset="-122"/>
                <a:cs typeface="Arial" pitchFamily="34" charset="0"/>
              </a:rPr>
              <a:t>。計畫修正時，自</a:t>
            </a:r>
            <a:r>
              <a:rPr lang="en-US" altLang="zh-TW" sz="2200" dirty="0" smtClean="0">
                <a:solidFill>
                  <a:srgbClr val="646464"/>
                </a:solidFill>
                <a:latin typeface="Arial" pitchFamily="34" charset="0"/>
                <a:ea typeface="SimHei" pitchFamily="2" charset="-122"/>
                <a:cs typeface="Arial" pitchFamily="34" charset="0"/>
              </a:rPr>
              <a:t>20X1</a:t>
            </a:r>
            <a:r>
              <a:rPr lang="zh-TW" altLang="en-US" sz="2200" dirty="0" smtClean="0">
                <a:solidFill>
                  <a:srgbClr val="646464"/>
                </a:solidFill>
                <a:latin typeface="Arial" pitchFamily="34" charset="0"/>
                <a:ea typeface="SimHei" pitchFamily="2" charset="-122"/>
                <a:cs typeface="Arial" pitchFamily="34" charset="0"/>
              </a:rPr>
              <a:t>年</a:t>
            </a:r>
            <a:r>
              <a:rPr lang="en-US" altLang="zh-TW" sz="2200" dirty="0" smtClean="0">
                <a:solidFill>
                  <a:srgbClr val="646464"/>
                </a:solidFill>
                <a:latin typeface="Arial" pitchFamily="34" charset="0"/>
                <a:ea typeface="SimHei" pitchFamily="2" charset="-122"/>
                <a:cs typeface="Arial" pitchFamily="34" charset="0"/>
              </a:rPr>
              <a:t>1</a:t>
            </a:r>
            <a:r>
              <a:rPr lang="zh-TW" altLang="en-US" sz="2200" dirty="0" smtClean="0">
                <a:solidFill>
                  <a:srgbClr val="646464"/>
                </a:solidFill>
                <a:latin typeface="Arial" pitchFamily="34" charset="0"/>
                <a:ea typeface="SimHei" pitchFamily="2" charset="-122"/>
                <a:cs typeface="Arial" pitchFamily="34" charset="0"/>
              </a:rPr>
              <a:t>月</a:t>
            </a:r>
            <a:r>
              <a:rPr lang="en-US" altLang="zh-TW" sz="2200" dirty="0" smtClean="0">
                <a:solidFill>
                  <a:srgbClr val="646464"/>
                </a:solidFill>
                <a:latin typeface="Arial" pitchFamily="34" charset="0"/>
                <a:ea typeface="SimHei" pitchFamily="2" charset="-122"/>
                <a:cs typeface="Arial" pitchFamily="34" charset="0"/>
              </a:rPr>
              <a:t>1</a:t>
            </a:r>
            <a:r>
              <a:rPr lang="zh-TW" altLang="en-US" sz="2200" dirty="0" smtClean="0">
                <a:solidFill>
                  <a:srgbClr val="646464"/>
                </a:solidFill>
                <a:latin typeface="Arial" pitchFamily="34" charset="0"/>
                <a:ea typeface="SimHei" pitchFamily="2" charset="-122"/>
                <a:cs typeface="Arial" pitchFamily="34" charset="0"/>
              </a:rPr>
              <a:t>日至</a:t>
            </a:r>
            <a:r>
              <a:rPr lang="en-US" altLang="zh-TW" sz="2200" dirty="0" smtClean="0">
                <a:solidFill>
                  <a:srgbClr val="646464"/>
                </a:solidFill>
                <a:latin typeface="Arial" pitchFamily="34" charset="0"/>
                <a:ea typeface="SimHei" pitchFamily="2" charset="-122"/>
                <a:cs typeface="Arial" pitchFamily="34" charset="0"/>
              </a:rPr>
              <a:t>20X5</a:t>
            </a:r>
            <a:r>
              <a:rPr lang="zh-TW" altLang="en-US" sz="2200" dirty="0" smtClean="0">
                <a:solidFill>
                  <a:srgbClr val="646464"/>
                </a:solidFill>
                <a:latin typeface="Arial" pitchFamily="34" charset="0"/>
                <a:ea typeface="SimHei" pitchFamily="2" charset="-122"/>
                <a:cs typeface="Arial" pitchFamily="34" charset="0"/>
              </a:rPr>
              <a:t>年</a:t>
            </a:r>
            <a:r>
              <a:rPr lang="en-US" altLang="zh-TW" sz="2200" dirty="0" smtClean="0">
                <a:solidFill>
                  <a:srgbClr val="646464"/>
                </a:solidFill>
                <a:latin typeface="Arial" pitchFamily="34" charset="0"/>
                <a:ea typeface="SimHei" pitchFamily="2" charset="-122"/>
                <a:cs typeface="Arial" pitchFamily="34" charset="0"/>
              </a:rPr>
              <a:t>1</a:t>
            </a:r>
            <a:r>
              <a:rPr lang="zh-TW" altLang="en-US" sz="2200" dirty="0" smtClean="0">
                <a:solidFill>
                  <a:srgbClr val="646464"/>
                </a:solidFill>
                <a:latin typeface="Arial" pitchFamily="34" charset="0"/>
                <a:ea typeface="SimHei" pitchFamily="2" charset="-122"/>
                <a:cs typeface="Arial" pitchFamily="34" charset="0"/>
              </a:rPr>
              <a:t>月</a:t>
            </a:r>
            <a:r>
              <a:rPr lang="en-US" altLang="zh-TW" sz="2200" dirty="0" smtClean="0">
                <a:solidFill>
                  <a:srgbClr val="646464"/>
                </a:solidFill>
                <a:latin typeface="Arial" pitchFamily="34" charset="0"/>
                <a:ea typeface="SimHei" pitchFamily="2" charset="-122"/>
                <a:cs typeface="Arial" pitchFamily="34" charset="0"/>
              </a:rPr>
              <a:t>1</a:t>
            </a:r>
            <a:r>
              <a:rPr lang="zh-TW" altLang="en-US" sz="2200" dirty="0" smtClean="0">
                <a:solidFill>
                  <a:srgbClr val="646464"/>
                </a:solidFill>
                <a:latin typeface="Arial" pitchFamily="34" charset="0"/>
                <a:ea typeface="SimHei" pitchFamily="2" charset="-122"/>
                <a:cs typeface="Arial" pitchFamily="34" charset="0"/>
              </a:rPr>
              <a:t>日之服務額外福利之現值資料如下：</a:t>
            </a:r>
            <a:endParaRPr lang="en-US" altLang="zh-TW" sz="2200" dirty="0">
              <a:solidFill>
                <a:srgbClr val="646464"/>
              </a:solidFill>
              <a:latin typeface="Arial" pitchFamily="34" charset="0"/>
              <a:ea typeface="SimHei" pitchFamily="2" charset="-122"/>
              <a:cs typeface="Arial" pitchFamily="34" charset="0"/>
            </a:endParaRPr>
          </a:p>
        </p:txBody>
      </p:sp>
      <p:sp>
        <p:nvSpPr>
          <p:cNvPr id="1822735" name="Rectangle 15"/>
          <p:cNvSpPr>
            <a:spLocks noChangeArrowheads="1"/>
          </p:cNvSpPr>
          <p:nvPr/>
        </p:nvSpPr>
        <p:spPr bwMode="auto">
          <a:xfrm>
            <a:off x="381000" y="5105400"/>
            <a:ext cx="8234363" cy="2046288"/>
          </a:xfrm>
          <a:prstGeom prst="rect">
            <a:avLst/>
          </a:prstGeom>
          <a:noFill/>
          <a:ln w="9525">
            <a:noFill/>
            <a:miter lim="800000"/>
            <a:headEnd/>
            <a:tailEnd/>
          </a:ln>
          <a:effectLst/>
        </p:spPr>
        <p:txBody>
          <a:bodyPr lIns="0" tIns="0" rIns="0" bIns="0"/>
          <a:lstStyle/>
          <a:p>
            <a:pPr marL="360363" indent="-360363" algn="l">
              <a:spcBef>
                <a:spcPct val="20000"/>
              </a:spcBef>
              <a:buClr>
                <a:srgbClr val="FFD200"/>
              </a:buClr>
              <a:buSzPct val="75000"/>
              <a:buFont typeface="Arial" charset="0"/>
              <a:buChar char="►"/>
            </a:pPr>
            <a:endParaRPr lang="en-US" altLang="zh-TW" sz="2400" dirty="0">
              <a:solidFill>
                <a:srgbClr val="646464"/>
              </a:solidFill>
            </a:endParaRPr>
          </a:p>
        </p:txBody>
      </p:sp>
      <p:graphicFrame>
        <p:nvGraphicFramePr>
          <p:cNvPr id="6" name="表格 5"/>
          <p:cNvGraphicFramePr>
            <a:graphicFrameLocks noGrp="1"/>
          </p:cNvGraphicFramePr>
          <p:nvPr>
            <p:extLst>
              <p:ext uri="{D42A27DB-BD31-4B8C-83A1-F6EECF244321}">
                <p14:modId xmlns:p14="http://schemas.microsoft.com/office/powerpoint/2010/main" val="2609748251"/>
              </p:ext>
            </p:extLst>
          </p:nvPr>
        </p:nvGraphicFramePr>
        <p:xfrm>
          <a:off x="685800" y="3363132"/>
          <a:ext cx="7772400" cy="2729280"/>
        </p:xfrm>
        <a:graphic>
          <a:graphicData uri="http://schemas.openxmlformats.org/drawingml/2006/table">
            <a:tbl>
              <a:tblPr firstRow="1" bandRow="1">
                <a:tableStyleId>{5C22544A-7EE6-4342-B048-85BDC9FD1C3A}</a:tableStyleId>
              </a:tblPr>
              <a:tblGrid>
                <a:gridCol w="2564091"/>
                <a:gridCol w="1842940"/>
                <a:gridCol w="1602557"/>
                <a:gridCol w="1762812"/>
              </a:tblGrid>
              <a:tr h="370840">
                <a:tc>
                  <a:txBody>
                    <a:bodyPr/>
                    <a:lstStyle/>
                    <a:p>
                      <a:endParaRPr lang="zh-TW" altLang="en-US" dirty="0">
                        <a:solidFill>
                          <a:schemeClr val="tx2"/>
                        </a:solidFill>
                      </a:endParaRPr>
                    </a:p>
                  </a:txBody>
                  <a:tcPr/>
                </a:tc>
                <a:tc>
                  <a:txBody>
                    <a:bodyPr/>
                    <a:lstStyle/>
                    <a:p>
                      <a:r>
                        <a:rPr lang="zh-TW" altLang="en-US" sz="1800" dirty="0" smtClean="0">
                          <a:solidFill>
                            <a:schemeClr val="tx2"/>
                          </a:solidFill>
                          <a:latin typeface="SimHei" pitchFamily="2" charset="-122"/>
                          <a:ea typeface="SimHei" pitchFamily="2" charset="-122"/>
                        </a:rPr>
                        <a:t>額外福利之現值</a:t>
                      </a:r>
                      <a:endParaRPr lang="zh-TW" altLang="en-US" sz="1800" dirty="0">
                        <a:solidFill>
                          <a:schemeClr val="tx2"/>
                        </a:solidFill>
                        <a:latin typeface="SimHei" pitchFamily="2" charset="-122"/>
                        <a:ea typeface="SimHei" pitchFamily="2" charset="-122"/>
                      </a:endParaRPr>
                    </a:p>
                  </a:txBody>
                  <a:tcPr/>
                </a:tc>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defRPr/>
                      </a:pPr>
                      <a:r>
                        <a:rPr kumimoji="0" lang="en-US" altLang="zh-TW" sz="1800" b="1" i="0" u="none" strike="noStrike" cap="none" normalizeH="0" baseline="0" dirty="0" smtClean="0">
                          <a:ln>
                            <a:noFill/>
                          </a:ln>
                          <a:solidFill>
                            <a:schemeClr val="tx2"/>
                          </a:solidFill>
                          <a:effectLst/>
                          <a:latin typeface="Arial" charset="0"/>
                          <a:ea typeface="SimHei" pitchFamily="2" charset="-122"/>
                        </a:rPr>
                        <a:t>IAS 19 R</a:t>
                      </a:r>
                      <a:r>
                        <a:rPr kumimoji="0" lang="zh-TW" altLang="en-US" sz="1800" b="1" i="0" u="none" strike="noStrike" cap="none" normalizeH="0" baseline="0" dirty="0" smtClean="0">
                          <a:ln>
                            <a:noFill/>
                          </a:ln>
                          <a:solidFill>
                            <a:schemeClr val="tx2"/>
                          </a:solidFill>
                          <a:effectLst/>
                          <a:latin typeface="Arial" charset="0"/>
                          <a:ea typeface="SimHei" pitchFamily="2" charset="-122"/>
                        </a:rPr>
                        <a:t> </a:t>
                      </a:r>
                      <a:r>
                        <a:rPr kumimoji="0" lang="en-US" altLang="zh-TW" sz="1800" b="1" i="0" u="none" strike="noStrike" cap="none" normalizeH="0" baseline="0" dirty="0" smtClean="0">
                          <a:ln>
                            <a:noFill/>
                          </a:ln>
                          <a:solidFill>
                            <a:schemeClr val="tx2"/>
                          </a:solidFill>
                          <a:effectLst/>
                          <a:latin typeface="Arial" charset="0"/>
                          <a:ea typeface="SimHei" pitchFamily="2" charset="-122"/>
                        </a:rPr>
                        <a:t>(2011)</a:t>
                      </a:r>
                    </a:p>
                  </a:txBody>
                  <a:tcPr marL="72000" marR="72000" marT="54000" marB="54000" horzOverflow="overflow"/>
                </a:tc>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altLang="zh-TW" sz="1800" b="1" i="0" u="none" strike="noStrike" cap="none" normalizeH="0" baseline="0" dirty="0" smtClean="0">
                          <a:ln>
                            <a:noFill/>
                          </a:ln>
                          <a:solidFill>
                            <a:schemeClr val="tx2"/>
                          </a:solidFill>
                          <a:effectLst/>
                          <a:latin typeface="Arial" charset="0"/>
                          <a:ea typeface="SimHei" pitchFamily="2" charset="-122"/>
                        </a:rPr>
                        <a:t>IAS 19</a:t>
                      </a:r>
                    </a:p>
                  </a:txBody>
                  <a:tcPr marL="72000" marR="72000" marT="54000" marB="54000" horzOverflow="overflow"/>
                </a:tc>
              </a:tr>
              <a:tr h="370840">
                <a:tc>
                  <a:txBody>
                    <a:bodyPr/>
                    <a:lstStyle/>
                    <a:p>
                      <a:r>
                        <a:rPr lang="zh-TW" altLang="en-US" sz="1600" dirty="0" smtClean="0">
                          <a:solidFill>
                            <a:schemeClr val="bg1">
                              <a:lumMod val="75000"/>
                            </a:schemeClr>
                          </a:solidFill>
                          <a:latin typeface="Arial" pitchFamily="34" charset="0"/>
                          <a:ea typeface="SimHei" pitchFamily="2" charset="-122"/>
                          <a:cs typeface="Arial" pitchFamily="34" charset="0"/>
                        </a:rPr>
                        <a:t>於</a:t>
                      </a:r>
                      <a:r>
                        <a:rPr lang="en-US" altLang="zh-TW" sz="1600" dirty="0" smtClean="0">
                          <a:solidFill>
                            <a:schemeClr val="bg1">
                              <a:lumMod val="75000"/>
                            </a:schemeClr>
                          </a:solidFill>
                          <a:latin typeface="Arial" pitchFamily="34" charset="0"/>
                          <a:ea typeface="SimHei" pitchFamily="2" charset="-122"/>
                          <a:cs typeface="Arial" pitchFamily="34" charset="0"/>
                        </a:rPr>
                        <a:t>20X5</a:t>
                      </a:r>
                      <a:r>
                        <a:rPr lang="zh-TW" altLang="en-US" sz="1600" dirty="0" smtClean="0">
                          <a:solidFill>
                            <a:schemeClr val="bg1">
                              <a:lumMod val="75000"/>
                            </a:schemeClr>
                          </a:solidFill>
                          <a:latin typeface="Arial" pitchFamily="34" charset="0"/>
                          <a:ea typeface="SimHei" pitchFamily="2" charset="-122"/>
                          <a:cs typeface="Arial" pitchFamily="34" charset="0"/>
                        </a:rPr>
                        <a:t>年</a:t>
                      </a:r>
                      <a:r>
                        <a:rPr lang="en-US" altLang="zh-TW" sz="1600" dirty="0" smtClean="0">
                          <a:solidFill>
                            <a:schemeClr val="bg1">
                              <a:lumMod val="75000"/>
                            </a:schemeClr>
                          </a:solidFill>
                          <a:latin typeface="Arial" pitchFamily="34" charset="0"/>
                          <a:ea typeface="SimHei" pitchFamily="2" charset="-122"/>
                          <a:cs typeface="Arial" pitchFamily="34" charset="0"/>
                        </a:rPr>
                        <a:t>1</a:t>
                      </a:r>
                      <a:r>
                        <a:rPr lang="zh-TW" altLang="en-US" sz="1600" dirty="0" smtClean="0">
                          <a:solidFill>
                            <a:schemeClr val="bg1">
                              <a:lumMod val="75000"/>
                            </a:schemeClr>
                          </a:solidFill>
                          <a:latin typeface="Arial" pitchFamily="34" charset="0"/>
                          <a:ea typeface="SimHei" pitchFamily="2" charset="-122"/>
                          <a:cs typeface="Arial" pitchFamily="34" charset="0"/>
                        </a:rPr>
                        <a:t>月</a:t>
                      </a:r>
                      <a:r>
                        <a:rPr lang="en-US" altLang="zh-TW" sz="1600" dirty="0" smtClean="0">
                          <a:solidFill>
                            <a:schemeClr val="bg1">
                              <a:lumMod val="75000"/>
                            </a:schemeClr>
                          </a:solidFill>
                          <a:latin typeface="Arial" pitchFamily="34" charset="0"/>
                          <a:ea typeface="SimHei" pitchFamily="2" charset="-122"/>
                          <a:cs typeface="Arial" pitchFamily="34" charset="0"/>
                        </a:rPr>
                        <a:t>1</a:t>
                      </a:r>
                      <a:r>
                        <a:rPr lang="zh-TW" altLang="en-US" sz="1600" dirty="0" smtClean="0">
                          <a:solidFill>
                            <a:schemeClr val="bg1">
                              <a:lumMod val="75000"/>
                            </a:schemeClr>
                          </a:solidFill>
                          <a:latin typeface="Arial" pitchFamily="34" charset="0"/>
                          <a:ea typeface="SimHei" pitchFamily="2" charset="-122"/>
                          <a:cs typeface="Arial" pitchFamily="34" charset="0"/>
                        </a:rPr>
                        <a:t>日服務超過五年之員工</a:t>
                      </a:r>
                      <a:endParaRPr lang="zh-TW" altLang="en-US" sz="1600" dirty="0">
                        <a:solidFill>
                          <a:schemeClr val="bg1">
                            <a:lumMod val="75000"/>
                          </a:schemeClr>
                        </a:solidFill>
                        <a:latin typeface="Arial" pitchFamily="34" charset="0"/>
                        <a:ea typeface="SimHei" pitchFamily="2" charset="-122"/>
                        <a:cs typeface="Arial" pitchFamily="34" charset="0"/>
                      </a:endParaRPr>
                    </a:p>
                  </a:txBody>
                  <a:tcPr/>
                </a:tc>
                <a:tc>
                  <a:txBody>
                    <a:bodyPr/>
                    <a:lstStyle/>
                    <a:p>
                      <a:pPr algn="ctr"/>
                      <a:r>
                        <a:rPr lang="en-US" altLang="zh-TW" sz="1800" dirty="0" smtClean="0"/>
                        <a:t>150</a:t>
                      </a:r>
                      <a:endParaRPr lang="zh-TW" altLang="en-US" sz="18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800" kern="1200" dirty="0" smtClean="0">
                          <a:solidFill>
                            <a:schemeClr val="dk1"/>
                          </a:solidFill>
                          <a:latin typeface="+mn-lt"/>
                          <a:ea typeface="+mn-ea"/>
                          <a:cs typeface="+mn-cs"/>
                        </a:rPr>
                        <a:t>√</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800" kern="1200" dirty="0" smtClean="0">
                          <a:solidFill>
                            <a:schemeClr val="dk1"/>
                          </a:solidFill>
                          <a:latin typeface="+mn-lt"/>
                          <a:ea typeface="+mn-ea"/>
                          <a:cs typeface="+mn-cs"/>
                        </a:rPr>
                        <a:t>√</a:t>
                      </a:r>
                    </a:p>
                  </a:txBody>
                  <a:tcPr anchor="ctr"/>
                </a:tc>
              </a:tr>
              <a:tr h="914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kern="1200" dirty="0" smtClean="0">
                          <a:solidFill>
                            <a:schemeClr val="bg1">
                              <a:lumMod val="75000"/>
                            </a:schemeClr>
                          </a:solidFill>
                          <a:latin typeface="Arial" pitchFamily="34" charset="0"/>
                          <a:ea typeface="SimHei" pitchFamily="2" charset="-122"/>
                          <a:cs typeface="Arial" pitchFamily="34" charset="0"/>
                        </a:rPr>
                        <a:t>於</a:t>
                      </a:r>
                      <a:r>
                        <a:rPr lang="en-US" altLang="zh-TW" sz="1600" kern="1200" dirty="0" smtClean="0">
                          <a:solidFill>
                            <a:schemeClr val="bg1">
                              <a:lumMod val="75000"/>
                            </a:schemeClr>
                          </a:solidFill>
                          <a:latin typeface="Arial" pitchFamily="34" charset="0"/>
                          <a:ea typeface="SimHei" pitchFamily="2" charset="-122"/>
                          <a:cs typeface="Arial" pitchFamily="34" charset="0"/>
                        </a:rPr>
                        <a:t>20X5</a:t>
                      </a:r>
                      <a:r>
                        <a:rPr lang="zh-TW" altLang="en-US" sz="1600" kern="1200" dirty="0" smtClean="0">
                          <a:solidFill>
                            <a:schemeClr val="bg1">
                              <a:lumMod val="75000"/>
                            </a:schemeClr>
                          </a:solidFill>
                          <a:latin typeface="Arial" pitchFamily="34" charset="0"/>
                          <a:ea typeface="SimHei" pitchFamily="2" charset="-122"/>
                          <a:cs typeface="Arial" pitchFamily="34" charset="0"/>
                        </a:rPr>
                        <a:t>年</a:t>
                      </a:r>
                      <a:r>
                        <a:rPr lang="en-US" altLang="zh-TW" sz="1600" kern="1200" dirty="0" smtClean="0">
                          <a:solidFill>
                            <a:schemeClr val="bg1">
                              <a:lumMod val="75000"/>
                            </a:schemeClr>
                          </a:solidFill>
                          <a:latin typeface="Arial" pitchFamily="34" charset="0"/>
                          <a:ea typeface="SimHei" pitchFamily="2" charset="-122"/>
                          <a:cs typeface="Arial" pitchFamily="34" charset="0"/>
                        </a:rPr>
                        <a:t>1</a:t>
                      </a:r>
                      <a:r>
                        <a:rPr lang="zh-TW" altLang="en-US" sz="1600" kern="1200" dirty="0" smtClean="0">
                          <a:solidFill>
                            <a:schemeClr val="bg1">
                              <a:lumMod val="75000"/>
                            </a:schemeClr>
                          </a:solidFill>
                          <a:latin typeface="Arial" pitchFamily="34" charset="0"/>
                          <a:ea typeface="SimHei" pitchFamily="2" charset="-122"/>
                          <a:cs typeface="Arial" pitchFamily="34" charset="0"/>
                        </a:rPr>
                        <a:t>月</a:t>
                      </a:r>
                      <a:r>
                        <a:rPr lang="en-US" altLang="zh-TW" sz="1600" kern="1200" dirty="0" smtClean="0">
                          <a:solidFill>
                            <a:schemeClr val="bg1">
                              <a:lumMod val="75000"/>
                            </a:schemeClr>
                          </a:solidFill>
                          <a:latin typeface="Arial" pitchFamily="34" charset="0"/>
                          <a:ea typeface="SimHei" pitchFamily="2" charset="-122"/>
                          <a:cs typeface="Arial" pitchFamily="34" charset="0"/>
                        </a:rPr>
                        <a:t>1</a:t>
                      </a:r>
                      <a:r>
                        <a:rPr lang="zh-TW" altLang="en-US" sz="1600" kern="1200" dirty="0" smtClean="0">
                          <a:solidFill>
                            <a:schemeClr val="bg1">
                              <a:lumMod val="75000"/>
                            </a:schemeClr>
                          </a:solidFill>
                          <a:latin typeface="Arial" pitchFamily="34" charset="0"/>
                          <a:ea typeface="SimHei" pitchFamily="2" charset="-122"/>
                          <a:cs typeface="Arial" pitchFamily="34" charset="0"/>
                        </a:rPr>
                        <a:t>日服務短於五年之員工（至既得之平均年限：</a:t>
                      </a:r>
                      <a:r>
                        <a:rPr lang="en-US" altLang="zh-TW" sz="1600" kern="1200" dirty="0" smtClean="0">
                          <a:solidFill>
                            <a:schemeClr val="bg1">
                              <a:lumMod val="75000"/>
                            </a:schemeClr>
                          </a:solidFill>
                          <a:latin typeface="Arial" pitchFamily="34" charset="0"/>
                          <a:ea typeface="SimHei" pitchFamily="2" charset="-122"/>
                          <a:cs typeface="Arial" pitchFamily="34" charset="0"/>
                        </a:rPr>
                        <a:t>3</a:t>
                      </a:r>
                      <a:r>
                        <a:rPr lang="zh-TW" altLang="en-US" sz="1600" kern="1200" dirty="0" smtClean="0">
                          <a:solidFill>
                            <a:schemeClr val="bg1">
                              <a:lumMod val="75000"/>
                            </a:schemeClr>
                          </a:solidFill>
                          <a:latin typeface="Arial" pitchFamily="34" charset="0"/>
                          <a:ea typeface="SimHei" pitchFamily="2" charset="-122"/>
                          <a:cs typeface="Arial" pitchFamily="34" charset="0"/>
                        </a:rPr>
                        <a:t>年）</a:t>
                      </a:r>
                      <a:endParaRPr lang="zh-TW" altLang="en-US" sz="1600" kern="1200" dirty="0">
                        <a:solidFill>
                          <a:schemeClr val="bg1">
                            <a:lumMod val="75000"/>
                          </a:schemeClr>
                        </a:solidFill>
                        <a:latin typeface="Arial" pitchFamily="34" charset="0"/>
                        <a:ea typeface="SimHei" pitchFamily="2" charset="-122"/>
                        <a:cs typeface="Arial" pitchFamily="34" charset="0"/>
                      </a:endParaRPr>
                    </a:p>
                  </a:txBody>
                  <a:tcPr/>
                </a:tc>
                <a:tc>
                  <a:txBody>
                    <a:bodyPr/>
                    <a:lstStyle/>
                    <a:p>
                      <a:pPr marL="0" algn="ctr" defTabSz="914400" rtl="0" eaLnBrk="1" latinLnBrk="0" hangingPunct="1"/>
                      <a:r>
                        <a:rPr lang="en-US" altLang="zh-TW" sz="1800" kern="1200" dirty="0" smtClean="0">
                          <a:solidFill>
                            <a:schemeClr val="dk1"/>
                          </a:solidFill>
                          <a:latin typeface="+mn-lt"/>
                          <a:ea typeface="+mn-ea"/>
                          <a:cs typeface="+mn-cs"/>
                        </a:rPr>
                        <a:t>120</a:t>
                      </a:r>
                      <a:endParaRPr lang="zh-TW" altLang="en-US" sz="1800" kern="1200" dirty="0">
                        <a:solidFill>
                          <a:schemeClr val="dk1"/>
                        </a:solidFill>
                        <a:latin typeface="+mn-lt"/>
                        <a:ea typeface="+mn-ea"/>
                        <a:cs typeface="+mn-cs"/>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800" kern="1200" dirty="0" smtClean="0">
                          <a:solidFill>
                            <a:schemeClr val="dk1"/>
                          </a:solidFill>
                          <a:latin typeface="+mn-lt"/>
                          <a:ea typeface="+mn-ea"/>
                          <a:cs typeface="+mn-cs"/>
                        </a:rPr>
                        <a:t>√</a:t>
                      </a:r>
                    </a:p>
                  </a:txBody>
                  <a:tcPr anchor="ctr"/>
                </a:tc>
                <a:tc>
                  <a:txBody>
                    <a:bodyPr/>
                    <a:lstStyle/>
                    <a:p>
                      <a:pPr marL="0" algn="ctr" defTabSz="914400" rtl="0" eaLnBrk="1" latinLnBrk="0" hangingPunct="1"/>
                      <a:r>
                        <a:rPr lang="en-US" altLang="zh-TW" sz="1800" kern="1200" dirty="0" smtClean="0">
                          <a:solidFill>
                            <a:schemeClr val="dk1"/>
                          </a:solidFill>
                          <a:latin typeface="+mn-lt"/>
                          <a:ea typeface="+mn-ea"/>
                          <a:cs typeface="+mn-cs"/>
                        </a:rPr>
                        <a:t>120/3=40</a:t>
                      </a:r>
                      <a:endParaRPr lang="zh-TW" altLang="en-US" sz="1800" kern="1200" dirty="0">
                        <a:solidFill>
                          <a:schemeClr val="dk1"/>
                        </a:solidFill>
                        <a:latin typeface="+mn-lt"/>
                        <a:ea typeface="+mn-ea"/>
                        <a:cs typeface="+mn-cs"/>
                      </a:endParaRPr>
                    </a:p>
                  </a:txBody>
                  <a:tcPr anchor="ctr"/>
                </a:tc>
              </a:tr>
              <a:tr h="533400">
                <a:tc>
                  <a:txBody>
                    <a:bodyPr/>
                    <a:lstStyle/>
                    <a:p>
                      <a:pPr marL="0" algn="l" defTabSz="914400" rtl="0" eaLnBrk="1" latinLnBrk="0" hangingPunct="1"/>
                      <a:r>
                        <a:rPr lang="zh-TW" altLang="en-US" sz="1600" kern="1200" dirty="0" smtClean="0">
                          <a:solidFill>
                            <a:schemeClr val="bg1">
                              <a:lumMod val="75000"/>
                            </a:schemeClr>
                          </a:solidFill>
                          <a:latin typeface="Arial" pitchFamily="34" charset="0"/>
                          <a:ea typeface="SimHei" pitchFamily="2" charset="-122"/>
                          <a:cs typeface="Arial" pitchFamily="34" charset="0"/>
                        </a:rPr>
                        <a:t>合計</a:t>
                      </a:r>
                      <a:r>
                        <a:rPr lang="en-US" altLang="zh-TW" sz="1600" kern="1200" dirty="0" smtClean="0">
                          <a:solidFill>
                            <a:schemeClr val="bg1">
                              <a:lumMod val="75000"/>
                            </a:schemeClr>
                          </a:solidFill>
                          <a:latin typeface="Arial" pitchFamily="34" charset="0"/>
                          <a:ea typeface="SimHei" pitchFamily="2" charset="-122"/>
                          <a:cs typeface="Arial" pitchFamily="34" charset="0"/>
                        </a:rPr>
                        <a:t>/</a:t>
                      </a:r>
                    </a:p>
                    <a:p>
                      <a:pPr marL="0" algn="l" defTabSz="914400" rtl="0" eaLnBrk="1" latinLnBrk="0" hangingPunct="1"/>
                      <a:r>
                        <a:rPr lang="en-US" altLang="zh-TW" sz="1600" kern="1200" dirty="0" smtClean="0">
                          <a:solidFill>
                            <a:schemeClr val="bg1">
                              <a:lumMod val="75000"/>
                            </a:schemeClr>
                          </a:solidFill>
                          <a:latin typeface="Arial" pitchFamily="34" charset="0"/>
                          <a:ea typeface="SimHei" pitchFamily="2" charset="-122"/>
                          <a:cs typeface="Arial" pitchFamily="34" charset="0"/>
                        </a:rPr>
                        <a:t>20X5</a:t>
                      </a:r>
                      <a:r>
                        <a:rPr lang="zh-TW" altLang="en-US" sz="1600" kern="1200" dirty="0" smtClean="0">
                          <a:solidFill>
                            <a:schemeClr val="bg1">
                              <a:lumMod val="75000"/>
                            </a:schemeClr>
                          </a:solidFill>
                          <a:latin typeface="Arial" pitchFamily="34" charset="0"/>
                          <a:ea typeface="SimHei" pitchFamily="2" charset="-122"/>
                          <a:cs typeface="Arial" pitchFamily="34" charset="0"/>
                        </a:rPr>
                        <a:t>年認列前期服務成本</a:t>
                      </a:r>
                      <a:endParaRPr lang="zh-TW" altLang="en-US" sz="1600" kern="1200" dirty="0">
                        <a:solidFill>
                          <a:schemeClr val="bg1">
                            <a:lumMod val="75000"/>
                          </a:schemeClr>
                        </a:solidFill>
                        <a:latin typeface="Arial" pitchFamily="34" charset="0"/>
                        <a:ea typeface="SimHei" pitchFamily="2" charset="-122"/>
                        <a:cs typeface="Arial" pitchFamily="34" charset="0"/>
                      </a:endParaRPr>
                    </a:p>
                  </a:txBody>
                  <a:tcPr/>
                </a:tc>
                <a:tc>
                  <a:txBody>
                    <a:bodyPr/>
                    <a:lstStyle/>
                    <a:p>
                      <a:pPr marL="0" algn="ctr" defTabSz="914400" rtl="0" eaLnBrk="1" latinLnBrk="0" hangingPunct="1"/>
                      <a:r>
                        <a:rPr lang="en-US" altLang="zh-TW" sz="1800" kern="1200" dirty="0" smtClean="0">
                          <a:solidFill>
                            <a:schemeClr val="dk1"/>
                          </a:solidFill>
                          <a:latin typeface="+mn-lt"/>
                          <a:ea typeface="+mn-ea"/>
                          <a:cs typeface="+mn-cs"/>
                        </a:rPr>
                        <a:t>270</a:t>
                      </a:r>
                      <a:endParaRPr lang="zh-TW" altLang="en-US" sz="1800" kern="1200" dirty="0">
                        <a:solidFill>
                          <a:schemeClr val="dk1"/>
                        </a:solidFill>
                        <a:latin typeface="+mn-lt"/>
                        <a:ea typeface="+mn-ea"/>
                        <a:cs typeface="+mn-cs"/>
                      </a:endParaRPr>
                    </a:p>
                  </a:txBody>
                  <a:tcPr anchor="ctr"/>
                </a:tc>
                <a:tc>
                  <a:txBody>
                    <a:bodyPr/>
                    <a:lstStyle/>
                    <a:p>
                      <a:pPr marL="0" algn="ctr" defTabSz="914400" rtl="0" eaLnBrk="1" latinLnBrk="0" hangingPunct="1"/>
                      <a:r>
                        <a:rPr lang="en-US" altLang="zh-TW" sz="1800" kern="1200" dirty="0" smtClean="0">
                          <a:solidFill>
                            <a:schemeClr val="dk1"/>
                          </a:solidFill>
                          <a:latin typeface="+mn-lt"/>
                          <a:ea typeface="+mn-ea"/>
                          <a:cs typeface="+mn-cs"/>
                        </a:rPr>
                        <a:t>270</a:t>
                      </a:r>
                      <a:endParaRPr lang="zh-TW" altLang="en-US" sz="1800" kern="1200" dirty="0">
                        <a:solidFill>
                          <a:schemeClr val="dk1"/>
                        </a:solidFill>
                        <a:latin typeface="+mn-lt"/>
                        <a:ea typeface="+mn-ea"/>
                        <a:cs typeface="+mn-cs"/>
                      </a:endParaRPr>
                    </a:p>
                  </a:txBody>
                  <a:tcPr anchor="ctr"/>
                </a:tc>
                <a:tc>
                  <a:txBody>
                    <a:bodyPr/>
                    <a:lstStyle/>
                    <a:p>
                      <a:pPr marL="0" algn="ctr" defTabSz="914400" rtl="0" eaLnBrk="1" latinLnBrk="0" hangingPunct="1"/>
                      <a:r>
                        <a:rPr lang="en-US" altLang="zh-TW" sz="1800" kern="1200" dirty="0" smtClean="0">
                          <a:solidFill>
                            <a:schemeClr val="dk1"/>
                          </a:solidFill>
                          <a:latin typeface="+mn-lt"/>
                          <a:ea typeface="+mn-ea"/>
                          <a:cs typeface="+mn-cs"/>
                        </a:rPr>
                        <a:t>190</a:t>
                      </a:r>
                      <a:endParaRPr lang="zh-TW" altLang="en-US" sz="1800" kern="1200" dirty="0">
                        <a:solidFill>
                          <a:schemeClr val="dk1"/>
                        </a:solidFill>
                        <a:latin typeface="+mn-lt"/>
                        <a:ea typeface="+mn-ea"/>
                        <a:cs typeface="+mn-cs"/>
                      </a:endParaRPr>
                    </a:p>
                  </a:txBody>
                  <a:tcPr anchor="ct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t>前期服務成本（續）</a:t>
            </a:r>
            <a:endParaRPr lang="en-GB" dirty="0"/>
          </a:p>
        </p:txBody>
      </p:sp>
      <p:sp>
        <p:nvSpPr>
          <p:cNvPr id="3" name="Content Placeholder 2"/>
          <p:cNvSpPr>
            <a:spLocks noGrp="1"/>
          </p:cNvSpPr>
          <p:nvPr>
            <p:ph idx="1"/>
          </p:nvPr>
        </p:nvSpPr>
        <p:spPr/>
        <p:txBody>
          <a:bodyPr/>
          <a:lstStyle/>
          <a:p>
            <a:pPr>
              <a:buNone/>
            </a:pPr>
            <a:r>
              <a:rPr lang="zh-TW" altLang="en-US" dirty="0" smtClean="0">
                <a:latin typeface="+mj-lt"/>
                <a:ea typeface="SimHei" pitchFamily="2" charset="-122"/>
              </a:rPr>
              <a:t>修訂之目的</a:t>
            </a:r>
            <a:endParaRPr lang="en-US" altLang="zh-TW" dirty="0" smtClean="0">
              <a:latin typeface="+mj-lt"/>
              <a:ea typeface="SimHei" pitchFamily="2" charset="-122"/>
            </a:endParaRPr>
          </a:p>
          <a:p>
            <a:r>
              <a:rPr lang="zh-TW" altLang="en-US" dirty="0" smtClean="0"/>
              <a:t>將企業修改確定福利義務或對確定福利義務縮減之處理一致</a:t>
            </a:r>
            <a:endParaRPr lang="en-US" altLang="zh-TW" dirty="0" smtClean="0"/>
          </a:p>
          <a:p>
            <a:endParaRPr lang="en-US" altLang="zh-TW" dirty="0" smtClean="0">
              <a:latin typeface="+mj-lt"/>
              <a:ea typeface="SimHei" pitchFamily="2" charset="-122"/>
            </a:endParaRPr>
          </a:p>
          <a:p>
            <a:pPr>
              <a:buNone/>
            </a:pPr>
            <a:r>
              <a:rPr lang="zh-TW" altLang="en-US" dirty="0" smtClean="0">
                <a:latin typeface="+mj-lt"/>
              </a:rPr>
              <a:t>對企業之影響</a:t>
            </a:r>
            <a:endParaRPr lang="en-US" altLang="zh-TW" dirty="0" smtClean="0">
              <a:latin typeface="+mj-lt"/>
              <a:ea typeface="SimHei" pitchFamily="2" charset="-122"/>
            </a:endParaRPr>
          </a:p>
          <a:p>
            <a:r>
              <a:rPr lang="zh-TW" altLang="en-US" dirty="0" smtClean="0">
                <a:latin typeface="+mj-lt"/>
                <a:ea typeface="SimHei" pitchFamily="2" charset="-122"/>
              </a:rPr>
              <a:t>對帳上仍有</a:t>
            </a:r>
            <a:r>
              <a:rPr lang="zh-TW" altLang="en-US" dirty="0" smtClean="0"/>
              <a:t>前期服務成本之</a:t>
            </a:r>
            <a:r>
              <a:rPr lang="zh-TW" altLang="en-US" dirty="0" smtClean="0">
                <a:latin typeface="+mj-lt"/>
                <a:ea typeface="SimHei" pitchFamily="2" charset="-122"/>
              </a:rPr>
              <a:t>企業</a:t>
            </a:r>
            <a:r>
              <a:rPr lang="zh-TW" altLang="en-US" dirty="0" smtClean="0">
                <a:latin typeface="+mj-lt"/>
              </a:rPr>
              <a:t>不</a:t>
            </a:r>
            <a:r>
              <a:rPr lang="zh-TW" altLang="en-US" dirty="0" smtClean="0">
                <a:latin typeface="+mj-lt"/>
                <a:ea typeface="SimHei" pitchFamily="2" charset="-122"/>
              </a:rPr>
              <a:t>可再遞延認列未既得之前期服務成本</a:t>
            </a:r>
            <a:endParaRPr lang="en-US" altLang="zh-TW" dirty="0" smtClean="0">
              <a:latin typeface="+mj-lt"/>
              <a:ea typeface="SimHei" pitchFamily="2" charset="-122"/>
            </a:endParaRPr>
          </a:p>
          <a:p>
            <a:r>
              <a:rPr lang="zh-TW" altLang="en-US" dirty="0" smtClean="0">
                <a:latin typeface="+mj-lt"/>
              </a:rPr>
              <a:t>增加資產負債表及綜合損益表之波動性</a:t>
            </a:r>
            <a:endParaRPr lang="en-US" altLang="zh-TW" dirty="0" smtClean="0">
              <a:latin typeface="+mj-lt"/>
            </a:endParaRPr>
          </a:p>
          <a:p>
            <a:endParaRPr lang="en-US" altLang="zh-TW" dirty="0" smtClean="0">
              <a:latin typeface="+mj-lt"/>
              <a:ea typeface="SimHei"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t>確定福利成本</a:t>
            </a:r>
            <a:endParaRPr lang="en-GB" dirty="0"/>
          </a:p>
        </p:txBody>
      </p:sp>
      <p:sp>
        <p:nvSpPr>
          <p:cNvPr id="3" name="Content Placeholder 2"/>
          <p:cNvSpPr>
            <a:spLocks noGrp="1"/>
          </p:cNvSpPr>
          <p:nvPr>
            <p:ph idx="1"/>
          </p:nvPr>
        </p:nvSpPr>
        <p:spPr/>
        <p:txBody>
          <a:bodyPr/>
          <a:lstStyle/>
          <a:p>
            <a:pPr>
              <a:buNone/>
            </a:pPr>
            <a:r>
              <a:rPr lang="zh-TW" altLang="en-US" dirty="0" smtClean="0"/>
              <a:t>確定福利成本之組成</a:t>
            </a:r>
            <a:r>
              <a:rPr lang="en-US" altLang="zh-TW" dirty="0" smtClean="0">
                <a:latin typeface="Arial" charset="0"/>
              </a:rPr>
              <a:t>【IAS 19R.</a:t>
            </a:r>
            <a:r>
              <a:rPr lang="en-US" altLang="zh-TW" dirty="0" smtClean="0">
                <a:latin typeface="Arial" pitchFamily="34" charset="0"/>
                <a:cs typeface="Arial" pitchFamily="34" charset="0"/>
              </a:rPr>
              <a:t> 120</a:t>
            </a:r>
            <a:r>
              <a:rPr lang="en-US" altLang="zh-TW" dirty="0" smtClean="0">
                <a:latin typeface="Arial" charset="0"/>
              </a:rPr>
              <a:t>】 </a:t>
            </a:r>
            <a:endParaRPr lang="en-US" altLang="zh-TW" dirty="0" smtClean="0">
              <a:latin typeface="Arial" pitchFamily="34" charset="0"/>
              <a:cs typeface="Arial" pitchFamily="34" charset="0"/>
            </a:endParaRPr>
          </a:p>
          <a:p>
            <a:r>
              <a:rPr lang="zh-TW" altLang="en-US" dirty="0" smtClean="0"/>
              <a:t>服務成本認列於損益中</a:t>
            </a:r>
            <a:r>
              <a:rPr lang="en-US" altLang="zh-TW" dirty="0" smtClean="0">
                <a:latin typeface="Arial" charset="0"/>
              </a:rPr>
              <a:t>【IAS 19R.</a:t>
            </a:r>
            <a:r>
              <a:rPr lang="en-US" altLang="zh-TW" dirty="0" smtClean="0">
                <a:latin typeface="Arial" pitchFamily="34" charset="0"/>
                <a:cs typeface="Arial" pitchFamily="34" charset="0"/>
              </a:rPr>
              <a:t> 8</a:t>
            </a:r>
            <a:r>
              <a:rPr lang="en-US" altLang="zh-TW" dirty="0" smtClean="0">
                <a:latin typeface="Arial" charset="0"/>
              </a:rPr>
              <a:t>】 </a:t>
            </a:r>
            <a:r>
              <a:rPr lang="zh-TW" altLang="en-US" dirty="0" smtClean="0"/>
              <a:t>，包含：</a:t>
            </a:r>
            <a:endParaRPr lang="en-US" altLang="zh-TW" dirty="0" smtClean="0"/>
          </a:p>
          <a:p>
            <a:pPr lvl="2">
              <a:lnSpc>
                <a:spcPct val="90000"/>
              </a:lnSpc>
            </a:pPr>
            <a:r>
              <a:rPr lang="zh-TW" altLang="en-US" sz="2000" dirty="0" smtClean="0"/>
              <a:t>當期服務成本</a:t>
            </a:r>
            <a:endParaRPr lang="en-US" altLang="zh-TW" sz="2000" dirty="0" smtClean="0"/>
          </a:p>
          <a:p>
            <a:pPr lvl="3">
              <a:lnSpc>
                <a:spcPct val="90000"/>
              </a:lnSpc>
            </a:pPr>
            <a:r>
              <a:rPr lang="zh-TW" altLang="en-US" dirty="0" smtClean="0"/>
              <a:t>員工當期服務所產生確定福利義務現值之增加數</a:t>
            </a:r>
            <a:endParaRPr lang="en-US" altLang="zh-TW" dirty="0" smtClean="0"/>
          </a:p>
          <a:p>
            <a:pPr lvl="2">
              <a:lnSpc>
                <a:spcPct val="90000"/>
              </a:lnSpc>
            </a:pPr>
            <a:r>
              <a:rPr lang="zh-TW" altLang="en-US" sz="2000" dirty="0" smtClean="0"/>
              <a:t>前期服務成本</a:t>
            </a:r>
            <a:endParaRPr lang="en-US" altLang="zh-TW" sz="2000" dirty="0" smtClean="0"/>
          </a:p>
          <a:p>
            <a:pPr lvl="3">
              <a:lnSpc>
                <a:spcPct val="90000"/>
              </a:lnSpc>
            </a:pPr>
            <a:r>
              <a:rPr lang="zh-TW" altLang="en-US" dirty="0" smtClean="0"/>
              <a:t>計畫修正（引進、撤銷或改變確定福利計畫）或縮減（企業對計畫所涵蓋之員工人數作重大裁減）所產生員工前期服務之確定福利義務現值之變動數</a:t>
            </a:r>
            <a:endParaRPr lang="en-US" altLang="zh-TW" dirty="0" smtClean="0"/>
          </a:p>
          <a:p>
            <a:pPr lvl="2">
              <a:lnSpc>
                <a:spcPct val="90000"/>
              </a:lnSpc>
            </a:pPr>
            <a:r>
              <a:rPr lang="zh-TW" altLang="en-US" sz="2000" dirty="0" smtClean="0"/>
              <a:t>任何清償損益</a:t>
            </a:r>
            <a:endParaRPr lang="en-US" altLang="zh-TW" sz="2000" dirty="0" smtClean="0"/>
          </a:p>
          <a:p>
            <a:pPr marL="342900" lvl="1" indent="-342900"/>
            <a:r>
              <a:rPr lang="zh-TW" altLang="en-US" sz="2400" dirty="0" smtClean="0"/>
              <a:t>淨確定福利負債（資產）</a:t>
            </a:r>
            <a:r>
              <a:rPr lang="zh-TW" altLang="en-US" sz="2400" dirty="0" smtClean="0">
                <a:solidFill>
                  <a:srgbClr val="FF0000"/>
                </a:solidFill>
              </a:rPr>
              <a:t>淨利息</a:t>
            </a:r>
            <a:r>
              <a:rPr lang="zh-TW" altLang="en-US" sz="2400" dirty="0" smtClean="0"/>
              <a:t>認列於損益中</a:t>
            </a:r>
            <a:endParaRPr lang="en-US" altLang="zh-TW" sz="2400" dirty="0" smtClean="0"/>
          </a:p>
          <a:p>
            <a:pPr marL="342900" lvl="1" indent="-342900"/>
            <a:r>
              <a:rPr lang="zh-TW" altLang="en-US" sz="2400" dirty="0" smtClean="0"/>
              <a:t>淨確定福利負債（資產）</a:t>
            </a:r>
            <a:r>
              <a:rPr lang="zh-TW" altLang="en-US" sz="2400" dirty="0" smtClean="0">
                <a:solidFill>
                  <a:srgbClr val="FF0000"/>
                </a:solidFill>
              </a:rPr>
              <a:t>再衡量數</a:t>
            </a:r>
            <a:r>
              <a:rPr lang="zh-TW" altLang="en-US" sz="2400" dirty="0" smtClean="0"/>
              <a:t>認列於其他綜合損益中</a:t>
            </a:r>
            <a:endParaRPr lang="en-US" altLang="zh-TW" sz="2400" dirty="0" smtClean="0"/>
          </a:p>
          <a:p>
            <a:endParaRPr lang="en-US" altLang="zh-TW" dirty="0" smtClean="0">
              <a:latin typeface="+mj-lt"/>
              <a:ea typeface="SimHei" pitchFamily="2" charset="-122"/>
            </a:endParaRPr>
          </a:p>
          <a:p>
            <a:endParaRPr lang="en-US" altLang="zh-TW" dirty="0" smtClean="0">
              <a:latin typeface="+mj-lt"/>
              <a:ea typeface="SimHei"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t>淨利息</a:t>
            </a:r>
            <a:endParaRPr lang="en-GB" dirty="0"/>
          </a:p>
        </p:txBody>
      </p:sp>
      <p:sp>
        <p:nvSpPr>
          <p:cNvPr id="3" name="Content Placeholder 2"/>
          <p:cNvSpPr>
            <a:spLocks noGrp="1"/>
          </p:cNvSpPr>
          <p:nvPr>
            <p:ph idx="1"/>
          </p:nvPr>
        </p:nvSpPr>
        <p:spPr/>
        <p:txBody>
          <a:bodyPr/>
          <a:lstStyle/>
          <a:p>
            <a:r>
              <a:rPr lang="zh-TW" altLang="en-US" dirty="0" smtClean="0"/>
              <a:t>淨確定福利負債（資產）淨利息係由淨確定福利負債（資產）乘以折現率（即，高品質公司債或政府公債之市場殖利率） </a:t>
            </a:r>
            <a:endParaRPr lang="en-US" altLang="zh-TW" dirty="0" smtClean="0"/>
          </a:p>
          <a:p>
            <a:r>
              <a:rPr lang="zh-TW" altLang="en-US" dirty="0" smtClean="0"/>
              <a:t>淨確定福利負債（資產）及折現率均於年度報導期間開始時決定，再考量該期間淨確定福利負債（資產）因提撥金及福利支付產生之任何變動</a:t>
            </a:r>
            <a:endParaRPr lang="en-US" altLang="zh-TW" dirty="0" smtClean="0">
              <a:latin typeface="+mj-lt"/>
              <a:ea typeface="SimHei" pitchFamily="2" charset="-122"/>
            </a:endParaRPr>
          </a:p>
          <a:p>
            <a:endParaRPr lang="en-US" altLang="zh-TW" dirty="0" smtClean="0">
              <a:latin typeface="+mj-lt"/>
              <a:ea typeface="SimHei"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再衡量數</a:t>
            </a:r>
            <a:endParaRPr lang="zh-TW" altLang="en-US" dirty="0"/>
          </a:p>
        </p:txBody>
      </p:sp>
      <p:sp>
        <p:nvSpPr>
          <p:cNvPr id="3" name="內容版面配置區 2"/>
          <p:cNvSpPr>
            <a:spLocks noGrp="1"/>
          </p:cNvSpPr>
          <p:nvPr>
            <p:ph idx="1"/>
          </p:nvPr>
        </p:nvSpPr>
        <p:spPr/>
        <p:txBody>
          <a:bodyPr/>
          <a:lstStyle/>
          <a:p>
            <a:pPr>
              <a:lnSpc>
                <a:spcPct val="90000"/>
              </a:lnSpc>
            </a:pPr>
            <a:r>
              <a:rPr lang="zh-TW" altLang="en-US" dirty="0" smtClean="0"/>
              <a:t>再衡量數包括：</a:t>
            </a:r>
            <a:r>
              <a:rPr lang="en-US" altLang="zh-TW" dirty="0" smtClean="0">
                <a:latin typeface="Arial" charset="0"/>
              </a:rPr>
              <a:t>【IAS 19R.127】</a:t>
            </a:r>
            <a:endParaRPr lang="en-US" altLang="zh-TW" dirty="0" smtClean="0"/>
          </a:p>
          <a:p>
            <a:pPr lvl="1">
              <a:lnSpc>
                <a:spcPct val="90000"/>
              </a:lnSpc>
            </a:pPr>
            <a:r>
              <a:rPr lang="zh-TW" altLang="en-US" dirty="0" smtClean="0"/>
              <a:t>精算損益</a:t>
            </a:r>
            <a:endParaRPr lang="en-US" altLang="zh-TW" dirty="0" smtClean="0"/>
          </a:p>
          <a:p>
            <a:pPr lvl="2">
              <a:lnSpc>
                <a:spcPct val="90000"/>
              </a:lnSpc>
            </a:pPr>
            <a:r>
              <a:rPr lang="zh-TW" altLang="en-US" b="1" dirty="0" smtClean="0"/>
              <a:t>係由確定福利義務現值因精算假設變動及經驗調整而增加或減少所產生</a:t>
            </a:r>
            <a:endParaRPr lang="en-US" altLang="zh-TW" dirty="0" smtClean="0"/>
          </a:p>
          <a:p>
            <a:pPr lvl="1">
              <a:lnSpc>
                <a:spcPct val="90000"/>
              </a:lnSpc>
            </a:pPr>
            <a:r>
              <a:rPr lang="zh-TW" altLang="en-US" dirty="0" smtClean="0"/>
              <a:t>計畫資產報酬，但不包括淨確定福利負債（資產）之淨利息之金額</a:t>
            </a:r>
            <a:endParaRPr lang="en-US" altLang="zh-TW" dirty="0" smtClean="0"/>
          </a:p>
          <a:p>
            <a:pPr lvl="1">
              <a:lnSpc>
                <a:spcPct val="90000"/>
              </a:lnSpc>
            </a:pPr>
            <a:r>
              <a:rPr lang="zh-TW" altLang="en-US" dirty="0" smtClean="0"/>
              <a:t>資產上限影響數之任何變動，但不包括淨確定福利負債（資產）之淨利息之金額</a:t>
            </a:r>
            <a:endParaRPr lang="en-US" altLang="zh-TW" dirty="0" smtClean="0"/>
          </a:p>
          <a:p>
            <a:endParaRPr lang="en-US" altLang="zh-TW" dirty="0" smtClean="0"/>
          </a:p>
          <a:p>
            <a:pPr>
              <a:lnSpc>
                <a:spcPct val="90000"/>
              </a:lnSpc>
            </a:pPr>
            <a:r>
              <a:rPr lang="zh-TW" altLang="en-US" dirty="0" smtClean="0"/>
              <a:t>再衡量數之認列：</a:t>
            </a:r>
            <a:endParaRPr lang="en-US" altLang="zh-TW" dirty="0" smtClean="0"/>
          </a:p>
          <a:p>
            <a:pPr lvl="1">
              <a:lnSpc>
                <a:spcPct val="90000"/>
              </a:lnSpc>
            </a:pPr>
            <a:r>
              <a:rPr lang="zh-TW" altLang="en-US" dirty="0" smtClean="0"/>
              <a:t>應立即認列為其他綜合損益，</a:t>
            </a:r>
            <a:endParaRPr lang="en-US" altLang="zh-TW" dirty="0" smtClean="0"/>
          </a:p>
          <a:p>
            <a:pPr lvl="1">
              <a:lnSpc>
                <a:spcPct val="90000"/>
              </a:lnSpc>
            </a:pPr>
            <a:r>
              <a:rPr lang="zh-TW" altLang="en-US" dirty="0" smtClean="0"/>
              <a:t>惟續後是否</a:t>
            </a:r>
            <a:r>
              <a:rPr lang="zh-TW" altLang="zh-TW" dirty="0"/>
              <a:t>轉入保留盈餘或停留於其他綜合</a:t>
            </a:r>
            <a:r>
              <a:rPr lang="zh-TW" altLang="zh-TW" dirty="0" smtClean="0"/>
              <a:t>損益</a:t>
            </a:r>
            <a:r>
              <a:rPr lang="zh-TW" altLang="en-US" dirty="0" smtClean="0"/>
              <a:t>，則依</a:t>
            </a:r>
            <a:r>
              <a:rPr lang="en-US" altLang="zh-TW" dirty="0" smtClean="0">
                <a:latin typeface="+mj-lt"/>
              </a:rPr>
              <a:t>2013</a:t>
            </a:r>
            <a:r>
              <a:rPr lang="zh-TW" altLang="en-US" dirty="0" smtClean="0"/>
              <a:t>年版</a:t>
            </a:r>
            <a:r>
              <a:rPr lang="en-US" altLang="zh-TW" dirty="0">
                <a:latin typeface="+mj-lt"/>
              </a:rPr>
              <a:t>IFRSs</a:t>
            </a:r>
            <a:r>
              <a:rPr lang="zh-TW" altLang="en-US" dirty="0" smtClean="0"/>
              <a:t>問答集係會計政策之選擇</a:t>
            </a:r>
            <a:r>
              <a:rPr lang="en-US" altLang="zh-TW" dirty="0" smtClean="0"/>
              <a:t>: </a:t>
            </a:r>
          </a:p>
          <a:p>
            <a:pPr lvl="2"/>
            <a:r>
              <a:rPr lang="zh-TW" altLang="zh-TW" dirty="0"/>
              <a:t>由公司審慎評估選擇其會計政策後一致採用，如選擇之會計政策與先前</a:t>
            </a:r>
            <a:r>
              <a:rPr lang="en-US" altLang="zh-TW" dirty="0">
                <a:latin typeface="+mj-lt"/>
              </a:rPr>
              <a:t>2010</a:t>
            </a:r>
            <a:r>
              <a:rPr lang="zh-TW" altLang="zh-TW" dirty="0"/>
              <a:t>年版不同，應追溯適用。</a:t>
            </a:r>
            <a:r>
              <a:rPr lang="en-US" altLang="zh-TW" dirty="0"/>
              <a:t> </a:t>
            </a:r>
          </a:p>
          <a:p>
            <a:pPr lvl="2"/>
            <a:r>
              <a:rPr lang="zh-TW" altLang="zh-TW" dirty="0" smtClean="0"/>
              <a:t>金融</a:t>
            </a:r>
            <a:r>
              <a:rPr lang="zh-TW" altLang="zh-TW" dirty="0"/>
              <a:t>保險業目的事業主管機關如有特別規定，金融保險業應從其規定。</a:t>
            </a:r>
            <a:endParaRPr lang="zh-TW"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3090" name="Rectangle 2"/>
          <p:cNvSpPr>
            <a:spLocks noGrp="1" noChangeArrowheads="1"/>
          </p:cNvSpPr>
          <p:nvPr>
            <p:ph type="title"/>
          </p:nvPr>
        </p:nvSpPr>
        <p:spPr/>
        <p:txBody>
          <a:bodyPr/>
          <a:lstStyle/>
          <a:p>
            <a:r>
              <a:rPr lang="zh-TW" altLang="en-US" dirty="0" smtClean="0"/>
              <a:t>確定福利計畫成本之認列</a:t>
            </a:r>
            <a:endParaRPr lang="en-US" altLang="zh-TW" dirty="0" smtClean="0"/>
          </a:p>
        </p:txBody>
      </p:sp>
      <p:sp>
        <p:nvSpPr>
          <p:cNvPr id="6" name="圓角矩形 5"/>
          <p:cNvSpPr/>
          <p:nvPr/>
        </p:nvSpPr>
        <p:spPr bwMode="auto">
          <a:xfrm>
            <a:off x="762000" y="1905000"/>
            <a:ext cx="533400" cy="2895600"/>
          </a:xfrm>
          <a:prstGeom prst="roundRect">
            <a:avLst/>
          </a:prstGeom>
          <a:solidFill>
            <a:schemeClr val="accent2">
              <a:lumMod val="60000"/>
              <a:lumOff val="40000"/>
            </a:schemeClr>
          </a:solidFill>
          <a:ln w="9525" cap="rnd" cmpd="sng" algn="ctr">
            <a:solidFill>
              <a:schemeClr val="tx1"/>
            </a:solidFill>
            <a:prstDash val="sysDot"/>
            <a:round/>
            <a:headEnd type="none" w="med" len="med"/>
            <a:tailEnd type="none" w="med" len="med"/>
          </a:ln>
          <a:effectLst/>
        </p:spPr>
        <p:txBody>
          <a:bodyPr vert="eaVert" wrap="square" lIns="18288" tIns="45720" rIns="18288"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cap="none" normalizeH="0" baseline="0" dirty="0" smtClean="0">
                <a:ln>
                  <a:noFill/>
                </a:ln>
                <a:solidFill>
                  <a:schemeClr val="tx1"/>
                </a:solidFill>
                <a:effectLst/>
                <a:latin typeface="Arial" charset="0"/>
                <a:ea typeface="SimHei" pitchFamily="2" charset="-122"/>
              </a:rPr>
              <a:t>確定福利計畫成本</a:t>
            </a:r>
          </a:p>
        </p:txBody>
      </p:sp>
      <p:sp>
        <p:nvSpPr>
          <p:cNvPr id="7" name="圓角矩形 6"/>
          <p:cNvSpPr/>
          <p:nvPr/>
        </p:nvSpPr>
        <p:spPr bwMode="auto">
          <a:xfrm>
            <a:off x="1828800" y="1752600"/>
            <a:ext cx="1981200" cy="762000"/>
          </a:xfrm>
          <a:prstGeom prst="roundRect">
            <a:avLst/>
          </a:prstGeom>
          <a:solidFill>
            <a:srgbClr val="FFC000"/>
          </a:solidFill>
          <a:ln w="9525" cap="rnd" cmpd="sng" algn="ctr">
            <a:solidFill>
              <a:schemeClr val="tx1"/>
            </a:solidFill>
            <a:prstDash val="sysDot"/>
            <a:round/>
            <a:headEnd type="none" w="med" len="med"/>
            <a:tailEnd type="none" w="med" len="med"/>
          </a:ln>
          <a:effectLst/>
        </p:spPr>
        <p:txBody>
          <a:bodyPr vert="horz" wrap="square" lIns="18288" tIns="45720" rIns="18288"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cap="none" normalizeH="0" baseline="0" dirty="0" smtClean="0">
                <a:ln>
                  <a:noFill/>
                </a:ln>
                <a:solidFill>
                  <a:schemeClr val="tx1"/>
                </a:solidFill>
                <a:effectLst/>
                <a:latin typeface="Arial" charset="0"/>
                <a:ea typeface="SimHei" pitchFamily="2" charset="-122"/>
              </a:rPr>
              <a:t>服務成本</a:t>
            </a:r>
          </a:p>
        </p:txBody>
      </p:sp>
      <p:sp>
        <p:nvSpPr>
          <p:cNvPr id="8" name="圓角矩形 7"/>
          <p:cNvSpPr/>
          <p:nvPr/>
        </p:nvSpPr>
        <p:spPr bwMode="auto">
          <a:xfrm>
            <a:off x="1828800" y="3048000"/>
            <a:ext cx="1981200" cy="762000"/>
          </a:xfrm>
          <a:prstGeom prst="roundRect">
            <a:avLst/>
          </a:prstGeom>
          <a:solidFill>
            <a:srgbClr val="FFC000"/>
          </a:solidFill>
          <a:ln w="9525" cap="rnd" cmpd="sng" algn="ctr">
            <a:solidFill>
              <a:schemeClr val="tx1"/>
            </a:solidFill>
            <a:prstDash val="sysDot"/>
            <a:round/>
            <a:headEnd type="none" w="med" len="med"/>
            <a:tailEnd type="none" w="med" len="med"/>
          </a:ln>
          <a:effectLst/>
        </p:spPr>
        <p:txBody>
          <a:bodyPr vert="horz" wrap="square" lIns="18288" tIns="45720" rIns="18288" bIns="45720" numCol="1" rtlCol="0" anchor="ctr" anchorCtr="0" compatLnSpc="1">
            <a:prstTxWarp prst="textNoShape">
              <a:avLst/>
            </a:prstTxWarp>
          </a:bodyPr>
          <a:lstStyle/>
          <a:p>
            <a:pPr algn="ctr"/>
            <a:r>
              <a:rPr lang="zh-TW" altLang="en-US" sz="2000" dirty="0" smtClean="0">
                <a:latin typeface="SimHei" pitchFamily="2" charset="-122"/>
                <a:ea typeface="SimHei" pitchFamily="2" charset="-122"/>
              </a:rPr>
              <a:t>淨利息</a:t>
            </a:r>
          </a:p>
        </p:txBody>
      </p:sp>
      <p:sp>
        <p:nvSpPr>
          <p:cNvPr id="9" name="圓角矩形 8"/>
          <p:cNvSpPr/>
          <p:nvPr/>
        </p:nvSpPr>
        <p:spPr bwMode="auto">
          <a:xfrm>
            <a:off x="1828800" y="4267200"/>
            <a:ext cx="1981200" cy="762000"/>
          </a:xfrm>
          <a:prstGeom prst="roundRect">
            <a:avLst/>
          </a:prstGeom>
          <a:solidFill>
            <a:srgbClr val="FFC000"/>
          </a:solidFill>
          <a:ln w="9525" cap="rnd" cmpd="sng" algn="ctr">
            <a:solidFill>
              <a:schemeClr val="tx1"/>
            </a:solidFill>
            <a:prstDash val="sysDot"/>
            <a:round/>
            <a:headEnd type="none" w="med" len="med"/>
            <a:tailEnd type="none" w="med" len="med"/>
          </a:ln>
          <a:effectLst/>
        </p:spPr>
        <p:txBody>
          <a:bodyPr vert="horz" wrap="square" lIns="18288" tIns="45720" rIns="18288" bIns="45720" numCol="1" rtlCol="0" anchor="ctr" anchorCtr="0" compatLnSpc="1">
            <a:prstTxWarp prst="textNoShape">
              <a:avLst/>
            </a:prstTxWarp>
          </a:bodyPr>
          <a:lstStyle/>
          <a:p>
            <a:pPr algn="ctr"/>
            <a:r>
              <a:rPr lang="zh-TW" altLang="en-US" sz="2000" dirty="0" smtClean="0">
                <a:latin typeface="SimHei" pitchFamily="2" charset="-122"/>
                <a:ea typeface="SimHei" pitchFamily="2" charset="-122"/>
              </a:rPr>
              <a:t>再衡量數</a:t>
            </a:r>
          </a:p>
        </p:txBody>
      </p:sp>
      <p:sp>
        <p:nvSpPr>
          <p:cNvPr id="10" name="圓角矩形 9"/>
          <p:cNvSpPr/>
          <p:nvPr/>
        </p:nvSpPr>
        <p:spPr bwMode="auto">
          <a:xfrm>
            <a:off x="4876800" y="1143000"/>
            <a:ext cx="3429000" cy="4648200"/>
          </a:xfrm>
          <a:prstGeom prst="roundRect">
            <a:avLst/>
          </a:prstGeom>
          <a:solidFill>
            <a:srgbClr val="FF9933"/>
          </a:solidFill>
          <a:ln w="9525" cap="rnd" cmpd="sng" algn="ctr">
            <a:solidFill>
              <a:schemeClr val="tx1"/>
            </a:solidFill>
            <a:prstDash val="sysDot"/>
            <a:round/>
            <a:headEnd type="none" w="med" len="med"/>
            <a:tailEnd type="none" w="med" len="med"/>
          </a:ln>
          <a:effectLst/>
        </p:spPr>
        <p:txBody>
          <a:bodyPr vert="horz" wrap="square" lIns="18288" tIns="45720" rIns="18288"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cap="none" normalizeH="0" baseline="0" dirty="0" smtClean="0">
                <a:ln>
                  <a:noFill/>
                </a:ln>
                <a:solidFill>
                  <a:schemeClr val="tx1"/>
                </a:solidFill>
                <a:effectLst/>
                <a:latin typeface="Arial" charset="0"/>
                <a:ea typeface="SimHei" pitchFamily="2" charset="-122"/>
              </a:rPr>
              <a:t>當期認列</a:t>
            </a:r>
            <a:endParaRPr kumimoji="0" lang="en-US" altLang="zh-TW" sz="2000" b="0" i="0" u="none" strike="noStrike" cap="none" normalizeH="0" baseline="0" dirty="0" smtClean="0">
              <a:ln>
                <a:noFill/>
              </a:ln>
              <a:solidFill>
                <a:schemeClr val="tx1"/>
              </a:solidFill>
              <a:effectLst/>
              <a:latin typeface="Arial" charset="0"/>
              <a:ea typeface="SimHei" pitchFamily="2" charset="-122"/>
            </a:endParaRPr>
          </a:p>
          <a:p>
            <a:pPr marL="0" marR="0" indent="0" algn="ctr" defTabSz="914400" rtl="0" eaLnBrk="1" fontAlgn="base" latinLnBrk="0" hangingPunct="1">
              <a:lnSpc>
                <a:spcPct val="100000"/>
              </a:lnSpc>
              <a:spcBef>
                <a:spcPct val="0"/>
              </a:spcBef>
              <a:spcAft>
                <a:spcPct val="0"/>
              </a:spcAft>
              <a:buClrTx/>
              <a:buSzTx/>
              <a:buFontTx/>
              <a:buNone/>
              <a:tabLst/>
            </a:pPr>
            <a:endParaRPr lang="en-US" altLang="zh-TW" sz="20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Arial" charset="0"/>
              <a:ea typeface="SimHei" pitchFamily="2" charset="-122"/>
            </a:endParaRPr>
          </a:p>
          <a:p>
            <a:pPr marL="0" marR="0" indent="0" algn="ctr" defTabSz="914400" rtl="0" eaLnBrk="1" fontAlgn="base" latinLnBrk="0" hangingPunct="1">
              <a:lnSpc>
                <a:spcPct val="100000"/>
              </a:lnSpc>
              <a:spcBef>
                <a:spcPct val="0"/>
              </a:spcBef>
              <a:spcAft>
                <a:spcPct val="0"/>
              </a:spcAft>
              <a:buClrTx/>
              <a:buSzTx/>
              <a:buFontTx/>
              <a:buNone/>
              <a:tabLst/>
            </a:pPr>
            <a:endParaRPr lang="en-US" altLang="zh-TW" sz="20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Arial" charset="0"/>
              <a:ea typeface="SimHei" pitchFamily="2" charset="-122"/>
            </a:endParaRPr>
          </a:p>
          <a:p>
            <a:pPr marL="0" marR="0" indent="0" algn="ctr" defTabSz="914400" rtl="0" eaLnBrk="1" fontAlgn="base" latinLnBrk="0" hangingPunct="1">
              <a:lnSpc>
                <a:spcPct val="100000"/>
              </a:lnSpc>
              <a:spcBef>
                <a:spcPct val="0"/>
              </a:spcBef>
              <a:spcAft>
                <a:spcPct val="0"/>
              </a:spcAft>
              <a:buClrTx/>
              <a:buSzTx/>
              <a:buFontTx/>
              <a:buNone/>
              <a:tabLst/>
            </a:pPr>
            <a:endParaRPr lang="en-US" altLang="zh-TW" sz="20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Arial" charset="0"/>
              <a:ea typeface="SimHei" pitchFamily="2" charset="-122"/>
            </a:endParaRPr>
          </a:p>
          <a:p>
            <a:pPr marL="0" marR="0" indent="0" algn="ctr" defTabSz="914400" rtl="0" eaLnBrk="1" fontAlgn="base" latinLnBrk="0" hangingPunct="1">
              <a:lnSpc>
                <a:spcPct val="100000"/>
              </a:lnSpc>
              <a:spcBef>
                <a:spcPct val="0"/>
              </a:spcBef>
              <a:spcAft>
                <a:spcPct val="0"/>
              </a:spcAft>
              <a:buClrTx/>
              <a:buSzTx/>
              <a:buFontTx/>
              <a:buNone/>
              <a:tabLst/>
            </a:pPr>
            <a:endParaRPr lang="en-US" altLang="zh-TW" sz="20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Arial" charset="0"/>
              <a:ea typeface="SimHei" pitchFamily="2" charset="-122"/>
            </a:endParaRPr>
          </a:p>
          <a:p>
            <a:pPr marL="0" marR="0" indent="0" algn="ctr" defTabSz="914400" rtl="0" eaLnBrk="1" fontAlgn="base" latinLnBrk="0" hangingPunct="1">
              <a:lnSpc>
                <a:spcPct val="100000"/>
              </a:lnSpc>
              <a:spcBef>
                <a:spcPct val="0"/>
              </a:spcBef>
              <a:spcAft>
                <a:spcPct val="0"/>
              </a:spcAft>
              <a:buClrTx/>
              <a:buSzTx/>
              <a:buFontTx/>
              <a:buNone/>
              <a:tabLst/>
            </a:pPr>
            <a:endParaRPr lang="en-US" altLang="zh-TW" sz="20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Arial" charset="0"/>
              <a:ea typeface="SimHei" pitchFamily="2" charset="-122"/>
            </a:endParaRPr>
          </a:p>
          <a:p>
            <a:pPr marL="0" marR="0" indent="0" algn="ctr" defTabSz="914400" rtl="0" eaLnBrk="1" fontAlgn="base" latinLnBrk="0" hangingPunct="1">
              <a:lnSpc>
                <a:spcPct val="100000"/>
              </a:lnSpc>
              <a:spcBef>
                <a:spcPct val="0"/>
              </a:spcBef>
              <a:spcAft>
                <a:spcPct val="0"/>
              </a:spcAft>
              <a:buClrTx/>
              <a:buSzTx/>
              <a:buFontTx/>
              <a:buNone/>
              <a:tabLst/>
            </a:pPr>
            <a:endParaRPr lang="en-US" altLang="zh-TW" sz="2000" dirty="0" smtClean="0"/>
          </a:p>
          <a:p>
            <a:pPr marL="0" marR="0" indent="0" algn="ctr" defTabSz="914400" rtl="0" eaLnBrk="1" fontAlgn="base" latinLnBrk="0" hangingPunct="1">
              <a:lnSpc>
                <a:spcPct val="100000"/>
              </a:lnSpc>
              <a:spcBef>
                <a:spcPct val="0"/>
              </a:spcBef>
              <a:spcAft>
                <a:spcPct val="0"/>
              </a:spcAft>
              <a:buClrTx/>
              <a:buSzTx/>
              <a:buFontTx/>
              <a:buNone/>
              <a:tabLst/>
            </a:pPr>
            <a:endParaRPr kumimoji="0" lang="zh-TW" altLang="en-US" sz="2000" b="0" i="0" u="none" strike="noStrike" cap="none" normalizeH="0" baseline="0" dirty="0" smtClean="0">
              <a:ln>
                <a:noFill/>
              </a:ln>
              <a:solidFill>
                <a:schemeClr val="tx1"/>
              </a:solidFill>
              <a:effectLst/>
              <a:latin typeface="Arial" charset="0"/>
              <a:ea typeface="SimHei" pitchFamily="2" charset="-122"/>
            </a:endParaRPr>
          </a:p>
        </p:txBody>
      </p:sp>
      <p:sp>
        <p:nvSpPr>
          <p:cNvPr id="13" name="圓角化對角線角落矩形 12"/>
          <p:cNvSpPr/>
          <p:nvPr/>
        </p:nvSpPr>
        <p:spPr bwMode="auto">
          <a:xfrm>
            <a:off x="5410200" y="2133600"/>
            <a:ext cx="2286000" cy="1600200"/>
          </a:xfrm>
          <a:prstGeom prst="round2DiagRect">
            <a:avLst/>
          </a:prstGeom>
          <a:solidFill>
            <a:schemeClr val="tx1">
              <a:lumMod val="75000"/>
              <a:lumOff val="25000"/>
            </a:schemeClr>
          </a:solidFill>
          <a:ln w="9525" cap="rnd" cmpd="sng" algn="ctr">
            <a:solidFill>
              <a:schemeClr val="accent1"/>
            </a:solidFill>
            <a:prstDash val="sysDot"/>
            <a:round/>
            <a:headEnd type="none" w="med" len="med"/>
            <a:tailEnd type="none" w="med" len="med"/>
          </a:ln>
          <a:effectLst/>
        </p:spPr>
        <p:txBody>
          <a:bodyPr vert="horz" wrap="square" lIns="18288" tIns="45720" rIns="18288"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TW" altLang="en-US" sz="2200" b="1" i="0" u="none" strike="noStrike" cap="none" normalizeH="0" baseline="0" dirty="0" smtClean="0">
                <a:ln>
                  <a:noFill/>
                </a:ln>
                <a:solidFill>
                  <a:schemeClr val="tx2"/>
                </a:solidFill>
                <a:effectLst/>
                <a:latin typeface="Arial" charset="0"/>
                <a:ea typeface="SimHei" pitchFamily="2" charset="-122"/>
              </a:rPr>
              <a:t>損    益</a:t>
            </a:r>
          </a:p>
        </p:txBody>
      </p:sp>
      <p:sp>
        <p:nvSpPr>
          <p:cNvPr id="14" name="圓角化對角線角落矩形 13"/>
          <p:cNvSpPr/>
          <p:nvPr/>
        </p:nvSpPr>
        <p:spPr bwMode="auto">
          <a:xfrm>
            <a:off x="5410200" y="4267200"/>
            <a:ext cx="2286000" cy="685800"/>
          </a:xfrm>
          <a:prstGeom prst="round2DiagRect">
            <a:avLst/>
          </a:prstGeom>
          <a:solidFill>
            <a:schemeClr val="bg1"/>
          </a:solidFill>
          <a:ln w="9525" cap="rnd" cmpd="sng" algn="ctr">
            <a:solidFill>
              <a:schemeClr val="tx1"/>
            </a:solidFill>
            <a:prstDash val="sysDot"/>
            <a:round/>
            <a:headEnd type="none" w="med" len="med"/>
            <a:tailEnd type="none" w="med" len="med"/>
          </a:ln>
          <a:effectLst/>
        </p:spPr>
        <p:txBody>
          <a:bodyPr vert="horz" wrap="square" lIns="18288" tIns="45720" rIns="18288"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cap="none" normalizeH="0" baseline="0" dirty="0" smtClean="0">
                <a:ln>
                  <a:noFill/>
                </a:ln>
                <a:solidFill>
                  <a:schemeClr val="tx2"/>
                </a:solidFill>
                <a:effectLst/>
                <a:latin typeface="Arial" charset="0"/>
                <a:ea typeface="SimHei" pitchFamily="2" charset="-122"/>
              </a:rPr>
              <a:t>其他綜合損益</a:t>
            </a:r>
          </a:p>
        </p:txBody>
      </p:sp>
      <p:cxnSp>
        <p:nvCxnSpPr>
          <p:cNvPr id="16" name="直線單箭頭接點 15"/>
          <p:cNvCxnSpPr>
            <a:stCxn id="7" idx="3"/>
            <a:endCxn id="13" idx="2"/>
          </p:cNvCxnSpPr>
          <p:nvPr/>
        </p:nvCxnSpPr>
        <p:spPr bwMode="auto">
          <a:xfrm>
            <a:off x="3810000" y="2133600"/>
            <a:ext cx="1600200" cy="800100"/>
          </a:xfrm>
          <a:prstGeom prst="straightConnector1">
            <a:avLst/>
          </a:prstGeom>
          <a:solidFill>
            <a:schemeClr val="bg1"/>
          </a:solidFill>
          <a:ln w="31750" cap="rnd" cmpd="sng" algn="ctr">
            <a:solidFill>
              <a:schemeClr val="tx1"/>
            </a:solidFill>
            <a:prstDash val="solid"/>
            <a:round/>
            <a:headEnd type="none" w="med" len="med"/>
            <a:tailEnd type="arrow"/>
          </a:ln>
          <a:effectLst/>
        </p:spPr>
      </p:cxnSp>
      <p:cxnSp>
        <p:nvCxnSpPr>
          <p:cNvPr id="18" name="直線單箭頭接點 17"/>
          <p:cNvCxnSpPr>
            <a:stCxn id="8" idx="3"/>
            <a:endCxn id="13" idx="2"/>
          </p:cNvCxnSpPr>
          <p:nvPr/>
        </p:nvCxnSpPr>
        <p:spPr bwMode="auto">
          <a:xfrm flipV="1">
            <a:off x="3810000" y="2933700"/>
            <a:ext cx="1600200" cy="495300"/>
          </a:xfrm>
          <a:prstGeom prst="straightConnector1">
            <a:avLst/>
          </a:prstGeom>
          <a:solidFill>
            <a:schemeClr val="bg1"/>
          </a:solidFill>
          <a:ln w="25400" cap="rnd" cmpd="sng" algn="ctr">
            <a:solidFill>
              <a:schemeClr val="tx1"/>
            </a:solidFill>
            <a:prstDash val="solid"/>
            <a:round/>
            <a:headEnd type="none" w="med" len="med"/>
            <a:tailEnd type="arrow"/>
          </a:ln>
          <a:effectLst/>
        </p:spPr>
      </p:cxnSp>
      <p:cxnSp>
        <p:nvCxnSpPr>
          <p:cNvPr id="21" name="直線單箭頭接點 20"/>
          <p:cNvCxnSpPr>
            <a:stCxn id="9" idx="3"/>
            <a:endCxn id="14" idx="2"/>
          </p:cNvCxnSpPr>
          <p:nvPr/>
        </p:nvCxnSpPr>
        <p:spPr bwMode="auto">
          <a:xfrm flipV="1">
            <a:off x="3810000" y="4610100"/>
            <a:ext cx="1600200" cy="38100"/>
          </a:xfrm>
          <a:prstGeom prst="straightConnector1">
            <a:avLst/>
          </a:prstGeom>
          <a:solidFill>
            <a:schemeClr val="bg1"/>
          </a:solidFill>
          <a:ln w="31750" cap="rnd" cmpd="sng" algn="ctr">
            <a:solidFill>
              <a:srgbClr val="FF0000"/>
            </a:solidFill>
            <a:prstDash val="solid"/>
            <a:round/>
            <a:headEnd type="none" w="med" len="med"/>
            <a:tailEnd type="arrow"/>
          </a:ln>
          <a:effectLst/>
        </p:spPr>
      </p:cxnSp>
      <p:sp>
        <p:nvSpPr>
          <p:cNvPr id="26" name="Rectangle 3"/>
          <p:cNvSpPr txBox="1">
            <a:spLocks noChangeArrowheads="1"/>
          </p:cNvSpPr>
          <p:nvPr/>
        </p:nvSpPr>
        <p:spPr bwMode="auto">
          <a:xfrm>
            <a:off x="457200" y="1143000"/>
            <a:ext cx="3125787" cy="3810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360363" marR="0" lvl="0" indent="-360363" algn="l" defTabSz="914400" rtl="0" eaLnBrk="1" fontAlgn="base" latinLnBrk="0" hangingPunct="1">
              <a:lnSpc>
                <a:spcPct val="90000"/>
              </a:lnSpc>
              <a:spcBef>
                <a:spcPct val="20000"/>
              </a:spcBef>
              <a:spcAft>
                <a:spcPct val="0"/>
              </a:spcAft>
              <a:buClr>
                <a:srgbClr val="FFD200"/>
              </a:buClr>
              <a:buSzPct val="75000"/>
              <a:buFont typeface="Arial" charset="0"/>
              <a:buChar char="►"/>
              <a:tabLst/>
              <a:defRPr/>
            </a:pPr>
            <a:r>
              <a:rPr kumimoji="0" lang="en-US" altLang="zh-TW" sz="2400" b="0" i="0" u="none" strike="noStrike" kern="0" cap="none" spc="0" normalizeH="0" baseline="0" noProof="0" dirty="0" smtClean="0">
                <a:ln>
                  <a:noFill/>
                </a:ln>
                <a:solidFill>
                  <a:srgbClr val="646464"/>
                </a:solidFill>
                <a:effectLst/>
                <a:uLnTx/>
                <a:uFillTx/>
                <a:latin typeface="+mn-lt"/>
                <a:ea typeface="+mn-ea"/>
                <a:cs typeface="+mn-cs"/>
              </a:rPr>
              <a:t>IAS 19R</a:t>
            </a:r>
            <a:r>
              <a:rPr lang="zh-TW" altLang="en-US" sz="2400" dirty="0" smtClean="0">
                <a:solidFill>
                  <a:schemeClr val="bg1"/>
                </a:solidFill>
                <a:latin typeface="SimHei" pitchFamily="2" charset="-122"/>
                <a:ea typeface="SimHei" pitchFamily="2" charset="-122"/>
              </a:rPr>
              <a:t>：</a:t>
            </a:r>
            <a:endParaRPr lang="en-US" altLang="zh-TW" sz="2400" dirty="0" smtClean="0">
              <a:solidFill>
                <a:schemeClr val="bg1"/>
              </a:solidFill>
              <a:latin typeface="SimHei" pitchFamily="2" charset="-122"/>
              <a:ea typeface="SimHei" pitchFamily="2" charset="-122"/>
            </a:endParaRPr>
          </a:p>
          <a:p>
            <a:pPr marL="1081088" marR="0" lvl="2" indent="-361950" algn="l" defTabSz="914400" rtl="0" eaLnBrk="1" fontAlgn="base" latinLnBrk="0" hangingPunct="1">
              <a:lnSpc>
                <a:spcPct val="90000"/>
              </a:lnSpc>
              <a:spcBef>
                <a:spcPct val="20000"/>
              </a:spcBef>
              <a:spcAft>
                <a:spcPct val="0"/>
              </a:spcAft>
              <a:buClr>
                <a:srgbClr val="FFD200"/>
              </a:buClr>
              <a:buSzPct val="75000"/>
              <a:buFont typeface="Arial" charset="0"/>
              <a:buChar char="►"/>
              <a:tabLst/>
              <a:defRPr/>
            </a:pPr>
            <a:endParaRPr kumimoji="0" lang="en-US" altLang="zh-TW" sz="1800" b="0" i="0" u="none" strike="noStrike" kern="0" cap="none" spc="0" normalizeH="0" baseline="0" noProof="0" dirty="0" smtClean="0">
              <a:ln>
                <a:noFill/>
              </a:ln>
              <a:solidFill>
                <a:srgbClr val="646464"/>
              </a:solidFill>
              <a:effectLst/>
              <a:uLnTx/>
              <a:uFillTx/>
              <a:latin typeface="+mn-lt"/>
              <a:ea typeface="+mn-ea"/>
            </a:endParaRPr>
          </a:p>
          <a:p>
            <a:pPr marL="1081088" marR="0" lvl="2" indent="-361950" algn="l" defTabSz="914400" rtl="0" eaLnBrk="1" fontAlgn="base" latinLnBrk="0" hangingPunct="1">
              <a:lnSpc>
                <a:spcPct val="90000"/>
              </a:lnSpc>
              <a:spcBef>
                <a:spcPct val="20000"/>
              </a:spcBef>
              <a:spcAft>
                <a:spcPct val="0"/>
              </a:spcAft>
              <a:buClr>
                <a:srgbClr val="FFD200"/>
              </a:buClr>
              <a:buSzPct val="75000"/>
              <a:buFont typeface="Arial" charset="0"/>
              <a:buChar char="►"/>
              <a:tabLst/>
              <a:defRPr/>
            </a:pPr>
            <a:endParaRPr kumimoji="0" lang="en-US" altLang="zh-TW" sz="1800" b="0" i="0" u="none" strike="noStrike" kern="0" cap="none" spc="0" normalizeH="0" baseline="0" noProof="0" dirty="0" smtClean="0">
              <a:ln>
                <a:noFill/>
              </a:ln>
              <a:solidFill>
                <a:srgbClr val="646464"/>
              </a:solidFill>
              <a:effectLst/>
              <a:uLnTx/>
              <a:uFillTx/>
              <a:latin typeface="+mn-lt"/>
              <a:ea typeface="+mn-ea"/>
            </a:endParaRPr>
          </a:p>
          <a:p>
            <a:pPr marL="1081088" marR="0" lvl="2" indent="-361950" algn="l" defTabSz="914400" rtl="0" eaLnBrk="1" fontAlgn="base" latinLnBrk="0" hangingPunct="1">
              <a:lnSpc>
                <a:spcPct val="90000"/>
              </a:lnSpc>
              <a:spcBef>
                <a:spcPct val="20000"/>
              </a:spcBef>
              <a:spcAft>
                <a:spcPct val="0"/>
              </a:spcAft>
              <a:buClr>
                <a:srgbClr val="FFD200"/>
              </a:buClr>
              <a:buSzPct val="75000"/>
              <a:buFont typeface="Arial" charset="0"/>
              <a:buChar char="►"/>
              <a:tabLst/>
              <a:defRPr/>
            </a:pPr>
            <a:endParaRPr kumimoji="0" lang="zh-TW" altLang="en-US" sz="1800" b="0" i="0" u="none" strike="noStrike" kern="0" cap="none" spc="0" normalizeH="0" baseline="0" noProof="0" dirty="0">
              <a:ln>
                <a:noFill/>
              </a:ln>
              <a:solidFill>
                <a:srgbClr val="646464"/>
              </a:solidFill>
              <a:effectLst/>
              <a:uLnTx/>
              <a:uFillTx/>
              <a:latin typeface="+mn-lt"/>
              <a:ea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t>確定福利成本認列之改變</a:t>
            </a:r>
            <a:endParaRPr lang="en-GB" dirty="0"/>
          </a:p>
        </p:txBody>
      </p:sp>
      <p:sp>
        <p:nvSpPr>
          <p:cNvPr id="3" name="Content Placeholder 2"/>
          <p:cNvSpPr>
            <a:spLocks noGrp="1"/>
          </p:cNvSpPr>
          <p:nvPr>
            <p:ph idx="1"/>
          </p:nvPr>
        </p:nvSpPr>
        <p:spPr/>
        <p:txBody>
          <a:bodyPr/>
          <a:lstStyle/>
          <a:p>
            <a:pPr>
              <a:buNone/>
            </a:pPr>
            <a:r>
              <a:rPr lang="zh-TW" altLang="en-US" dirty="0" smtClean="0"/>
              <a:t>各項組成認列之變動</a:t>
            </a:r>
            <a:endParaRPr lang="en-US" altLang="zh-TW" dirty="0" smtClean="0"/>
          </a:p>
          <a:p>
            <a:pPr>
              <a:buNone/>
            </a:pPr>
            <a:endParaRPr lang="en-US" altLang="zh-TW" dirty="0" smtClean="0"/>
          </a:p>
          <a:p>
            <a:pPr>
              <a:buNone/>
            </a:pPr>
            <a:endParaRPr lang="en-US" altLang="zh-TW" dirty="0" smtClean="0"/>
          </a:p>
          <a:p>
            <a:pPr>
              <a:buNone/>
            </a:pPr>
            <a:endParaRPr lang="en-US" altLang="zh-TW" dirty="0" smtClean="0"/>
          </a:p>
          <a:p>
            <a:pPr>
              <a:buNone/>
            </a:pPr>
            <a:endParaRPr lang="en-US" altLang="zh-TW" dirty="0" smtClean="0"/>
          </a:p>
        </p:txBody>
      </p:sp>
      <p:graphicFrame>
        <p:nvGraphicFramePr>
          <p:cNvPr id="7" name="表格 6"/>
          <p:cNvGraphicFramePr>
            <a:graphicFrameLocks noGrp="1"/>
          </p:cNvGraphicFramePr>
          <p:nvPr/>
        </p:nvGraphicFramePr>
        <p:xfrm>
          <a:off x="457200" y="1907494"/>
          <a:ext cx="8058149" cy="4216106"/>
        </p:xfrm>
        <a:graphic>
          <a:graphicData uri="http://schemas.openxmlformats.org/drawingml/2006/table">
            <a:tbl>
              <a:tblPr/>
              <a:tblGrid>
                <a:gridCol w="2159374"/>
                <a:gridCol w="1869701"/>
                <a:gridCol w="2014537"/>
                <a:gridCol w="2014537"/>
              </a:tblGrid>
              <a:tr h="662135">
                <a:tc gridSpan="2">
                  <a:txBody>
                    <a:bodyPr/>
                    <a:lstStyle/>
                    <a:p>
                      <a:pPr algn="ctr">
                        <a:spcAft>
                          <a:spcPts val="0"/>
                        </a:spcAft>
                      </a:pPr>
                      <a:r>
                        <a:rPr lang="en-US" sz="1800" b="1" kern="100" dirty="0">
                          <a:latin typeface="Arial" pitchFamily="34" charset="0"/>
                          <a:ea typeface="SimHei" pitchFamily="2" charset="-122"/>
                          <a:cs typeface="Arial" pitchFamily="34" charset="0"/>
                        </a:rPr>
                        <a:t>IAS 19 </a:t>
                      </a:r>
                      <a:endParaRPr lang="zh-TW" sz="1800" kern="100" dirty="0">
                        <a:latin typeface="Arial" pitchFamily="34" charset="0"/>
                        <a:ea typeface="SimHei" pitchFamily="2" charset="-122"/>
                        <a:cs typeface="Arial" pitchFamily="34" charset="0"/>
                      </a:endParaRPr>
                    </a:p>
                  </a:txBody>
                  <a:tcPr marL="71835" marR="71835" marT="35918" marB="35918"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28575" cap="flat" cmpd="sng" algn="ctr">
                      <a:solidFill>
                        <a:srgbClr val="0D0D0D"/>
                      </a:solidFill>
                      <a:prstDash val="solid"/>
                      <a:round/>
                      <a:headEnd type="none" w="med" len="med"/>
                      <a:tailEnd type="none" w="med" len="med"/>
                    </a:lnB>
                    <a:solidFill>
                      <a:srgbClr val="999999"/>
                    </a:solidFill>
                  </a:tcPr>
                </a:tc>
                <a:tc hMerge="1">
                  <a:txBody>
                    <a:bodyPr/>
                    <a:lstStyle/>
                    <a:p>
                      <a:endParaRPr lang="zh-TW" altLang="en-US"/>
                    </a:p>
                  </a:txBody>
                  <a:tcPr/>
                </a:tc>
                <a:tc gridSpan="2">
                  <a:txBody>
                    <a:bodyPr/>
                    <a:lstStyle/>
                    <a:p>
                      <a:pPr algn="ctr">
                        <a:spcAft>
                          <a:spcPts val="0"/>
                        </a:spcAft>
                      </a:pPr>
                      <a:r>
                        <a:rPr lang="en-US" sz="1800" b="1" kern="100" dirty="0">
                          <a:latin typeface="Arial" pitchFamily="34" charset="0"/>
                          <a:ea typeface="SimHei" pitchFamily="2" charset="-122"/>
                          <a:cs typeface="Arial" pitchFamily="34" charset="0"/>
                        </a:rPr>
                        <a:t>IAS 19R (2011)</a:t>
                      </a:r>
                      <a:endParaRPr lang="zh-TW" sz="1800" kern="100" dirty="0">
                        <a:latin typeface="Arial" pitchFamily="34" charset="0"/>
                        <a:ea typeface="SimHei" pitchFamily="2" charset="-122"/>
                        <a:cs typeface="Arial" pitchFamily="34" charset="0"/>
                      </a:endParaRPr>
                    </a:p>
                  </a:txBody>
                  <a:tcPr marL="71835" marR="71835" marT="35918" marB="35918"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999999"/>
                    </a:solidFill>
                  </a:tcPr>
                </a:tc>
                <a:tc hMerge="1">
                  <a:txBody>
                    <a:bodyPr/>
                    <a:lstStyle/>
                    <a:p>
                      <a:endParaRPr lang="zh-TW" altLang="en-US"/>
                    </a:p>
                  </a:txBody>
                  <a:tcPr/>
                </a:tc>
              </a:tr>
              <a:tr h="622740">
                <a:tc>
                  <a:txBody>
                    <a:bodyPr/>
                    <a:lstStyle/>
                    <a:p>
                      <a:pPr>
                        <a:spcAft>
                          <a:spcPts val="0"/>
                        </a:spcAft>
                      </a:pPr>
                      <a:r>
                        <a:rPr lang="zh-TW" sz="1800" kern="100">
                          <a:latin typeface="Arial" pitchFamily="34" charset="0"/>
                          <a:ea typeface="SimHei" pitchFamily="2" charset="-122"/>
                          <a:cs typeface="Arial" pitchFamily="34" charset="0"/>
                        </a:rPr>
                        <a:t>原名稱 </a:t>
                      </a:r>
                    </a:p>
                  </a:txBody>
                  <a:tcPr marL="71835" marR="71835" marT="35918" marB="35918" anchor="ctr">
                    <a:lnL w="28575" cap="flat" cmpd="sng" algn="ctr">
                      <a:solidFill>
                        <a:srgbClr val="0D0D0D"/>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0D0D0D"/>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EDEDE"/>
                    </a:solidFill>
                  </a:tcPr>
                </a:tc>
                <a:tc>
                  <a:txBody>
                    <a:bodyPr/>
                    <a:lstStyle/>
                    <a:p>
                      <a:pPr>
                        <a:spcAft>
                          <a:spcPts val="0"/>
                        </a:spcAft>
                      </a:pPr>
                      <a:r>
                        <a:rPr lang="zh-TW" sz="1800" kern="100">
                          <a:latin typeface="Arial" pitchFamily="34" charset="0"/>
                          <a:ea typeface="SimHei" pitchFamily="2" charset="-122"/>
                          <a:cs typeface="Arial" pitchFamily="34" charset="0"/>
                        </a:rPr>
                        <a:t>會計處理 </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D0D0D"/>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EDEDE"/>
                    </a:solidFill>
                  </a:tcPr>
                </a:tc>
                <a:tc>
                  <a:txBody>
                    <a:bodyPr/>
                    <a:lstStyle/>
                    <a:p>
                      <a:pPr>
                        <a:spcAft>
                          <a:spcPts val="0"/>
                        </a:spcAft>
                      </a:pPr>
                      <a:r>
                        <a:rPr lang="zh-TW" sz="1800" kern="100" dirty="0">
                          <a:latin typeface="Arial" pitchFamily="34" charset="0"/>
                          <a:ea typeface="SimHei" pitchFamily="2" charset="-122"/>
                          <a:cs typeface="Arial" pitchFamily="34" charset="0"/>
                        </a:rPr>
                        <a:t>修訂後名稱 </a:t>
                      </a:r>
                    </a:p>
                  </a:txBody>
                  <a:tcPr marL="71835" marR="71835" marT="35918" marB="35918" anchor="ctr">
                    <a:lnL w="28575" cap="flat" cmpd="sng" algn="ctr">
                      <a:solidFill>
                        <a:srgbClr val="00000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EDEDE"/>
                    </a:solidFill>
                  </a:tcPr>
                </a:tc>
                <a:tc>
                  <a:txBody>
                    <a:bodyPr/>
                    <a:lstStyle/>
                    <a:p>
                      <a:pPr>
                        <a:spcAft>
                          <a:spcPts val="0"/>
                        </a:spcAft>
                      </a:pPr>
                      <a:r>
                        <a:rPr lang="zh-TW" sz="1800" kern="100">
                          <a:latin typeface="Arial" pitchFamily="34" charset="0"/>
                          <a:ea typeface="SimHei" pitchFamily="2" charset="-122"/>
                          <a:cs typeface="Arial" pitchFamily="34" charset="0"/>
                        </a:rPr>
                        <a:t>會計處理 </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EDEDE"/>
                    </a:solidFill>
                  </a:tcPr>
                </a:tc>
              </a:tr>
              <a:tr h="622740">
                <a:tc>
                  <a:txBody>
                    <a:bodyPr/>
                    <a:lstStyle/>
                    <a:p>
                      <a:pPr>
                        <a:spcAft>
                          <a:spcPts val="0"/>
                        </a:spcAft>
                      </a:pPr>
                      <a:r>
                        <a:rPr lang="zh-TW" sz="1800" kern="100">
                          <a:latin typeface="Arial" pitchFamily="34" charset="0"/>
                          <a:ea typeface="SimHei" pitchFamily="2" charset="-122"/>
                          <a:cs typeface="Arial" pitchFamily="34" charset="0"/>
                        </a:rPr>
                        <a:t>當期服務成本 </a:t>
                      </a:r>
                    </a:p>
                  </a:txBody>
                  <a:tcPr marL="71835" marR="71835" marT="35918" marB="35918" anchor="ctr">
                    <a:lnL w="28575" cap="flat" cmpd="sng" algn="ctr">
                      <a:solidFill>
                        <a:srgbClr val="0D0D0D"/>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EFEFEF"/>
                    </a:solidFill>
                  </a:tcPr>
                </a:tc>
                <a:tc>
                  <a:txBody>
                    <a:bodyPr/>
                    <a:lstStyle/>
                    <a:p>
                      <a:pPr>
                        <a:spcAft>
                          <a:spcPts val="0"/>
                        </a:spcAft>
                      </a:pPr>
                      <a:r>
                        <a:rPr lang="zh-TW" sz="1800" kern="100">
                          <a:latin typeface="Arial" pitchFamily="34" charset="0"/>
                          <a:ea typeface="SimHei" pitchFamily="2" charset="-122"/>
                          <a:cs typeface="Arial" pitchFamily="34" charset="0"/>
                        </a:rPr>
                        <a:t>認列為損益 </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EFEFEF"/>
                    </a:solidFill>
                  </a:tcPr>
                </a:tc>
                <a:tc>
                  <a:txBody>
                    <a:bodyPr/>
                    <a:lstStyle/>
                    <a:p>
                      <a:pPr>
                        <a:spcAft>
                          <a:spcPts val="0"/>
                        </a:spcAft>
                      </a:pPr>
                      <a:r>
                        <a:rPr lang="zh-TW" sz="1800" kern="100" dirty="0">
                          <a:latin typeface="Arial" pitchFamily="34" charset="0"/>
                          <a:ea typeface="SimHei" pitchFamily="2" charset="-122"/>
                          <a:cs typeface="Arial" pitchFamily="34" charset="0"/>
                        </a:rPr>
                        <a:t>當期服務成本 </a:t>
                      </a:r>
                    </a:p>
                  </a:txBody>
                  <a:tcPr marL="71835" marR="71835" marT="35918" marB="35918" anchor="ctr">
                    <a:lnL w="28575" cap="flat" cmpd="sng" algn="ctr">
                      <a:solidFill>
                        <a:srgbClr val="00000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EFEFEF"/>
                    </a:solidFill>
                  </a:tcPr>
                </a:tc>
                <a:tc>
                  <a:txBody>
                    <a:bodyPr/>
                    <a:lstStyle/>
                    <a:p>
                      <a:pPr>
                        <a:spcAft>
                          <a:spcPts val="0"/>
                        </a:spcAft>
                      </a:pPr>
                      <a:r>
                        <a:rPr lang="zh-TW" sz="1800" kern="100">
                          <a:latin typeface="Arial" pitchFamily="34" charset="0"/>
                          <a:ea typeface="SimHei" pitchFamily="2" charset="-122"/>
                          <a:cs typeface="Arial" pitchFamily="34" charset="0"/>
                        </a:rPr>
                        <a:t>認列為損益 </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EFEFEF"/>
                    </a:solidFill>
                  </a:tcPr>
                </a:tc>
              </a:tr>
              <a:tr h="454095">
                <a:tc>
                  <a:txBody>
                    <a:bodyPr/>
                    <a:lstStyle/>
                    <a:p>
                      <a:pPr>
                        <a:spcAft>
                          <a:spcPts val="0"/>
                        </a:spcAft>
                      </a:pPr>
                      <a:r>
                        <a:rPr lang="zh-TW" sz="1800" kern="100">
                          <a:latin typeface="Arial" pitchFamily="34" charset="0"/>
                          <a:ea typeface="SimHei" pitchFamily="2" charset="-122"/>
                          <a:cs typeface="Arial" pitchFamily="34" charset="0"/>
                        </a:rPr>
                        <a:t>利息成本 </a:t>
                      </a:r>
                    </a:p>
                  </a:txBody>
                  <a:tcPr marL="71835" marR="71835" marT="35918" marB="35918" anchor="ctr">
                    <a:lnL w="28575" cap="flat" cmpd="sng" algn="ctr">
                      <a:solidFill>
                        <a:srgbClr val="0D0D0D"/>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EDEDE"/>
                    </a:solidFill>
                  </a:tcPr>
                </a:tc>
                <a:tc>
                  <a:txBody>
                    <a:bodyPr/>
                    <a:lstStyle/>
                    <a:p>
                      <a:pPr>
                        <a:spcAft>
                          <a:spcPts val="0"/>
                        </a:spcAft>
                      </a:pPr>
                      <a:r>
                        <a:rPr lang="zh-TW" sz="1800" kern="100" dirty="0">
                          <a:latin typeface="Arial" pitchFamily="34" charset="0"/>
                          <a:ea typeface="SimHei" pitchFamily="2" charset="-122"/>
                          <a:cs typeface="Arial" pitchFamily="34" charset="0"/>
                        </a:rPr>
                        <a:t>認列為損益</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EDEDE"/>
                    </a:solidFill>
                  </a:tcPr>
                </a:tc>
                <a:tc>
                  <a:txBody>
                    <a:bodyPr/>
                    <a:lstStyle/>
                    <a:p>
                      <a:pPr>
                        <a:spcAft>
                          <a:spcPts val="0"/>
                        </a:spcAft>
                      </a:pPr>
                      <a:r>
                        <a:rPr lang="zh-TW" sz="1800" kern="100" dirty="0">
                          <a:latin typeface="Arial" pitchFamily="34" charset="0"/>
                          <a:ea typeface="SimHei" pitchFamily="2" charset="-122"/>
                          <a:cs typeface="Arial" pitchFamily="34" charset="0"/>
                        </a:rPr>
                        <a:t>淨利息</a:t>
                      </a:r>
                      <a:r>
                        <a:rPr lang="en-US" sz="1800" kern="100" dirty="0">
                          <a:latin typeface="Arial" pitchFamily="34" charset="0"/>
                          <a:ea typeface="SimHei" pitchFamily="2" charset="-122"/>
                          <a:cs typeface="Arial" pitchFamily="34" charset="0"/>
                          <a:sym typeface="Symbol"/>
                        </a:rPr>
                        <a:t></a:t>
                      </a:r>
                      <a:r>
                        <a:rPr lang="zh-TW" sz="1800" kern="100" dirty="0">
                          <a:latin typeface="Arial" pitchFamily="34" charset="0"/>
                          <a:ea typeface="SimHei" pitchFamily="2" charset="-122"/>
                          <a:cs typeface="Arial" pitchFamily="34" charset="0"/>
                        </a:rPr>
                        <a:t>負債面 </a:t>
                      </a:r>
                    </a:p>
                  </a:txBody>
                  <a:tcPr marL="71835" marR="71835" marT="35918" marB="35918" anchor="ctr">
                    <a:lnL w="28575" cap="flat" cmpd="sng" algn="ctr">
                      <a:solidFill>
                        <a:srgbClr val="00000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EDEDE"/>
                    </a:solidFill>
                  </a:tcPr>
                </a:tc>
                <a:tc>
                  <a:txBody>
                    <a:bodyPr/>
                    <a:lstStyle/>
                    <a:p>
                      <a:pPr>
                        <a:spcAft>
                          <a:spcPts val="0"/>
                        </a:spcAft>
                      </a:pPr>
                      <a:r>
                        <a:rPr lang="zh-TW" sz="1800" kern="100" dirty="0">
                          <a:latin typeface="Arial" pitchFamily="34" charset="0"/>
                          <a:ea typeface="SimHei" pitchFamily="2" charset="-122"/>
                          <a:cs typeface="Arial" pitchFamily="34" charset="0"/>
                        </a:rPr>
                        <a:t>認列為損益</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EDEDE"/>
                    </a:solidFill>
                  </a:tcPr>
                </a:tc>
              </a:tr>
              <a:tr h="348348">
                <a:tc>
                  <a:txBody>
                    <a:bodyPr/>
                    <a:lstStyle/>
                    <a:p>
                      <a:pPr>
                        <a:spcAft>
                          <a:spcPts val="0"/>
                        </a:spcAft>
                      </a:pPr>
                      <a:r>
                        <a:rPr lang="zh-TW" sz="1800" kern="100">
                          <a:latin typeface="Arial" pitchFamily="34" charset="0"/>
                          <a:ea typeface="SimHei" pitchFamily="2" charset="-122"/>
                          <a:cs typeface="Arial" pitchFamily="34" charset="0"/>
                        </a:rPr>
                        <a:t>計畫資產預期報酬 </a:t>
                      </a:r>
                    </a:p>
                  </a:txBody>
                  <a:tcPr marL="71835" marR="71835" marT="35918" marB="35918" anchor="ctr">
                    <a:lnL w="28575" cap="flat" cmpd="sng" algn="ctr">
                      <a:solidFill>
                        <a:srgbClr val="0D0D0D"/>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EFEFEF"/>
                    </a:solidFill>
                  </a:tcPr>
                </a:tc>
                <a:tc>
                  <a:txBody>
                    <a:bodyPr/>
                    <a:lstStyle/>
                    <a:p>
                      <a:pPr>
                        <a:spcAft>
                          <a:spcPts val="0"/>
                        </a:spcAft>
                      </a:pPr>
                      <a:r>
                        <a:rPr lang="zh-TW" sz="1800" kern="100">
                          <a:latin typeface="Arial" pitchFamily="34" charset="0"/>
                          <a:ea typeface="SimHei" pitchFamily="2" charset="-122"/>
                          <a:cs typeface="Arial" pitchFamily="34" charset="0"/>
                        </a:rPr>
                        <a:t>認列為損益</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EFEFEF"/>
                    </a:solidFill>
                  </a:tcPr>
                </a:tc>
                <a:tc>
                  <a:txBody>
                    <a:bodyPr/>
                    <a:lstStyle/>
                    <a:p>
                      <a:pPr>
                        <a:spcAft>
                          <a:spcPts val="0"/>
                        </a:spcAft>
                      </a:pPr>
                      <a:r>
                        <a:rPr lang="zh-TW" sz="1800" kern="100" dirty="0">
                          <a:latin typeface="Arial" pitchFamily="34" charset="0"/>
                          <a:ea typeface="SimHei" pitchFamily="2" charset="-122"/>
                          <a:cs typeface="Arial" pitchFamily="34" charset="0"/>
                        </a:rPr>
                        <a:t>淨利息</a:t>
                      </a:r>
                      <a:r>
                        <a:rPr lang="en-US" sz="1800" kern="100" dirty="0">
                          <a:latin typeface="Arial" pitchFamily="34" charset="0"/>
                          <a:ea typeface="SimHei" pitchFamily="2" charset="-122"/>
                          <a:cs typeface="Arial" pitchFamily="34" charset="0"/>
                          <a:sym typeface="Symbol"/>
                        </a:rPr>
                        <a:t></a:t>
                      </a:r>
                      <a:r>
                        <a:rPr lang="zh-TW" sz="1800" kern="100" dirty="0">
                          <a:latin typeface="Arial" pitchFamily="34" charset="0"/>
                          <a:ea typeface="SimHei" pitchFamily="2" charset="-122"/>
                          <a:cs typeface="Arial" pitchFamily="34" charset="0"/>
                        </a:rPr>
                        <a:t>資產面 </a:t>
                      </a:r>
                    </a:p>
                  </a:txBody>
                  <a:tcPr marL="71835" marR="71835" marT="35918" marB="35918" anchor="ctr">
                    <a:lnL w="28575" cap="flat" cmpd="sng" algn="ctr">
                      <a:solidFill>
                        <a:srgbClr val="00000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a:noFill/>
                    </a:lnB>
                    <a:solidFill>
                      <a:schemeClr val="bg1">
                        <a:lumMod val="40000"/>
                        <a:lumOff val="60000"/>
                      </a:schemeClr>
                    </a:solidFill>
                  </a:tcPr>
                </a:tc>
                <a:tc>
                  <a:txBody>
                    <a:bodyPr/>
                    <a:lstStyle/>
                    <a:p>
                      <a:pPr>
                        <a:spcAft>
                          <a:spcPts val="0"/>
                        </a:spcAft>
                      </a:pPr>
                      <a:r>
                        <a:rPr lang="zh-TW" sz="1800" kern="100" dirty="0">
                          <a:latin typeface="Arial" pitchFamily="34" charset="0"/>
                          <a:ea typeface="SimHei" pitchFamily="2" charset="-122"/>
                          <a:cs typeface="Arial" pitchFamily="34" charset="0"/>
                        </a:rPr>
                        <a:t>認列為損益</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a:noFill/>
                    </a:lnB>
                    <a:solidFill>
                      <a:schemeClr val="bg1">
                        <a:lumMod val="40000"/>
                        <a:lumOff val="60000"/>
                      </a:schemeClr>
                    </a:solidFill>
                  </a:tcPr>
                </a:tc>
              </a:tr>
              <a:tr h="348348">
                <a:tc>
                  <a:txBody>
                    <a:bodyPr/>
                    <a:lstStyle/>
                    <a:p>
                      <a:pPr>
                        <a:spcAft>
                          <a:spcPts val="0"/>
                        </a:spcAft>
                      </a:pPr>
                      <a:r>
                        <a:rPr lang="zh-TW" sz="1800" kern="100">
                          <a:latin typeface="Arial" pitchFamily="34" charset="0"/>
                          <a:ea typeface="SimHei" pitchFamily="2" charset="-122"/>
                          <a:cs typeface="Arial" pitchFamily="34" charset="0"/>
                        </a:rPr>
                        <a:t>精算損益</a:t>
                      </a:r>
                      <a:r>
                        <a:rPr lang="en-US" sz="1800" kern="100">
                          <a:latin typeface="Arial" pitchFamily="34" charset="0"/>
                          <a:ea typeface="SimHei" pitchFamily="2" charset="-122"/>
                          <a:cs typeface="Arial" pitchFamily="34" charset="0"/>
                          <a:sym typeface="Symbol"/>
                        </a:rPr>
                        <a:t></a:t>
                      </a:r>
                      <a:r>
                        <a:rPr lang="zh-TW" sz="1800" kern="100">
                          <a:latin typeface="Arial" pitchFamily="34" charset="0"/>
                          <a:ea typeface="SimHei" pitchFamily="2" charset="-122"/>
                          <a:cs typeface="Arial" pitchFamily="34" charset="0"/>
                        </a:rPr>
                        <a:t>資產面 </a:t>
                      </a:r>
                    </a:p>
                  </a:txBody>
                  <a:tcPr marL="71835" marR="71835" marT="35918" marB="35918" anchor="ctr">
                    <a:lnL w="28575" cap="flat" cmpd="sng" algn="ctr">
                      <a:solidFill>
                        <a:srgbClr val="0D0D0D"/>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EDEDE"/>
                    </a:solidFill>
                  </a:tcPr>
                </a:tc>
                <a:tc>
                  <a:txBody>
                    <a:bodyPr/>
                    <a:lstStyle/>
                    <a:p>
                      <a:pPr>
                        <a:spcAft>
                          <a:spcPts val="0"/>
                        </a:spcAft>
                      </a:pPr>
                      <a:r>
                        <a:rPr lang="zh-TW" sz="1800" kern="100" dirty="0">
                          <a:latin typeface="Arial" pitchFamily="34" charset="0"/>
                          <a:ea typeface="SimHei" pitchFamily="2" charset="-122"/>
                          <a:cs typeface="Arial" pitchFamily="34" charset="0"/>
                        </a:rPr>
                        <a:t>視會計政策決定 </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EDEDE"/>
                    </a:solidFill>
                  </a:tcPr>
                </a:tc>
                <a:tc>
                  <a:txBody>
                    <a:bodyPr/>
                    <a:lstStyle/>
                    <a:p>
                      <a:pPr>
                        <a:spcAft>
                          <a:spcPts val="0"/>
                        </a:spcAft>
                      </a:pPr>
                      <a:r>
                        <a:rPr lang="zh-TW" sz="1800" kern="100" dirty="0">
                          <a:latin typeface="Arial" pitchFamily="34" charset="0"/>
                          <a:ea typeface="SimHei" pitchFamily="2" charset="-122"/>
                          <a:cs typeface="Arial" pitchFamily="34" charset="0"/>
                        </a:rPr>
                        <a:t>再衡量數</a:t>
                      </a:r>
                      <a:r>
                        <a:rPr lang="en-US" sz="1800" kern="100" dirty="0">
                          <a:latin typeface="Arial" pitchFamily="34" charset="0"/>
                          <a:ea typeface="SimHei" pitchFamily="2" charset="-122"/>
                          <a:cs typeface="Arial" pitchFamily="34" charset="0"/>
                          <a:sym typeface="Symbol"/>
                        </a:rPr>
                        <a:t></a:t>
                      </a:r>
                      <a:r>
                        <a:rPr lang="zh-TW" sz="1800" kern="100" dirty="0">
                          <a:latin typeface="Arial" pitchFamily="34" charset="0"/>
                          <a:ea typeface="SimHei" pitchFamily="2" charset="-122"/>
                          <a:cs typeface="Arial" pitchFamily="34" charset="0"/>
                        </a:rPr>
                        <a:t>資產面 </a:t>
                      </a:r>
                    </a:p>
                  </a:txBody>
                  <a:tcPr marL="71835" marR="71835" marT="35918" marB="35918" anchor="ctr">
                    <a:lnL w="28575" cap="flat" cmpd="sng" algn="ctr">
                      <a:solidFill>
                        <a:srgbClr val="000000"/>
                      </a:solidFill>
                      <a:prstDash val="solid"/>
                      <a:round/>
                      <a:headEnd type="none" w="med" len="med"/>
                      <a:tailEnd type="none" w="med" len="med"/>
                    </a:lnL>
                    <a:lnR w="12700" cap="flat" cmpd="sng" algn="ctr">
                      <a:solidFill>
                        <a:srgbClr val="808080"/>
                      </a:solidFill>
                      <a:prstDash val="solid"/>
                      <a:round/>
                      <a:headEnd type="none" w="med" len="med"/>
                      <a:tailEnd type="none" w="med" len="med"/>
                    </a:lnR>
                    <a:lnT>
                      <a:noFill/>
                    </a:lnT>
                    <a:lnB w="12700" cap="flat" cmpd="sng" algn="ctr">
                      <a:solidFill>
                        <a:srgbClr val="808080"/>
                      </a:solidFill>
                      <a:prstDash val="solid"/>
                      <a:round/>
                      <a:headEnd type="none" w="med" len="med"/>
                      <a:tailEnd type="none" w="med" len="med"/>
                    </a:lnB>
                    <a:solidFill>
                      <a:schemeClr val="bg1">
                        <a:lumMod val="40000"/>
                        <a:lumOff val="60000"/>
                      </a:schemeClr>
                    </a:solidFill>
                  </a:tcPr>
                </a:tc>
                <a:tc>
                  <a:txBody>
                    <a:bodyPr/>
                    <a:lstStyle/>
                    <a:p>
                      <a:pPr>
                        <a:spcAft>
                          <a:spcPts val="0"/>
                        </a:spcAft>
                      </a:pPr>
                      <a:r>
                        <a:rPr lang="zh-TW" sz="1800" kern="100" dirty="0">
                          <a:latin typeface="Arial" pitchFamily="34" charset="0"/>
                          <a:ea typeface="SimHei" pitchFamily="2" charset="-122"/>
                          <a:cs typeface="Arial" pitchFamily="34" charset="0"/>
                        </a:rPr>
                        <a:t>認列為綜合損益</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w="12700" cap="flat" cmpd="sng" algn="ctr">
                      <a:solidFill>
                        <a:srgbClr val="808080"/>
                      </a:solidFill>
                      <a:prstDash val="solid"/>
                      <a:round/>
                      <a:headEnd type="none" w="med" len="med"/>
                      <a:tailEnd type="none" w="med" len="med"/>
                    </a:lnB>
                    <a:solidFill>
                      <a:schemeClr val="bg1">
                        <a:lumMod val="40000"/>
                        <a:lumOff val="60000"/>
                      </a:schemeClr>
                    </a:solidFill>
                  </a:tcPr>
                </a:tc>
              </a:tr>
              <a:tr h="510079">
                <a:tc>
                  <a:txBody>
                    <a:bodyPr/>
                    <a:lstStyle/>
                    <a:p>
                      <a:pPr>
                        <a:spcAft>
                          <a:spcPts val="0"/>
                        </a:spcAft>
                      </a:pPr>
                      <a:r>
                        <a:rPr lang="zh-TW" sz="1800" kern="100">
                          <a:latin typeface="Arial" pitchFamily="34" charset="0"/>
                          <a:ea typeface="SimHei" pitchFamily="2" charset="-122"/>
                          <a:cs typeface="Arial" pitchFamily="34" charset="0"/>
                        </a:rPr>
                        <a:t>精算損益</a:t>
                      </a:r>
                      <a:r>
                        <a:rPr lang="en-US" sz="1800" kern="100">
                          <a:latin typeface="Arial" pitchFamily="34" charset="0"/>
                          <a:ea typeface="SimHei" pitchFamily="2" charset="-122"/>
                          <a:cs typeface="Arial" pitchFamily="34" charset="0"/>
                          <a:sym typeface="Symbol"/>
                        </a:rPr>
                        <a:t></a:t>
                      </a:r>
                      <a:r>
                        <a:rPr lang="zh-TW" sz="1800" kern="100">
                          <a:latin typeface="Arial" pitchFamily="34" charset="0"/>
                          <a:ea typeface="SimHei" pitchFamily="2" charset="-122"/>
                          <a:cs typeface="Arial" pitchFamily="34" charset="0"/>
                        </a:rPr>
                        <a:t>負債面 </a:t>
                      </a:r>
                    </a:p>
                  </a:txBody>
                  <a:tcPr marL="71835" marR="71835" marT="35918" marB="35918" anchor="ctr">
                    <a:lnL w="28575" cap="flat" cmpd="sng" algn="ctr">
                      <a:solidFill>
                        <a:srgbClr val="0D0D0D"/>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EFEFEF"/>
                    </a:solidFill>
                  </a:tcPr>
                </a:tc>
                <a:tc>
                  <a:txBody>
                    <a:bodyPr/>
                    <a:lstStyle/>
                    <a:p>
                      <a:pPr>
                        <a:spcAft>
                          <a:spcPts val="0"/>
                        </a:spcAft>
                      </a:pPr>
                      <a:r>
                        <a:rPr lang="zh-TW" sz="1800" kern="100">
                          <a:latin typeface="Arial" pitchFamily="34" charset="0"/>
                          <a:ea typeface="SimHei" pitchFamily="2" charset="-122"/>
                          <a:cs typeface="Arial" pitchFamily="34" charset="0"/>
                        </a:rPr>
                        <a:t>視會計政策決定</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EFEFEF"/>
                    </a:solidFill>
                  </a:tcPr>
                </a:tc>
                <a:tc>
                  <a:txBody>
                    <a:bodyPr/>
                    <a:lstStyle/>
                    <a:p>
                      <a:pPr>
                        <a:spcAft>
                          <a:spcPts val="0"/>
                        </a:spcAft>
                      </a:pPr>
                      <a:r>
                        <a:rPr lang="zh-TW" sz="1800" kern="100" dirty="0">
                          <a:latin typeface="Arial" pitchFamily="34" charset="0"/>
                          <a:ea typeface="SimHei" pitchFamily="2" charset="-122"/>
                          <a:cs typeface="Arial" pitchFamily="34" charset="0"/>
                        </a:rPr>
                        <a:t>再衡量數</a:t>
                      </a:r>
                      <a:r>
                        <a:rPr lang="en-US" sz="1800" kern="100" dirty="0">
                          <a:latin typeface="Arial" pitchFamily="34" charset="0"/>
                          <a:ea typeface="SimHei" pitchFamily="2" charset="-122"/>
                          <a:cs typeface="Arial" pitchFamily="34" charset="0"/>
                          <a:sym typeface="Symbol"/>
                        </a:rPr>
                        <a:t></a:t>
                      </a:r>
                      <a:r>
                        <a:rPr lang="zh-TW" sz="1800" kern="100" dirty="0">
                          <a:latin typeface="Arial" pitchFamily="34" charset="0"/>
                          <a:ea typeface="SimHei" pitchFamily="2" charset="-122"/>
                          <a:cs typeface="Arial" pitchFamily="34" charset="0"/>
                        </a:rPr>
                        <a:t>負債面 </a:t>
                      </a:r>
                    </a:p>
                  </a:txBody>
                  <a:tcPr marL="71835" marR="71835" marT="35918" marB="35918" anchor="ctr">
                    <a:lnL w="28575" cap="flat" cmpd="sng" algn="ctr">
                      <a:solidFill>
                        <a:srgbClr val="00000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EFEFEF"/>
                    </a:solidFill>
                  </a:tcPr>
                </a:tc>
                <a:tc>
                  <a:txBody>
                    <a:bodyPr/>
                    <a:lstStyle/>
                    <a:p>
                      <a:pPr>
                        <a:spcAft>
                          <a:spcPts val="0"/>
                        </a:spcAft>
                      </a:pPr>
                      <a:r>
                        <a:rPr lang="zh-TW" sz="1800" kern="100" dirty="0">
                          <a:latin typeface="Arial" pitchFamily="34" charset="0"/>
                          <a:ea typeface="SimHei" pitchFamily="2" charset="-122"/>
                          <a:cs typeface="Arial" pitchFamily="34" charset="0"/>
                        </a:rPr>
                        <a:t>認列為綜合損益 </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EFEFEF"/>
                    </a:solidFill>
                  </a:tcPr>
                </a:tc>
              </a:tr>
              <a:tr h="647621">
                <a:tc>
                  <a:txBody>
                    <a:bodyPr/>
                    <a:lstStyle/>
                    <a:p>
                      <a:pPr>
                        <a:spcAft>
                          <a:spcPts val="0"/>
                        </a:spcAft>
                      </a:pPr>
                      <a:r>
                        <a:rPr lang="zh-TW" sz="1800" kern="100">
                          <a:latin typeface="Arial" pitchFamily="34" charset="0"/>
                          <a:ea typeface="SimHei" pitchFamily="2" charset="-122"/>
                          <a:cs typeface="Arial" pitchFamily="34" charset="0"/>
                        </a:rPr>
                        <a:t>前期服務成本</a:t>
                      </a:r>
                    </a:p>
                  </a:txBody>
                  <a:tcPr marL="71835" marR="71835" marT="35918" marB="35918" anchor="ctr">
                    <a:lnL w="28575" cap="flat" cmpd="sng" algn="ctr">
                      <a:solidFill>
                        <a:srgbClr val="0D0D0D"/>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28575" cap="flat" cmpd="sng" algn="ctr">
                      <a:solidFill>
                        <a:srgbClr val="0D0D0D"/>
                      </a:solidFill>
                      <a:prstDash val="solid"/>
                      <a:round/>
                      <a:headEnd type="none" w="med" len="med"/>
                      <a:tailEnd type="none" w="med" len="med"/>
                    </a:lnB>
                    <a:solidFill>
                      <a:srgbClr val="DEDEDE"/>
                    </a:solidFill>
                  </a:tcPr>
                </a:tc>
                <a:tc>
                  <a:txBody>
                    <a:bodyPr/>
                    <a:lstStyle/>
                    <a:p>
                      <a:pPr>
                        <a:spcAft>
                          <a:spcPts val="0"/>
                        </a:spcAft>
                      </a:pPr>
                      <a:r>
                        <a:rPr lang="zh-TW" sz="1800" kern="100">
                          <a:latin typeface="Arial" pitchFamily="34" charset="0"/>
                          <a:ea typeface="SimHei" pitchFamily="2" charset="-122"/>
                          <a:cs typeface="Arial" pitchFamily="34" charset="0"/>
                        </a:rPr>
                        <a:t>依未既得與既得作適當處理 </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28575" cap="flat" cmpd="sng" algn="ctr">
                      <a:solidFill>
                        <a:srgbClr val="0D0D0D"/>
                      </a:solidFill>
                      <a:prstDash val="solid"/>
                      <a:round/>
                      <a:headEnd type="none" w="med" len="med"/>
                      <a:tailEnd type="none" w="med" len="med"/>
                    </a:lnB>
                    <a:solidFill>
                      <a:srgbClr val="DEDEDE"/>
                    </a:solidFill>
                  </a:tcPr>
                </a:tc>
                <a:tc>
                  <a:txBody>
                    <a:bodyPr/>
                    <a:lstStyle/>
                    <a:p>
                      <a:pPr>
                        <a:spcAft>
                          <a:spcPts val="0"/>
                        </a:spcAft>
                      </a:pPr>
                      <a:r>
                        <a:rPr lang="zh-TW" sz="1800" kern="100" dirty="0">
                          <a:latin typeface="Arial" pitchFamily="34" charset="0"/>
                          <a:ea typeface="SimHei" pitchFamily="2" charset="-122"/>
                          <a:cs typeface="Arial" pitchFamily="34" charset="0"/>
                        </a:rPr>
                        <a:t>前期服務成本</a:t>
                      </a:r>
                    </a:p>
                  </a:txBody>
                  <a:tcPr marL="71835" marR="71835" marT="35918" marB="35918" anchor="ctr">
                    <a:lnL w="28575" cap="flat" cmpd="sng" algn="ctr">
                      <a:solidFill>
                        <a:srgbClr val="00000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EDEDE"/>
                    </a:solidFill>
                  </a:tcPr>
                </a:tc>
                <a:tc>
                  <a:txBody>
                    <a:bodyPr/>
                    <a:lstStyle/>
                    <a:p>
                      <a:pPr>
                        <a:spcAft>
                          <a:spcPts val="0"/>
                        </a:spcAft>
                      </a:pPr>
                      <a:r>
                        <a:rPr lang="zh-TW" sz="1800" kern="100" dirty="0">
                          <a:latin typeface="Arial" pitchFamily="34" charset="0"/>
                          <a:ea typeface="SimHei" pitchFamily="2" charset="-122"/>
                          <a:cs typeface="Arial" pitchFamily="34" charset="0"/>
                        </a:rPr>
                        <a:t>認列為損益</a:t>
                      </a:r>
                    </a:p>
                  </a:txBody>
                  <a:tcPr marL="71835" marR="71835" marT="35918" marB="35918" anchor="ctr">
                    <a:lnL w="12700" cap="flat" cmpd="sng" algn="ctr">
                      <a:solidFill>
                        <a:srgbClr val="80808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80808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DEDEDE"/>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latin typeface="SimHei" pitchFamily="2" charset="-122"/>
                <a:ea typeface="SimHei" pitchFamily="2" charset="-122"/>
              </a:rPr>
              <a:t>大綱</a:t>
            </a:r>
            <a:endParaRPr lang="en-GB" dirty="0"/>
          </a:p>
        </p:txBody>
      </p:sp>
      <p:sp>
        <p:nvSpPr>
          <p:cNvPr id="3" name="Content Placeholder 2"/>
          <p:cNvSpPr>
            <a:spLocks noGrp="1"/>
          </p:cNvSpPr>
          <p:nvPr>
            <p:ph idx="1"/>
          </p:nvPr>
        </p:nvSpPr>
        <p:spPr/>
        <p:txBody>
          <a:bodyPr/>
          <a:lstStyle/>
          <a:p>
            <a:r>
              <a:rPr lang="en-US" altLang="zh-TW" sz="2800" dirty="0" smtClean="0">
                <a:latin typeface="+mj-lt"/>
              </a:rPr>
              <a:t>2013</a:t>
            </a:r>
            <a:r>
              <a:rPr lang="zh-TW" altLang="en-US" sz="2800" dirty="0">
                <a:latin typeface="+mj-lt"/>
              </a:rPr>
              <a:t>年版與</a:t>
            </a:r>
            <a:r>
              <a:rPr lang="en-US" altLang="zh-TW" sz="2800" dirty="0">
                <a:latin typeface="+mj-lt"/>
              </a:rPr>
              <a:t>2010</a:t>
            </a:r>
            <a:r>
              <a:rPr lang="zh-TW" altLang="en-US" sz="2800" dirty="0">
                <a:latin typeface="+mj-lt"/>
              </a:rPr>
              <a:t>年版主要差異公報內容</a:t>
            </a:r>
            <a:r>
              <a:rPr lang="zh-TW" altLang="en-US" sz="2800" dirty="0" smtClean="0">
                <a:latin typeface="+mj-lt"/>
              </a:rPr>
              <a:t>介紹</a:t>
            </a:r>
            <a:endParaRPr lang="en-US" altLang="zh-TW" sz="2800" dirty="0">
              <a:latin typeface="+mj-lt"/>
            </a:endParaRPr>
          </a:p>
          <a:p>
            <a:pPr lvl="1"/>
            <a:r>
              <a:rPr lang="en-US" altLang="zh-TW" sz="2400" dirty="0" smtClean="0">
                <a:latin typeface="+mj-lt"/>
              </a:rPr>
              <a:t>IAS19</a:t>
            </a:r>
            <a:r>
              <a:rPr lang="zh-TW" altLang="en-US" sz="2400" dirty="0">
                <a:latin typeface="+mj-lt"/>
              </a:rPr>
              <a:t>員工</a:t>
            </a:r>
            <a:r>
              <a:rPr lang="zh-TW" altLang="en-US" sz="2400" dirty="0" smtClean="0">
                <a:latin typeface="+mj-lt"/>
              </a:rPr>
              <a:t>福利</a:t>
            </a:r>
            <a:endParaRPr lang="en-US" altLang="zh-TW" sz="2400" dirty="0">
              <a:latin typeface="+mj-lt"/>
            </a:endParaRPr>
          </a:p>
          <a:p>
            <a:pPr lvl="1"/>
            <a:r>
              <a:rPr lang="en-US" altLang="zh-TW" sz="2400" dirty="0">
                <a:latin typeface="+mj-lt"/>
              </a:rPr>
              <a:t>IFRS11</a:t>
            </a:r>
            <a:r>
              <a:rPr lang="zh-TW" altLang="en-US" sz="2400" dirty="0">
                <a:latin typeface="+mj-lt"/>
              </a:rPr>
              <a:t>聯合協議</a:t>
            </a:r>
            <a:endParaRPr lang="en-US" altLang="zh-TW" sz="2400" dirty="0">
              <a:latin typeface="+mj-lt"/>
            </a:endParaRPr>
          </a:p>
          <a:p>
            <a:pPr lvl="1"/>
            <a:r>
              <a:rPr lang="en-US" altLang="zh-TW" sz="2400" dirty="0">
                <a:latin typeface="+mj-lt"/>
              </a:rPr>
              <a:t>IFRS13</a:t>
            </a:r>
            <a:r>
              <a:rPr lang="zh-TW" altLang="en-US" sz="2400" dirty="0">
                <a:latin typeface="+mj-lt"/>
              </a:rPr>
              <a:t>公允價值衡量</a:t>
            </a:r>
            <a:endParaRPr lang="en-US" altLang="zh-TW" sz="2400" dirty="0">
              <a:latin typeface="+mj-lt"/>
            </a:endParaRPr>
          </a:p>
          <a:p>
            <a:r>
              <a:rPr lang="en-US" altLang="zh-TW" sz="2800" dirty="0" smtClean="0">
                <a:latin typeface="+mj-lt"/>
              </a:rPr>
              <a:t>2013</a:t>
            </a:r>
            <a:r>
              <a:rPr lang="zh-TW" altLang="en-US" sz="2800" dirty="0">
                <a:latin typeface="+mj-lt"/>
              </a:rPr>
              <a:t>年版公報對產業之影響</a:t>
            </a:r>
            <a:endParaRPr lang="en-US" altLang="zh-TW" sz="2800" dirty="0">
              <a:latin typeface="+mj-lt"/>
            </a:endParaRPr>
          </a:p>
          <a:p>
            <a:r>
              <a:rPr lang="zh-TW" altLang="en-US" sz="2800" dirty="0" smtClean="0"/>
              <a:t>特殊</a:t>
            </a:r>
            <a:r>
              <a:rPr lang="zh-TW" altLang="en-US" sz="2800" dirty="0"/>
              <a:t>個案</a:t>
            </a:r>
            <a:r>
              <a:rPr lang="zh-TW" altLang="en-US" sz="2800" dirty="0" smtClean="0"/>
              <a:t>解析</a:t>
            </a:r>
            <a:endParaRPr lang="en-US" altLang="zh-TW"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3090" name="Rectangle 2"/>
          <p:cNvSpPr>
            <a:spLocks noGrp="1" noChangeArrowheads="1"/>
          </p:cNvSpPr>
          <p:nvPr>
            <p:ph type="title"/>
          </p:nvPr>
        </p:nvSpPr>
        <p:spPr/>
        <p:txBody>
          <a:bodyPr/>
          <a:lstStyle/>
          <a:p>
            <a:r>
              <a:rPr lang="zh-TW" altLang="en-US" dirty="0" smtClean="0"/>
              <a:t>淨利息法</a:t>
            </a:r>
            <a:endParaRPr lang="en-US" altLang="zh-TW" dirty="0" smtClean="0"/>
          </a:p>
        </p:txBody>
      </p:sp>
      <p:sp>
        <p:nvSpPr>
          <p:cNvPr id="1753091" name="Rectangle 3"/>
          <p:cNvSpPr>
            <a:spLocks noGrp="1" noChangeArrowheads="1"/>
          </p:cNvSpPr>
          <p:nvPr>
            <p:ph type="body" idx="1"/>
          </p:nvPr>
        </p:nvSpPr>
        <p:spPr>
          <a:xfrm>
            <a:off x="457200" y="1219201"/>
            <a:ext cx="8235950" cy="457199"/>
          </a:xfrm>
        </p:spPr>
        <p:txBody>
          <a:bodyPr/>
          <a:lstStyle/>
          <a:p>
            <a:pPr>
              <a:lnSpc>
                <a:spcPct val="90000"/>
              </a:lnSpc>
            </a:pPr>
            <a:r>
              <a:rPr lang="zh-TW" altLang="en-US" b="1" dirty="0" smtClean="0">
                <a:latin typeface="+mj-ea"/>
              </a:rPr>
              <a:t>新舊條文比較</a:t>
            </a:r>
            <a:r>
              <a:rPr lang="zh-TW" altLang="en-US" dirty="0" smtClean="0"/>
              <a:t>：</a:t>
            </a:r>
            <a:endParaRPr lang="en-US" altLang="zh-TW" dirty="0" smtClean="0"/>
          </a:p>
          <a:p>
            <a:pPr lvl="1">
              <a:lnSpc>
                <a:spcPct val="90000"/>
              </a:lnSpc>
            </a:pPr>
            <a:endParaRPr lang="en-US" altLang="zh-TW" dirty="0" smtClean="0"/>
          </a:p>
          <a:p>
            <a:pPr>
              <a:lnSpc>
                <a:spcPct val="90000"/>
              </a:lnSpc>
            </a:pPr>
            <a:endParaRPr lang="zh-TW" altLang="en-US" dirty="0"/>
          </a:p>
        </p:txBody>
      </p:sp>
      <p:graphicFrame>
        <p:nvGraphicFramePr>
          <p:cNvPr id="4" name="Group 3"/>
          <p:cNvGraphicFramePr>
            <a:graphicFrameLocks noGrp="1"/>
          </p:cNvGraphicFramePr>
          <p:nvPr>
            <p:extLst>
              <p:ext uri="{D42A27DB-BD31-4B8C-83A1-F6EECF244321}">
                <p14:modId xmlns:p14="http://schemas.microsoft.com/office/powerpoint/2010/main" val="4070414568"/>
              </p:ext>
            </p:extLst>
          </p:nvPr>
        </p:nvGraphicFramePr>
        <p:xfrm>
          <a:off x="685800" y="1676400"/>
          <a:ext cx="7924800" cy="2837280"/>
        </p:xfrm>
        <a:graphic>
          <a:graphicData uri="http://schemas.openxmlformats.org/drawingml/2006/table">
            <a:tbl>
              <a:tblPr/>
              <a:tblGrid>
                <a:gridCol w="3962400"/>
                <a:gridCol w="3962400"/>
              </a:tblGrid>
              <a:tr h="379162">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defRPr/>
                      </a:pPr>
                      <a:r>
                        <a:rPr kumimoji="0" lang="en-US" altLang="zh-TW" sz="2000" b="1" i="0" u="none" strike="noStrike" cap="none" normalizeH="0" baseline="0" dirty="0" smtClean="0">
                          <a:ln>
                            <a:noFill/>
                          </a:ln>
                          <a:solidFill>
                            <a:srgbClr val="000000"/>
                          </a:solidFill>
                          <a:effectLst/>
                          <a:latin typeface="Arial" charset="0"/>
                          <a:ea typeface="SimHei" pitchFamily="2" charset="-122"/>
                        </a:rPr>
                        <a:t>IAS 19</a:t>
                      </a: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defRPr/>
                      </a:pPr>
                      <a:r>
                        <a:rPr kumimoji="0" lang="en-US" altLang="zh-TW" sz="2000" b="1" i="0" u="none" strike="noStrike" cap="none" normalizeH="0" baseline="0" dirty="0" smtClean="0">
                          <a:ln>
                            <a:noFill/>
                          </a:ln>
                          <a:solidFill>
                            <a:srgbClr val="000000"/>
                          </a:solidFill>
                          <a:effectLst/>
                          <a:latin typeface="Arial" charset="0"/>
                          <a:ea typeface="SimHei" pitchFamily="2" charset="-122"/>
                        </a:rPr>
                        <a:t>IAS 19R</a:t>
                      </a:r>
                      <a:r>
                        <a:rPr kumimoji="0" lang="zh-TW" altLang="en-US" sz="2000" b="1" i="0" u="none" strike="noStrike" cap="none" normalizeH="0" baseline="0" dirty="0" smtClean="0">
                          <a:ln>
                            <a:noFill/>
                          </a:ln>
                          <a:solidFill>
                            <a:srgbClr val="000000"/>
                          </a:solidFill>
                          <a:effectLst/>
                          <a:latin typeface="Arial" charset="0"/>
                          <a:ea typeface="SimHei" pitchFamily="2" charset="-122"/>
                        </a:rPr>
                        <a:t> </a:t>
                      </a:r>
                      <a:r>
                        <a:rPr kumimoji="0" lang="en-US" altLang="zh-TW" sz="2000" b="1" i="0" u="none" strike="noStrike" cap="none" normalizeH="0" baseline="0" dirty="0" smtClean="0">
                          <a:ln>
                            <a:noFill/>
                          </a:ln>
                          <a:solidFill>
                            <a:srgbClr val="000000"/>
                          </a:solidFill>
                          <a:effectLst/>
                          <a:latin typeface="Arial" charset="0"/>
                          <a:ea typeface="SimHei" pitchFamily="2" charset="-122"/>
                        </a:rPr>
                        <a:t>(2011)</a:t>
                      </a: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2059237">
                <a:tc>
                  <a:txBody>
                    <a:bodyPr/>
                    <a:lstStyle/>
                    <a:p>
                      <a:pPr marL="177800" marR="0" lvl="0" indent="3175" algn="just" defTabSz="914400" rtl="0" eaLnBrk="1" fontAlgn="base" latinLnBrk="0" hangingPunct="1">
                        <a:lnSpc>
                          <a:spcPct val="90000"/>
                        </a:lnSpc>
                        <a:spcBef>
                          <a:spcPct val="20000"/>
                        </a:spcBef>
                        <a:spcAft>
                          <a:spcPct val="0"/>
                        </a:spcAft>
                        <a:buClr>
                          <a:srgbClr val="FFD200"/>
                        </a:buClr>
                        <a:buSzPct val="75000"/>
                        <a:buFont typeface="Arial" charset="0"/>
                        <a:buNone/>
                        <a:tabLst/>
                      </a:pPr>
                      <a:r>
                        <a:rPr lang="zh-TW" altLang="en-US" sz="2000" kern="1200" dirty="0" smtClean="0">
                          <a:solidFill>
                            <a:schemeClr val="bg1">
                              <a:lumMod val="75000"/>
                            </a:schemeClr>
                          </a:solidFill>
                          <a:latin typeface="Arial" pitchFamily="34" charset="0"/>
                          <a:ea typeface="SimHei" pitchFamily="2" charset="-122"/>
                          <a:cs typeface="Arial" pitchFamily="34" charset="0"/>
                        </a:rPr>
                        <a:t>利息成本係</a:t>
                      </a:r>
                      <a:r>
                        <a:rPr lang="zh-TW" altLang="zh-TW" sz="2000" kern="1200" dirty="0" smtClean="0">
                          <a:solidFill>
                            <a:schemeClr val="bg1">
                              <a:lumMod val="75000"/>
                            </a:schemeClr>
                          </a:solidFill>
                          <a:latin typeface="Arial" pitchFamily="34" charset="0"/>
                          <a:ea typeface="SimHei" pitchFamily="2" charset="-122"/>
                          <a:cs typeface="Arial" pitchFamily="34" charset="0"/>
                        </a:rPr>
                        <a:t>以期間開始日所決定之折現率乘以整個期間確定福利義務之現值計算，並考慮該義務之任何重大變化</a:t>
                      </a:r>
                      <a:r>
                        <a:rPr lang="en-US" altLang="zh-TW" sz="2000" kern="1200" dirty="0" smtClean="0">
                          <a:solidFill>
                            <a:schemeClr val="bg1">
                              <a:lumMod val="75000"/>
                            </a:schemeClr>
                          </a:solidFill>
                          <a:latin typeface="Arial" pitchFamily="34" charset="0"/>
                          <a:ea typeface="SimHei" pitchFamily="2" charset="-122"/>
                          <a:cs typeface="Arial" pitchFamily="34" charset="0"/>
                        </a:rPr>
                        <a:t>【IAS 19.82】</a:t>
                      </a:r>
                    </a:p>
                    <a:p>
                      <a:pPr marL="177800" marR="0" lvl="0" indent="3175" algn="just" defTabSz="914400" rtl="0" eaLnBrk="1" fontAlgn="base" latinLnBrk="0" hangingPunct="1">
                        <a:lnSpc>
                          <a:spcPct val="90000"/>
                        </a:lnSpc>
                        <a:spcBef>
                          <a:spcPct val="20000"/>
                        </a:spcBef>
                        <a:spcAft>
                          <a:spcPct val="0"/>
                        </a:spcAft>
                        <a:buClr>
                          <a:srgbClr val="FFD200"/>
                        </a:buClr>
                        <a:buSzPct val="75000"/>
                        <a:buFont typeface="Arial" charset="0"/>
                        <a:buNone/>
                        <a:tabLst/>
                      </a:pPr>
                      <a:r>
                        <a:rPr lang="zh-TW" altLang="zh-TW" sz="2000" kern="1200" dirty="0" smtClean="0">
                          <a:solidFill>
                            <a:schemeClr val="bg1">
                              <a:lumMod val="75000"/>
                            </a:schemeClr>
                          </a:solidFill>
                          <a:latin typeface="Arial" pitchFamily="34" charset="0"/>
                          <a:ea typeface="SimHei" pitchFamily="2" charset="-122"/>
                          <a:cs typeface="Arial" pitchFamily="34" charset="0"/>
                        </a:rPr>
                        <a:t>計畫資產之預期報酬係認列於損益中之費用之一個組成部分</a:t>
                      </a:r>
                      <a:r>
                        <a:rPr lang="en-US" altLang="zh-TW" sz="2000" kern="1200" dirty="0" smtClean="0">
                          <a:solidFill>
                            <a:schemeClr val="bg1">
                              <a:lumMod val="75000"/>
                            </a:schemeClr>
                          </a:solidFill>
                          <a:latin typeface="Arial" pitchFamily="34" charset="0"/>
                          <a:ea typeface="SimHei" pitchFamily="2" charset="-122"/>
                          <a:cs typeface="Arial" pitchFamily="34" charset="0"/>
                        </a:rPr>
                        <a:t>【IAS 19.105】</a:t>
                      </a:r>
                      <a:endParaRPr lang="zh-TW" altLang="en-US" sz="2000" kern="1200" dirty="0" smtClean="0">
                        <a:solidFill>
                          <a:schemeClr val="bg1">
                            <a:lumMod val="75000"/>
                          </a:schemeClr>
                        </a:solidFill>
                        <a:latin typeface="Arial" pitchFamily="34" charset="0"/>
                        <a:ea typeface="SimHei" pitchFamily="2" charset="-122"/>
                        <a:cs typeface="Arial" pitchFamily="34" charset="0"/>
                      </a:endParaRPr>
                    </a:p>
                    <a:p>
                      <a:pPr marL="177800" marR="0" lvl="0" indent="3175" algn="just" defTabSz="914400" rtl="0" eaLnBrk="1" fontAlgn="base" latinLnBrk="0" hangingPunct="1">
                        <a:lnSpc>
                          <a:spcPct val="90000"/>
                        </a:lnSpc>
                        <a:spcBef>
                          <a:spcPct val="20000"/>
                        </a:spcBef>
                        <a:spcAft>
                          <a:spcPct val="0"/>
                        </a:spcAft>
                        <a:buClr>
                          <a:srgbClr val="FFD200"/>
                        </a:buClr>
                        <a:buSzPct val="75000"/>
                        <a:buFont typeface="Arial" charset="0"/>
                        <a:buNone/>
                        <a:tabLst/>
                      </a:pPr>
                      <a:endParaRPr kumimoji="0" lang="zh-TW" altLang="en-US" sz="2000" b="0" i="0" u="none" strike="noStrike" cap="none" normalizeH="0" baseline="0" dirty="0" smtClean="0">
                        <a:ln>
                          <a:noFill/>
                        </a:ln>
                        <a:solidFill>
                          <a:srgbClr val="646464"/>
                        </a:solidFill>
                        <a:effectLst/>
                        <a:latin typeface="Arial" pitchFamily="34" charset="0"/>
                        <a:ea typeface="SimHei" pitchFamily="2" charset="-122"/>
                        <a:cs typeface="Arial" pitchFamily="34" charset="0"/>
                      </a:endParaRP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77800" marR="0" lvl="0" indent="3175" algn="just" defTabSz="914400" rtl="0" eaLnBrk="1" fontAlgn="base" latinLnBrk="0" hangingPunct="1">
                        <a:lnSpc>
                          <a:spcPct val="90000"/>
                        </a:lnSpc>
                        <a:spcBef>
                          <a:spcPct val="20000"/>
                        </a:spcBef>
                        <a:spcAft>
                          <a:spcPct val="0"/>
                        </a:spcAft>
                        <a:buClr>
                          <a:srgbClr val="FFD200"/>
                        </a:buClr>
                        <a:buSzPct val="75000"/>
                        <a:buFont typeface="Arial" charset="0"/>
                        <a:buNone/>
                        <a:tabLst/>
                        <a:defRPr/>
                      </a:pPr>
                      <a:r>
                        <a:rPr lang="zh-TW" altLang="en-US" sz="2000" dirty="0" smtClean="0">
                          <a:solidFill>
                            <a:schemeClr val="bg1">
                              <a:lumMod val="75000"/>
                            </a:schemeClr>
                          </a:solidFill>
                          <a:latin typeface="Arial" pitchFamily="34" charset="0"/>
                          <a:ea typeface="SimHei" pitchFamily="2" charset="-122"/>
                          <a:cs typeface="Arial" pitchFamily="34" charset="0"/>
                        </a:rPr>
                        <a:t>淨確定福利負債（資產）之淨利息應由淨確定福利負債（資產）乘上退職後福利義務折現所使用之折現率（</a:t>
                      </a:r>
                      <a:r>
                        <a:rPr lang="zh-TW" altLang="en-US" sz="2000" kern="1200" dirty="0" smtClean="0">
                          <a:solidFill>
                            <a:schemeClr val="bg1">
                              <a:lumMod val="75000"/>
                            </a:schemeClr>
                          </a:solidFill>
                          <a:latin typeface="Arial" pitchFamily="34" charset="0"/>
                          <a:ea typeface="SimHei" pitchFamily="2" charset="-122"/>
                          <a:cs typeface="Arial" pitchFamily="34" charset="0"/>
                        </a:rPr>
                        <a:t>如高品質公司債利率或政府公債之市場殖利率</a:t>
                      </a:r>
                      <a:r>
                        <a:rPr lang="zh-TW" altLang="en-US" sz="2000" dirty="0" smtClean="0">
                          <a:solidFill>
                            <a:schemeClr val="bg1">
                              <a:lumMod val="75000"/>
                            </a:schemeClr>
                          </a:solidFill>
                          <a:latin typeface="Arial" pitchFamily="34" charset="0"/>
                          <a:ea typeface="SimHei" pitchFamily="2" charset="-122"/>
                          <a:cs typeface="Arial" pitchFamily="34" charset="0"/>
                        </a:rPr>
                        <a:t>）</a:t>
                      </a:r>
                      <a:r>
                        <a:rPr lang="en-US" altLang="zh-TW" sz="2000" kern="1200" dirty="0" smtClean="0">
                          <a:solidFill>
                            <a:schemeClr val="bg1">
                              <a:lumMod val="75000"/>
                            </a:schemeClr>
                          </a:solidFill>
                          <a:latin typeface="Arial" pitchFamily="34" charset="0"/>
                          <a:ea typeface="SimHei" pitchFamily="2" charset="-122"/>
                          <a:cs typeface="Arial" pitchFamily="34" charset="0"/>
                        </a:rPr>
                        <a:t>【IAS 19R.123】</a:t>
                      </a:r>
                      <a:endParaRPr kumimoji="0" lang="en-US" altLang="zh-TW" sz="2000" b="0" i="0" u="none" strike="noStrike" cap="none" normalizeH="0" baseline="0" dirty="0" smtClean="0">
                        <a:ln>
                          <a:noFill/>
                        </a:ln>
                        <a:solidFill>
                          <a:schemeClr val="bg1">
                            <a:lumMod val="75000"/>
                          </a:schemeClr>
                        </a:solidFill>
                        <a:effectLst/>
                        <a:latin typeface="Arial" pitchFamily="34" charset="0"/>
                        <a:ea typeface="SimHei" pitchFamily="2" charset="-122"/>
                        <a:cs typeface="Arial" pitchFamily="34" charset="0"/>
                      </a:endParaRP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t>確定福利成本認列改變之影響</a:t>
            </a:r>
            <a:endParaRPr lang="en-GB" dirty="0"/>
          </a:p>
        </p:txBody>
      </p:sp>
      <p:sp>
        <p:nvSpPr>
          <p:cNvPr id="3" name="Content Placeholder 2"/>
          <p:cNvSpPr>
            <a:spLocks noGrp="1"/>
          </p:cNvSpPr>
          <p:nvPr>
            <p:ph idx="1"/>
          </p:nvPr>
        </p:nvSpPr>
        <p:spPr/>
        <p:txBody>
          <a:bodyPr/>
          <a:lstStyle/>
          <a:p>
            <a:pPr>
              <a:buNone/>
            </a:pPr>
            <a:r>
              <a:rPr lang="zh-TW" altLang="en-US" dirty="0" smtClean="0">
                <a:latin typeface="+mj-lt"/>
                <a:ea typeface="SimHei" pitchFamily="2" charset="-122"/>
              </a:rPr>
              <a:t>修訂之結果</a:t>
            </a:r>
            <a:endParaRPr lang="en-US" altLang="zh-TW" dirty="0" smtClean="0">
              <a:latin typeface="+mj-lt"/>
              <a:ea typeface="SimHei" pitchFamily="2" charset="-122"/>
            </a:endParaRPr>
          </a:p>
          <a:p>
            <a:r>
              <a:rPr lang="zh-TW" altLang="en-US" dirty="0" smtClean="0"/>
              <a:t>福利計畫資產使用之預期報酬率</a:t>
            </a:r>
            <a:r>
              <a:rPr lang="en-US" altLang="zh-TW" dirty="0" smtClean="0"/>
              <a:t>=</a:t>
            </a:r>
            <a:r>
              <a:rPr lang="zh-TW" altLang="en-US" dirty="0" smtClean="0"/>
              <a:t>確定福利義務採用之折現率</a:t>
            </a:r>
            <a:endParaRPr lang="en-US" altLang="zh-TW" dirty="0" smtClean="0"/>
          </a:p>
          <a:p>
            <a:endParaRPr lang="en-US" altLang="zh-TW" dirty="0" smtClean="0">
              <a:latin typeface="+mj-lt"/>
              <a:ea typeface="SimHei" pitchFamily="2" charset="-122"/>
            </a:endParaRPr>
          </a:p>
          <a:p>
            <a:pPr>
              <a:buNone/>
            </a:pPr>
            <a:r>
              <a:rPr lang="zh-TW" altLang="en-US" dirty="0" smtClean="0">
                <a:latin typeface="+mj-lt"/>
              </a:rPr>
              <a:t>對企業之影響</a:t>
            </a:r>
            <a:endParaRPr lang="en-US" altLang="zh-TW" dirty="0" smtClean="0">
              <a:latin typeface="+mj-lt"/>
              <a:ea typeface="SimHei" pitchFamily="2" charset="-122"/>
            </a:endParaRPr>
          </a:p>
          <a:p>
            <a:r>
              <a:rPr lang="zh-TW" altLang="en-US" dirty="0" smtClean="0"/>
              <a:t>對財務報表之影響需視計畫資產組成</a:t>
            </a:r>
            <a:r>
              <a:rPr lang="zh-TW" altLang="en-US" dirty="0" smtClean="0">
                <a:sym typeface="Symbol"/>
              </a:rPr>
              <a:t>即計畫之債券、股票等工具之比例</a:t>
            </a:r>
            <a:r>
              <a:rPr lang="zh-TW" altLang="en-US" dirty="0" smtClean="0"/>
              <a:t>決定，若現行採用之計畫資產預期報酬率高於確定福利義務所採用之折現率，此修正預期將增加當期認列費用之退休金成本</a:t>
            </a:r>
            <a:endParaRPr lang="en-US" altLang="zh-TW" dirty="0" smtClean="0"/>
          </a:p>
          <a:p>
            <a:r>
              <a:rPr lang="zh-TW" altLang="en-US" dirty="0" smtClean="0">
                <a:latin typeface="+mj-lt"/>
              </a:rPr>
              <a:t>影響本期淨利與每股盈餘</a:t>
            </a:r>
            <a:endParaRPr lang="en-US" altLang="zh-TW" dirty="0" smtClean="0">
              <a:latin typeface="+mj-lt"/>
              <a:ea typeface="SimHei"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3090" name="Rectangle 2"/>
          <p:cNvSpPr>
            <a:spLocks noGrp="1" noChangeArrowheads="1"/>
          </p:cNvSpPr>
          <p:nvPr>
            <p:ph type="title"/>
          </p:nvPr>
        </p:nvSpPr>
        <p:spPr/>
        <p:txBody>
          <a:bodyPr/>
          <a:lstStyle/>
          <a:p>
            <a:r>
              <a:rPr lang="zh-TW" altLang="en-US" dirty="0" smtClean="0"/>
              <a:t>揭露</a:t>
            </a:r>
            <a:endParaRPr lang="en-US" altLang="zh-TW" dirty="0" smtClean="0"/>
          </a:p>
        </p:txBody>
      </p:sp>
      <p:sp>
        <p:nvSpPr>
          <p:cNvPr id="1753091" name="Rectangle 3"/>
          <p:cNvSpPr>
            <a:spLocks noGrp="1" noChangeArrowheads="1"/>
          </p:cNvSpPr>
          <p:nvPr>
            <p:ph type="body" idx="1"/>
          </p:nvPr>
        </p:nvSpPr>
        <p:spPr/>
        <p:txBody>
          <a:bodyPr/>
          <a:lstStyle/>
          <a:p>
            <a:pPr marL="0" indent="0">
              <a:lnSpc>
                <a:spcPct val="90000"/>
              </a:lnSpc>
              <a:buNone/>
            </a:pPr>
            <a:r>
              <a:rPr lang="zh-TW" altLang="en-US" dirty="0" smtClean="0"/>
              <a:t>延續原先</a:t>
            </a:r>
            <a:r>
              <a:rPr lang="en-US" altLang="zh-TW" dirty="0" smtClean="0">
                <a:latin typeface="Arial" charset="0"/>
              </a:rPr>
              <a:t>IAS 19</a:t>
            </a:r>
            <a:r>
              <a:rPr lang="zh-TW" altLang="en-US" dirty="0" smtClean="0">
                <a:latin typeface="Arial" charset="0"/>
              </a:rPr>
              <a:t>要求揭露確定福利計畫之性質外，</a:t>
            </a:r>
            <a:r>
              <a:rPr lang="en-US" altLang="zh-TW" dirty="0" smtClean="0">
                <a:latin typeface="Arial" charset="0"/>
              </a:rPr>
              <a:t> IAS</a:t>
            </a:r>
            <a:r>
              <a:rPr lang="zh-TW" altLang="en-US" dirty="0" smtClean="0">
                <a:latin typeface="Arial" charset="0"/>
              </a:rPr>
              <a:t> </a:t>
            </a:r>
            <a:r>
              <a:rPr lang="en-US" altLang="zh-TW" dirty="0" smtClean="0">
                <a:latin typeface="Arial" charset="0"/>
              </a:rPr>
              <a:t>19R</a:t>
            </a:r>
            <a:r>
              <a:rPr lang="zh-TW" altLang="en-US" dirty="0" smtClean="0">
                <a:latin typeface="Arial" charset="0"/>
              </a:rPr>
              <a:t>新增更多之揭露要求</a:t>
            </a:r>
            <a:endParaRPr lang="en-US" altLang="zh-TW" dirty="0" smtClean="0">
              <a:latin typeface="Arial" charset="0"/>
            </a:endParaRPr>
          </a:p>
          <a:p>
            <a:pPr>
              <a:lnSpc>
                <a:spcPct val="90000"/>
              </a:lnSpc>
            </a:pPr>
            <a:r>
              <a:rPr lang="zh-TW" altLang="en-US" dirty="0" smtClean="0">
                <a:latin typeface="Arial" charset="0"/>
              </a:rPr>
              <a:t>對確定福利計畫之特性及該計畫相關之風險新增揭露包括</a:t>
            </a:r>
            <a:r>
              <a:rPr lang="en-US" altLang="zh-TW" dirty="0" smtClean="0">
                <a:latin typeface="Arial" charset="0"/>
              </a:rPr>
              <a:t>【IAS 19R.139】 </a:t>
            </a:r>
            <a:r>
              <a:rPr lang="zh-TW" altLang="en-US" dirty="0" smtClean="0"/>
              <a:t>：</a:t>
            </a:r>
            <a:endParaRPr lang="en-US" altLang="zh-TW" dirty="0" smtClean="0"/>
          </a:p>
          <a:p>
            <a:pPr lvl="1">
              <a:lnSpc>
                <a:spcPct val="90000"/>
              </a:lnSpc>
            </a:pPr>
            <a:r>
              <a:rPr lang="zh-TW" altLang="en-US" dirty="0" smtClean="0"/>
              <a:t>更為詳盡之確定福利計畫特性之資訊</a:t>
            </a:r>
            <a:r>
              <a:rPr lang="en-US" altLang="zh-TW" dirty="0" smtClean="0">
                <a:latin typeface="Arial" charset="0"/>
              </a:rPr>
              <a:t>【IAS 19R.139】</a:t>
            </a:r>
            <a:endParaRPr lang="en-US" altLang="zh-TW" dirty="0" smtClean="0"/>
          </a:p>
          <a:p>
            <a:pPr lvl="1">
              <a:lnSpc>
                <a:spcPct val="90000"/>
              </a:lnSpc>
            </a:pPr>
            <a:r>
              <a:rPr lang="zh-TW" altLang="en-US" dirty="0" smtClean="0"/>
              <a:t>確定福利計畫使企業暴露之風險及風險重大集中之敘述</a:t>
            </a:r>
            <a:endParaRPr lang="en-US" altLang="zh-TW" dirty="0" smtClean="0"/>
          </a:p>
          <a:p>
            <a:pPr lvl="1">
              <a:lnSpc>
                <a:spcPct val="90000"/>
              </a:lnSpc>
            </a:pPr>
            <a:r>
              <a:rPr lang="zh-TW" altLang="en-US" dirty="0" smtClean="0"/>
              <a:t>確定福利計畫任何修正、縮減及清償之敘述</a:t>
            </a:r>
          </a:p>
          <a:p>
            <a:pPr>
              <a:lnSpc>
                <a:spcPct val="90000"/>
              </a:lnSpc>
            </a:pPr>
            <a:endParaRPr lang="en-US" altLang="zh-TW" dirty="0" smtClean="0">
              <a:latin typeface="Arial" charset="0"/>
            </a:endParaRPr>
          </a:p>
          <a:p>
            <a:pPr>
              <a:lnSpc>
                <a:spcPct val="90000"/>
              </a:lnSpc>
            </a:pPr>
            <a:r>
              <a:rPr lang="zh-TW" altLang="en-US" dirty="0" smtClean="0">
                <a:latin typeface="Arial" charset="0"/>
              </a:rPr>
              <a:t>分別列示因人口統計假設及財務假設變動所生之精算損益</a:t>
            </a:r>
            <a:r>
              <a:rPr lang="en-US" altLang="zh-TW" dirty="0" smtClean="0">
                <a:latin typeface="Arial" charset="0"/>
              </a:rPr>
              <a:t>【IAS 19R.141】 </a:t>
            </a:r>
            <a:endParaRPr lang="en-US" altLang="zh-TW" dirty="0" smtClean="0"/>
          </a:p>
          <a:p>
            <a:pPr>
              <a:lnSpc>
                <a:spcPct val="90000"/>
              </a:lnSpc>
            </a:pPr>
            <a:endParaRPr lang="en-US" altLang="zh-TW"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3090" name="Rectangle 2"/>
          <p:cNvSpPr>
            <a:spLocks noGrp="1" noChangeArrowheads="1"/>
          </p:cNvSpPr>
          <p:nvPr>
            <p:ph type="title"/>
          </p:nvPr>
        </p:nvSpPr>
        <p:spPr/>
        <p:txBody>
          <a:bodyPr/>
          <a:lstStyle/>
          <a:p>
            <a:r>
              <a:rPr lang="zh-TW" altLang="en-US" dirty="0" smtClean="0"/>
              <a:t>揭露（續）</a:t>
            </a:r>
            <a:endParaRPr lang="en-US" altLang="zh-TW" dirty="0" smtClean="0"/>
          </a:p>
        </p:txBody>
      </p:sp>
      <p:sp>
        <p:nvSpPr>
          <p:cNvPr id="1753091" name="Rectangle 3"/>
          <p:cNvSpPr>
            <a:spLocks noGrp="1" noChangeArrowheads="1"/>
          </p:cNvSpPr>
          <p:nvPr>
            <p:ph type="body" idx="1"/>
          </p:nvPr>
        </p:nvSpPr>
        <p:spPr/>
        <p:txBody>
          <a:bodyPr/>
          <a:lstStyle/>
          <a:p>
            <a:pPr>
              <a:lnSpc>
                <a:spcPct val="90000"/>
              </a:lnSpc>
            </a:pPr>
            <a:r>
              <a:rPr lang="zh-TW" altLang="en-US" dirty="0" smtClean="0"/>
              <a:t>將計畫資產之公允價值細分為能區分該等資產之性質及風險之類別，再將各類別計畫資產區分為是否有活絡市場之市場報價</a:t>
            </a:r>
            <a:r>
              <a:rPr lang="en-US" altLang="zh-TW" dirty="0" smtClean="0">
                <a:latin typeface="Arial" charset="0"/>
              </a:rPr>
              <a:t>【IAS 19R.142】 </a:t>
            </a:r>
            <a:endParaRPr lang="en-US" altLang="zh-TW" dirty="0" smtClean="0"/>
          </a:p>
          <a:p>
            <a:pPr>
              <a:lnSpc>
                <a:spcPct val="90000"/>
              </a:lnSpc>
            </a:pPr>
            <a:endParaRPr lang="en-US" altLang="zh-TW" dirty="0" smtClean="0">
              <a:latin typeface="Arial" charset="0"/>
            </a:endParaRPr>
          </a:p>
          <a:p>
            <a:pPr>
              <a:lnSpc>
                <a:spcPct val="90000"/>
              </a:lnSpc>
            </a:pPr>
            <a:r>
              <a:rPr lang="zh-TW" altLang="en-US" dirty="0" smtClean="0"/>
              <a:t>要求揭露於報導期間結束日每一重大精算假設之敏感度分析</a:t>
            </a:r>
            <a:r>
              <a:rPr lang="en-US" altLang="zh-TW" dirty="0" smtClean="0">
                <a:latin typeface="Arial" charset="0"/>
              </a:rPr>
              <a:t>【IAS 19R.145】 </a:t>
            </a:r>
            <a:endParaRPr lang="en-US" altLang="zh-TW"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t>揭露（續）</a:t>
            </a:r>
            <a:endParaRPr lang="en-GB" dirty="0"/>
          </a:p>
        </p:txBody>
      </p:sp>
      <p:sp>
        <p:nvSpPr>
          <p:cNvPr id="3" name="Content Placeholder 2"/>
          <p:cNvSpPr>
            <a:spLocks noGrp="1"/>
          </p:cNvSpPr>
          <p:nvPr>
            <p:ph idx="1"/>
          </p:nvPr>
        </p:nvSpPr>
        <p:spPr/>
        <p:txBody>
          <a:bodyPr/>
          <a:lstStyle/>
          <a:p>
            <a:pPr>
              <a:buNone/>
            </a:pPr>
            <a:r>
              <a:rPr lang="zh-TW" altLang="en-US" dirty="0" smtClean="0">
                <a:latin typeface="+mj-lt"/>
              </a:rPr>
              <a:t>對企業之影響</a:t>
            </a:r>
            <a:endParaRPr lang="en-US" altLang="zh-TW" dirty="0" smtClean="0">
              <a:latin typeface="+mj-lt"/>
              <a:ea typeface="SimHei" pitchFamily="2" charset="-122"/>
            </a:endParaRPr>
          </a:p>
          <a:p>
            <a:r>
              <a:rPr lang="zh-TW" altLang="en-US" dirty="0" smtClean="0"/>
              <a:t>藉由修訂準則提出揭露之目標，檢視提供攸關之確定福利計畫予財務報表之使用者</a:t>
            </a:r>
            <a:endParaRPr lang="en-US" altLang="zh-TW" dirty="0" smtClean="0"/>
          </a:p>
          <a:p>
            <a:r>
              <a:rPr lang="zh-TW" altLang="en-US" dirty="0" smtClean="0"/>
              <a:t>要求對精算假設作敏感性分析，</a:t>
            </a:r>
            <a:r>
              <a:rPr lang="zh-TW" altLang="en-US" dirty="0" smtClean="0">
                <a:latin typeface="+mj-lt"/>
              </a:rPr>
              <a:t>管理階層需判斷重大之精算假設以及可能之變動幅度</a:t>
            </a:r>
            <a:endParaRPr lang="en-US" altLang="zh-TW" dirty="0" smtClean="0">
              <a:latin typeface="+mj-lt"/>
            </a:endParaRPr>
          </a:p>
          <a:p>
            <a:r>
              <a:rPr lang="zh-TW" altLang="en-US" dirty="0" smtClean="0"/>
              <a:t>由於修訂後之準則要求較多之揭露，企業應儘早與精算師溝通以確保相關資訊之取具</a:t>
            </a:r>
            <a:endParaRPr lang="en-US" altLang="zh-TW" dirty="0" smtClean="0">
              <a:latin typeface="+mj-l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pPr lvl="1" algn="l" rtl="0">
              <a:lnSpc>
                <a:spcPct val="85000"/>
              </a:lnSpc>
              <a:spcBef>
                <a:spcPct val="0"/>
              </a:spcBef>
            </a:pPr>
            <a:r>
              <a:rPr lang="en-US" altLang="zh-TW" sz="3000" b="1" kern="1200" dirty="0" smtClean="0">
                <a:solidFill>
                  <a:schemeClr val="bg1"/>
                </a:solidFill>
                <a:latin typeface="+mj-lt"/>
                <a:ea typeface="SimHei" pitchFamily="2" charset="-122"/>
                <a:cs typeface="Arial" pitchFamily="34" charset="0"/>
              </a:rPr>
              <a:t>IFRS11</a:t>
            </a:r>
            <a:r>
              <a:rPr lang="zh-TW" altLang="en-US" sz="3000" b="1" kern="1200" dirty="0">
                <a:solidFill>
                  <a:schemeClr val="bg1"/>
                </a:solidFill>
                <a:latin typeface="+mj-lt"/>
                <a:ea typeface="SimHei" pitchFamily="2" charset="-122"/>
                <a:cs typeface="Arial" pitchFamily="34" charset="0"/>
              </a:rPr>
              <a:t>聯合協議</a:t>
            </a:r>
            <a:r>
              <a:rPr lang="en-US" altLang="zh-TW" sz="3200" dirty="0"/>
              <a:t/>
            </a:r>
            <a:br>
              <a:rPr lang="en-US" altLang="zh-TW" sz="3200" dirty="0"/>
            </a:br>
            <a:r>
              <a:rPr lang="en-US" altLang="zh-TW" sz="3000" b="1" kern="1200" dirty="0">
                <a:solidFill>
                  <a:schemeClr val="bg1"/>
                </a:solidFill>
                <a:latin typeface="SimHei" pitchFamily="2" charset="-122"/>
                <a:ea typeface="SimHei" pitchFamily="2" charset="-122"/>
                <a:cs typeface="Arial" pitchFamily="34" charset="0"/>
              </a:rPr>
              <a:t/>
            </a:r>
            <a:br>
              <a:rPr lang="en-US" altLang="zh-TW" sz="3000" b="1" kern="1200" dirty="0">
                <a:solidFill>
                  <a:schemeClr val="bg1"/>
                </a:solidFill>
                <a:latin typeface="SimHei" pitchFamily="2" charset="-122"/>
                <a:ea typeface="SimHei" pitchFamily="2" charset="-122"/>
                <a:cs typeface="Arial" pitchFamily="34" charset="0"/>
              </a:rPr>
            </a:br>
            <a:endParaRPr lang="zh-TW" altLang="en-US" sz="3000" b="1" kern="1200" dirty="0">
              <a:solidFill>
                <a:schemeClr val="bg1"/>
              </a:solidFill>
              <a:latin typeface="SimHei" pitchFamily="2" charset="-122"/>
              <a:ea typeface="SimHei" pitchFamily="2" charset="-122"/>
              <a:cs typeface="Arial" pitchFamily="34" charset="0"/>
            </a:endParaRPr>
          </a:p>
        </p:txBody>
      </p:sp>
    </p:spTree>
    <p:extLst>
      <p:ext uri="{BB962C8B-B14F-4D97-AF65-F5344CB8AC3E}">
        <p14:creationId xmlns:p14="http://schemas.microsoft.com/office/powerpoint/2010/main" val="18700827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p:txBody>
          <a:bodyPr/>
          <a:lstStyle/>
          <a:p>
            <a:pPr lvl="1"/>
            <a:endParaRPr lang="en-US" altLang="zh-TW" dirty="0" smtClean="0"/>
          </a:p>
          <a:p>
            <a:endParaRPr lang="zh-TW" altLang="en-US" dirty="0" smtClean="0"/>
          </a:p>
        </p:txBody>
      </p:sp>
      <p:sp>
        <p:nvSpPr>
          <p:cNvPr id="10" name="Content Placeholder 2"/>
          <p:cNvSpPr txBox="1">
            <a:spLocks/>
          </p:cNvSpPr>
          <p:nvPr/>
        </p:nvSpPr>
        <p:spPr>
          <a:xfrm>
            <a:off x="457200" y="1246924"/>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TW" sz="3600" dirty="0" smtClean="0"/>
          </a:p>
          <a:p>
            <a:pPr marL="0" indent="0">
              <a:buNone/>
            </a:pPr>
            <a:endParaRPr lang="en-US" altLang="zh-TW" sz="3600" dirty="0"/>
          </a:p>
          <a:p>
            <a:pPr marL="0" indent="0">
              <a:buNone/>
            </a:pPr>
            <a:endParaRPr lang="en-US" altLang="zh-TW" sz="3600" dirty="0" smtClean="0"/>
          </a:p>
          <a:p>
            <a:pPr marL="0" indent="0">
              <a:buNone/>
            </a:pPr>
            <a:r>
              <a:rPr lang="zh-TW" altLang="en-US" sz="3600" dirty="0" smtClean="0"/>
              <a:t>未</a:t>
            </a:r>
            <a:r>
              <a:rPr lang="zh-TW" altLang="en-US" sz="3600" dirty="0"/>
              <a:t>出售任何股票</a:t>
            </a:r>
            <a:r>
              <a:rPr lang="zh-TW" altLang="en-US" sz="3600" dirty="0" smtClean="0"/>
              <a:t>，卻喪失</a:t>
            </a:r>
            <a:r>
              <a:rPr lang="zh-TW" altLang="en-US" sz="3600" dirty="0"/>
              <a:t>經營權，會產生處分股票利得嗎</a:t>
            </a:r>
            <a:r>
              <a:rPr lang="en-US" altLang="zh-TW" sz="3600" dirty="0"/>
              <a:t>?</a:t>
            </a:r>
          </a:p>
          <a:p>
            <a:pPr marL="0" indent="0">
              <a:buNone/>
            </a:pPr>
            <a:endParaRPr lang="en-US" altLang="zh-TW" sz="3600" dirty="0" smtClean="0">
              <a:latin typeface="+mj-lt"/>
            </a:endParaRPr>
          </a:p>
        </p:txBody>
      </p:sp>
      <p:pic>
        <p:nvPicPr>
          <p:cNvPr id="6146" name="Picture 2" descr="C:\Users\theresa.chang\AppData\Local\Microsoft\Windows\Temporary Internet Files\Content.IE5\U0UV65RH\MC90009056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96306" y="4186277"/>
            <a:ext cx="2646603" cy="193732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theresa.chang\AppData\Local\Microsoft\Windows\Temporary Internet Files\Content.IE5\TUHG837G\MC90043441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94538" y="1246924"/>
            <a:ext cx="1592318" cy="1653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74045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pPr lvl="1" algn="l" rtl="0" eaLnBrk="1" hangingPunct="1">
              <a:lnSpc>
                <a:spcPct val="85000"/>
              </a:lnSpc>
              <a:spcBef>
                <a:spcPct val="0"/>
              </a:spcBef>
              <a:defRPr/>
            </a:pPr>
            <a:r>
              <a:rPr lang="zh-TW" altLang="en-US" sz="3000" b="1" kern="1200" dirty="0">
                <a:solidFill>
                  <a:schemeClr val="bg1"/>
                </a:solidFill>
                <a:latin typeface="+mj-lt"/>
                <a:ea typeface="SimHei" pitchFamily="2" charset="-122"/>
                <a:cs typeface="Arial" pitchFamily="34" charset="0"/>
              </a:rPr>
              <a:t>國際財務報導準則</a:t>
            </a:r>
            <a:r>
              <a:rPr lang="en-US" altLang="zh-TW" sz="3000" b="1" kern="1200" dirty="0">
                <a:solidFill>
                  <a:schemeClr val="bg1"/>
                </a:solidFill>
                <a:latin typeface="+mj-lt"/>
                <a:ea typeface="SimHei" pitchFamily="2" charset="-122"/>
                <a:cs typeface="Arial" pitchFamily="34" charset="0"/>
              </a:rPr>
              <a:t>(IFRS)</a:t>
            </a:r>
            <a:r>
              <a:rPr lang="zh-TW" altLang="en-US" sz="3000" b="1" kern="1200" dirty="0">
                <a:solidFill>
                  <a:schemeClr val="bg1"/>
                </a:solidFill>
                <a:latin typeface="+mj-lt"/>
                <a:ea typeface="SimHei" pitchFamily="2" charset="-122"/>
                <a:cs typeface="Arial" pitchFamily="34" charset="0"/>
              </a:rPr>
              <a:t>之適用</a:t>
            </a:r>
          </a:p>
        </p:txBody>
      </p:sp>
      <p:sp>
        <p:nvSpPr>
          <p:cNvPr id="58371" name="Text Box 9"/>
          <p:cNvSpPr txBox="1">
            <a:spLocks noChangeArrowheads="1"/>
          </p:cNvSpPr>
          <p:nvPr/>
        </p:nvSpPr>
        <p:spPr bwMode="gray">
          <a:xfrm>
            <a:off x="6302620" y="4309144"/>
            <a:ext cx="1143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prstDash val="sysDot"/>
                <a:miter lim="800000"/>
                <a:headEnd/>
                <a:tailEnd/>
              </a14:hiddenLine>
            </a:ext>
          </a:extLst>
        </p:spPr>
        <p:txBody>
          <a:bodyPr lIns="18288" rIns="18288" anchor="ct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spcBef>
                <a:spcPct val="50000"/>
              </a:spcBef>
            </a:pPr>
            <a:r>
              <a:rPr lang="en-US" altLang="zh-TW" b="1" dirty="0">
                <a:solidFill>
                  <a:srgbClr val="646464"/>
                </a:solidFill>
                <a:ea typeface="SimHei" pitchFamily="2" charset="-122"/>
              </a:rPr>
              <a:t> IAS 28</a:t>
            </a:r>
          </a:p>
        </p:txBody>
      </p:sp>
      <p:sp>
        <p:nvSpPr>
          <p:cNvPr id="58372" name="Text Box 10"/>
          <p:cNvSpPr txBox="1">
            <a:spLocks noChangeArrowheads="1"/>
          </p:cNvSpPr>
          <p:nvPr/>
        </p:nvSpPr>
        <p:spPr bwMode="gray">
          <a:xfrm>
            <a:off x="6296404" y="2436784"/>
            <a:ext cx="1143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prstDash val="sysDot"/>
                <a:miter lim="800000"/>
                <a:headEnd/>
                <a:tailEnd/>
              </a14:hiddenLine>
            </a:ext>
          </a:extLst>
        </p:spPr>
        <p:txBody>
          <a:bodyPr lIns="18288" rIns="18288" anchor="ct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spcBef>
                <a:spcPct val="50000"/>
              </a:spcBef>
            </a:pPr>
            <a:r>
              <a:rPr lang="en-US" altLang="zh-TW" b="1" dirty="0" smtClean="0">
                <a:solidFill>
                  <a:srgbClr val="646464"/>
                </a:solidFill>
                <a:ea typeface="SimHei" pitchFamily="2" charset="-122"/>
              </a:rPr>
              <a:t>IFRS 10</a:t>
            </a:r>
            <a:endParaRPr lang="en-US" altLang="zh-TW" b="1" dirty="0">
              <a:solidFill>
                <a:srgbClr val="646464"/>
              </a:solidFill>
              <a:ea typeface="SimHei" pitchFamily="2" charset="-122"/>
            </a:endParaRPr>
          </a:p>
        </p:txBody>
      </p:sp>
      <p:sp>
        <p:nvSpPr>
          <p:cNvPr id="58373" name="Text Box 11"/>
          <p:cNvSpPr txBox="1">
            <a:spLocks noChangeArrowheads="1"/>
          </p:cNvSpPr>
          <p:nvPr/>
        </p:nvSpPr>
        <p:spPr bwMode="gray">
          <a:xfrm>
            <a:off x="6280637" y="3661959"/>
            <a:ext cx="19962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prstDash val="sysDot"/>
                <a:miter lim="800000"/>
                <a:headEnd/>
                <a:tailEnd/>
              </a14:hiddenLine>
            </a:ext>
          </a:extLst>
        </p:spPr>
        <p:txBody>
          <a:bodyPr wrap="square" lIns="18288" rIns="18288" anchor="ct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spcBef>
                <a:spcPct val="50000"/>
              </a:spcBef>
            </a:pPr>
            <a:r>
              <a:rPr lang="en-US" altLang="zh-TW" b="1" dirty="0">
                <a:solidFill>
                  <a:srgbClr val="646464"/>
                </a:solidFill>
                <a:ea typeface="SimHei" pitchFamily="2" charset="-122"/>
              </a:rPr>
              <a:t> IFRS </a:t>
            </a:r>
            <a:r>
              <a:rPr lang="en-US" altLang="zh-TW" b="1" dirty="0" smtClean="0">
                <a:solidFill>
                  <a:srgbClr val="646464"/>
                </a:solidFill>
                <a:ea typeface="SimHei" pitchFamily="2" charset="-122"/>
              </a:rPr>
              <a:t>11</a:t>
            </a:r>
            <a:endParaRPr lang="en-US" altLang="zh-TW" b="1" dirty="0">
              <a:solidFill>
                <a:srgbClr val="646464"/>
              </a:solidFill>
              <a:ea typeface="SimHei" pitchFamily="2" charset="-122"/>
            </a:endParaRPr>
          </a:p>
        </p:txBody>
      </p:sp>
      <p:sp>
        <p:nvSpPr>
          <p:cNvPr id="58374" name="Text Box 12"/>
          <p:cNvSpPr txBox="1">
            <a:spLocks noChangeArrowheads="1"/>
          </p:cNvSpPr>
          <p:nvPr/>
        </p:nvSpPr>
        <p:spPr bwMode="gray">
          <a:xfrm>
            <a:off x="6296404" y="5105401"/>
            <a:ext cx="1143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prstDash val="sysDot"/>
                <a:miter lim="800000"/>
                <a:headEnd/>
                <a:tailEnd/>
              </a14:hiddenLine>
            </a:ext>
          </a:extLst>
        </p:spPr>
        <p:txBody>
          <a:bodyPr lIns="18288" rIns="18288" anchor="ct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spcBef>
                <a:spcPct val="50000"/>
              </a:spcBef>
            </a:pPr>
            <a:r>
              <a:rPr lang="en-US" altLang="zh-TW" b="1" dirty="0">
                <a:solidFill>
                  <a:srgbClr val="646464"/>
                </a:solidFill>
                <a:ea typeface="SimHei" pitchFamily="2" charset="-122"/>
              </a:rPr>
              <a:t> IAS 39</a:t>
            </a:r>
          </a:p>
        </p:txBody>
      </p:sp>
      <p:sp>
        <p:nvSpPr>
          <p:cNvPr id="58375" name="Text Box 13"/>
          <p:cNvSpPr txBox="1">
            <a:spLocks noChangeArrowheads="1"/>
          </p:cNvSpPr>
          <p:nvPr/>
        </p:nvSpPr>
        <p:spPr bwMode="gray">
          <a:xfrm>
            <a:off x="609600" y="4309144"/>
            <a:ext cx="274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prstDash val="sysDot"/>
                <a:miter lim="800000"/>
                <a:headEnd/>
                <a:tailEnd/>
              </a14:hiddenLine>
            </a:ext>
          </a:extLst>
        </p:spPr>
        <p:txBody>
          <a:bodyPr lIns="18288" rIns="18288" anchor="ct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r" eaLnBrk="1" hangingPunct="1">
              <a:spcBef>
                <a:spcPct val="50000"/>
              </a:spcBef>
            </a:pPr>
            <a:r>
              <a:rPr lang="zh-TW" altLang="en-US" b="1" dirty="0" smtClean="0">
                <a:solidFill>
                  <a:srgbClr val="646464"/>
                </a:solidFill>
                <a:ea typeface="SimHei" pitchFamily="2" charset="-122"/>
              </a:rPr>
              <a:t>具</a:t>
            </a:r>
            <a:r>
              <a:rPr lang="zh-TW" altLang="en-US" b="1" dirty="0">
                <a:solidFill>
                  <a:srgbClr val="646464"/>
                </a:solidFill>
                <a:ea typeface="SimHei" pitchFamily="2" charset="-122"/>
              </a:rPr>
              <a:t>重大</a:t>
            </a:r>
            <a:r>
              <a:rPr lang="zh-TW" altLang="en-US" b="1" dirty="0" smtClean="0">
                <a:solidFill>
                  <a:srgbClr val="646464"/>
                </a:solidFill>
                <a:ea typeface="SimHei" pitchFamily="2" charset="-122"/>
              </a:rPr>
              <a:t>影響</a:t>
            </a:r>
            <a:endParaRPr lang="zh-TW" altLang="en-US" b="1" dirty="0">
              <a:solidFill>
                <a:srgbClr val="646464"/>
              </a:solidFill>
              <a:ea typeface="SimHei" pitchFamily="2" charset="-122"/>
            </a:endParaRPr>
          </a:p>
        </p:txBody>
      </p:sp>
      <p:sp>
        <p:nvSpPr>
          <p:cNvPr id="58376" name="Text Box 14"/>
          <p:cNvSpPr txBox="1">
            <a:spLocks noChangeArrowheads="1"/>
          </p:cNvSpPr>
          <p:nvPr/>
        </p:nvSpPr>
        <p:spPr bwMode="gray">
          <a:xfrm>
            <a:off x="609600" y="2438401"/>
            <a:ext cx="274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prstDash val="sysDot"/>
                <a:miter lim="800000"/>
                <a:headEnd/>
                <a:tailEnd/>
              </a14:hiddenLine>
            </a:ext>
          </a:extLst>
        </p:spPr>
        <p:txBody>
          <a:bodyPr lIns="18288" rIns="18288" anchor="ct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r" eaLnBrk="1" hangingPunct="1">
              <a:spcBef>
                <a:spcPct val="50000"/>
              </a:spcBef>
            </a:pPr>
            <a:r>
              <a:rPr lang="zh-TW" altLang="en-US" b="1" dirty="0" smtClean="0">
                <a:solidFill>
                  <a:srgbClr val="646464"/>
                </a:solidFill>
                <a:ea typeface="SimHei" pitchFamily="2" charset="-122"/>
              </a:rPr>
              <a:t>具控制</a:t>
            </a:r>
            <a:endParaRPr lang="zh-TW" altLang="en-US" b="1" dirty="0">
              <a:solidFill>
                <a:srgbClr val="646464"/>
              </a:solidFill>
              <a:ea typeface="SimHei" pitchFamily="2" charset="-122"/>
            </a:endParaRPr>
          </a:p>
        </p:txBody>
      </p:sp>
      <p:sp>
        <p:nvSpPr>
          <p:cNvPr id="58377" name="Text Box 15"/>
          <p:cNvSpPr txBox="1">
            <a:spLocks noChangeArrowheads="1"/>
          </p:cNvSpPr>
          <p:nvPr/>
        </p:nvSpPr>
        <p:spPr bwMode="gray">
          <a:xfrm>
            <a:off x="609600" y="3726641"/>
            <a:ext cx="274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prstDash val="sysDot"/>
                <a:miter lim="800000"/>
                <a:headEnd/>
                <a:tailEnd/>
              </a14:hiddenLine>
            </a:ext>
          </a:extLst>
        </p:spPr>
        <p:txBody>
          <a:bodyPr lIns="18288" rIns="18288" anchor="ct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r" eaLnBrk="1" hangingPunct="1">
              <a:spcBef>
                <a:spcPct val="50000"/>
              </a:spcBef>
            </a:pPr>
            <a:r>
              <a:rPr lang="zh-TW" altLang="en-US" b="1" dirty="0" smtClean="0">
                <a:solidFill>
                  <a:srgbClr val="646464"/>
                </a:solidFill>
                <a:ea typeface="SimHei" pitchFamily="2" charset="-122"/>
              </a:rPr>
              <a:t>具聯合控制</a:t>
            </a:r>
            <a:endParaRPr lang="zh-TW" altLang="en-US" b="1" dirty="0">
              <a:solidFill>
                <a:srgbClr val="646464"/>
              </a:solidFill>
              <a:ea typeface="SimHei" pitchFamily="2" charset="-122"/>
            </a:endParaRPr>
          </a:p>
        </p:txBody>
      </p:sp>
      <p:sp>
        <p:nvSpPr>
          <p:cNvPr id="58378" name="Text Box 16"/>
          <p:cNvSpPr txBox="1">
            <a:spLocks noChangeArrowheads="1"/>
          </p:cNvSpPr>
          <p:nvPr/>
        </p:nvSpPr>
        <p:spPr bwMode="gray">
          <a:xfrm>
            <a:off x="609600" y="5105401"/>
            <a:ext cx="274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prstDash val="sysDot"/>
                <a:miter lim="800000"/>
                <a:headEnd/>
                <a:tailEnd/>
              </a14:hiddenLine>
            </a:ext>
          </a:extLst>
        </p:spPr>
        <p:txBody>
          <a:bodyPr lIns="18288" rIns="18288" anchor="ctr">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r" eaLnBrk="1" hangingPunct="1">
              <a:spcBef>
                <a:spcPct val="50000"/>
              </a:spcBef>
            </a:pPr>
            <a:r>
              <a:rPr lang="zh-TW" altLang="en-US" b="1">
                <a:solidFill>
                  <a:srgbClr val="646464"/>
                </a:solidFill>
                <a:ea typeface="SimHei" pitchFamily="2" charset="-122"/>
              </a:rPr>
              <a:t>一般投資</a:t>
            </a:r>
          </a:p>
        </p:txBody>
      </p:sp>
      <p:sp>
        <p:nvSpPr>
          <p:cNvPr id="58381" name="Text Box 23"/>
          <p:cNvSpPr txBox="1">
            <a:spLocks noChangeArrowheads="1"/>
          </p:cNvSpPr>
          <p:nvPr/>
        </p:nvSpPr>
        <p:spPr bwMode="gray">
          <a:xfrm>
            <a:off x="457200" y="1219200"/>
            <a:ext cx="152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prstDash val="sysDot"/>
                <a:miter lim="800000"/>
                <a:headEnd/>
                <a:tailEnd/>
              </a14:hiddenLine>
            </a:ext>
          </a:extLst>
        </p:spPr>
        <p:txBody>
          <a:bodyPr lIns="18288" rIns="18288">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spcBef>
                <a:spcPct val="50000"/>
              </a:spcBef>
            </a:pPr>
            <a:r>
              <a:rPr lang="zh-TW" altLang="en-US" sz="2400" b="1">
                <a:solidFill>
                  <a:srgbClr val="646464"/>
                </a:solidFill>
                <a:ea typeface="SimHei" pitchFamily="2" charset="-122"/>
              </a:rPr>
              <a:t>舉例</a:t>
            </a:r>
          </a:p>
        </p:txBody>
      </p:sp>
      <p:sp>
        <p:nvSpPr>
          <p:cNvPr id="58382" name="Line 8"/>
          <p:cNvSpPr>
            <a:spLocks noChangeShapeType="1"/>
          </p:cNvSpPr>
          <p:nvPr/>
        </p:nvSpPr>
        <p:spPr bwMode="gray">
          <a:xfrm>
            <a:off x="4226170" y="4724400"/>
            <a:ext cx="1305658" cy="0"/>
          </a:xfrm>
          <a:prstGeom prst="line">
            <a:avLst/>
          </a:prstGeom>
          <a:noFill/>
          <a:ln w="38100">
            <a:solidFill>
              <a:schemeClr val="bg2"/>
            </a:solidFill>
            <a:round/>
            <a:headEnd/>
            <a:tailEnd/>
          </a:ln>
          <a:extLst>
            <a:ext uri="{909E8E84-426E-40DD-AFC4-6F175D3DCCD1}">
              <a14:hiddenFill xmlns:a14="http://schemas.microsoft.com/office/drawing/2010/main">
                <a:noFill/>
              </a14:hiddenFill>
            </a:ext>
          </a:extLst>
        </p:spPr>
        <p:txBody>
          <a:bodyPr lIns="18288" rIns="18288" anchor="ctr"/>
          <a:lstStyle/>
          <a:p>
            <a:endParaRPr lang="zh-TW" altLang="en-US"/>
          </a:p>
        </p:txBody>
      </p:sp>
      <p:sp>
        <p:nvSpPr>
          <p:cNvPr id="58383" name="Line 7"/>
          <p:cNvSpPr>
            <a:spLocks noChangeShapeType="1"/>
          </p:cNvSpPr>
          <p:nvPr/>
        </p:nvSpPr>
        <p:spPr bwMode="gray">
          <a:xfrm>
            <a:off x="4226170" y="3581400"/>
            <a:ext cx="1305658" cy="0"/>
          </a:xfrm>
          <a:prstGeom prst="line">
            <a:avLst/>
          </a:prstGeom>
          <a:noFill/>
          <a:ln w="38100">
            <a:solidFill>
              <a:schemeClr val="bg2"/>
            </a:solidFill>
            <a:round/>
            <a:headEnd/>
            <a:tailEnd/>
          </a:ln>
          <a:extLst>
            <a:ext uri="{909E8E84-426E-40DD-AFC4-6F175D3DCCD1}">
              <a14:hiddenFill xmlns:a14="http://schemas.microsoft.com/office/drawing/2010/main">
                <a:noFill/>
              </a14:hiddenFill>
            </a:ext>
          </a:extLst>
        </p:spPr>
        <p:txBody>
          <a:bodyPr lIns="18288" rIns="18288" anchor="ctr"/>
          <a:lstStyle/>
          <a:p>
            <a:endParaRPr lang="zh-TW" altLang="en-US"/>
          </a:p>
        </p:txBody>
      </p:sp>
      <p:sp>
        <p:nvSpPr>
          <p:cNvPr id="58384" name="Line 5"/>
          <p:cNvSpPr>
            <a:spLocks noChangeShapeType="1"/>
          </p:cNvSpPr>
          <p:nvPr/>
        </p:nvSpPr>
        <p:spPr bwMode="gray">
          <a:xfrm>
            <a:off x="4226170" y="1447800"/>
            <a:ext cx="1305658" cy="0"/>
          </a:xfrm>
          <a:prstGeom prst="line">
            <a:avLst/>
          </a:prstGeom>
          <a:noFill/>
          <a:ln w="38100">
            <a:solidFill>
              <a:schemeClr val="bg2"/>
            </a:solidFill>
            <a:round/>
            <a:headEnd/>
            <a:tailEnd/>
          </a:ln>
          <a:extLst>
            <a:ext uri="{909E8E84-426E-40DD-AFC4-6F175D3DCCD1}">
              <a14:hiddenFill xmlns:a14="http://schemas.microsoft.com/office/drawing/2010/main">
                <a:noFill/>
              </a14:hiddenFill>
            </a:ext>
          </a:extLst>
        </p:spPr>
        <p:txBody>
          <a:bodyPr lIns="18288" rIns="18288" anchor="ctr"/>
          <a:lstStyle/>
          <a:p>
            <a:endParaRPr lang="zh-TW" altLang="en-US"/>
          </a:p>
        </p:txBody>
      </p:sp>
      <p:sp>
        <p:nvSpPr>
          <p:cNvPr id="58385" name="Line 6"/>
          <p:cNvSpPr>
            <a:spLocks noChangeShapeType="1"/>
          </p:cNvSpPr>
          <p:nvPr/>
        </p:nvSpPr>
        <p:spPr bwMode="gray">
          <a:xfrm>
            <a:off x="4226170" y="5791200"/>
            <a:ext cx="1305658" cy="0"/>
          </a:xfrm>
          <a:prstGeom prst="line">
            <a:avLst/>
          </a:prstGeom>
          <a:noFill/>
          <a:ln w="38100">
            <a:solidFill>
              <a:schemeClr val="bg2"/>
            </a:solidFill>
            <a:round/>
            <a:headEnd/>
            <a:tailEnd/>
          </a:ln>
          <a:extLst>
            <a:ext uri="{909E8E84-426E-40DD-AFC4-6F175D3DCCD1}">
              <a14:hiddenFill xmlns:a14="http://schemas.microsoft.com/office/drawing/2010/main">
                <a:noFill/>
              </a14:hiddenFill>
            </a:ext>
          </a:extLst>
        </p:spPr>
        <p:txBody>
          <a:bodyPr lIns="18288" rIns="18288" anchor="ctr"/>
          <a:lstStyle/>
          <a:p>
            <a:endParaRPr lang="zh-TW" altLang="en-US"/>
          </a:p>
        </p:txBody>
      </p:sp>
      <p:sp>
        <p:nvSpPr>
          <p:cNvPr id="58386" name="Rectangle 4"/>
          <p:cNvSpPr>
            <a:spLocks noChangeArrowheads="1"/>
          </p:cNvSpPr>
          <p:nvPr/>
        </p:nvSpPr>
        <p:spPr bwMode="gray">
          <a:xfrm>
            <a:off x="4226169" y="1447800"/>
            <a:ext cx="1524000" cy="2155825"/>
          </a:xfrm>
          <a:prstGeom prst="rect">
            <a:avLst/>
          </a:prstGeom>
          <a:solidFill>
            <a:schemeClr val="accent2"/>
          </a:solidFill>
          <a:ln w="38100" algn="ctr">
            <a:solidFill>
              <a:schemeClr val="tx2"/>
            </a:solidFill>
            <a:miter lim="800000"/>
            <a:headEnd/>
            <a:tailEnd/>
          </a:ln>
        </p:spPr>
        <p:txBody>
          <a:bodyPr wrap="none" lIns="18288" rIns="18288"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endParaRPr lang="zh-TW" altLang="en-US">
              <a:solidFill>
                <a:srgbClr val="646464"/>
              </a:solidFill>
              <a:ea typeface="SimHei" pitchFamily="2" charset="-122"/>
            </a:endParaRPr>
          </a:p>
        </p:txBody>
      </p:sp>
      <p:sp>
        <p:nvSpPr>
          <p:cNvPr id="58387" name="Rectangle 26"/>
          <p:cNvSpPr>
            <a:spLocks noChangeArrowheads="1"/>
          </p:cNvSpPr>
          <p:nvPr/>
        </p:nvSpPr>
        <p:spPr bwMode="gray">
          <a:xfrm>
            <a:off x="4226169" y="3581400"/>
            <a:ext cx="1524000" cy="1295400"/>
          </a:xfrm>
          <a:prstGeom prst="rect">
            <a:avLst/>
          </a:prstGeom>
          <a:solidFill>
            <a:srgbClr val="C0C0C0"/>
          </a:solidFill>
          <a:ln w="38100" algn="ctr">
            <a:solidFill>
              <a:schemeClr val="tx2"/>
            </a:solidFill>
            <a:miter lim="800000"/>
            <a:headEnd/>
            <a:tailEnd/>
          </a:ln>
        </p:spPr>
        <p:txBody>
          <a:bodyPr wrap="none" lIns="18288" rIns="18288"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endParaRPr lang="zh-TW" altLang="en-US">
              <a:solidFill>
                <a:srgbClr val="646464"/>
              </a:solidFill>
              <a:ea typeface="SimHei" pitchFamily="2" charset="-122"/>
            </a:endParaRPr>
          </a:p>
        </p:txBody>
      </p:sp>
      <p:sp>
        <p:nvSpPr>
          <p:cNvPr id="58388" name="Rectangle 27"/>
          <p:cNvSpPr>
            <a:spLocks noChangeArrowheads="1"/>
          </p:cNvSpPr>
          <p:nvPr/>
        </p:nvSpPr>
        <p:spPr bwMode="gray">
          <a:xfrm>
            <a:off x="4226169" y="4876800"/>
            <a:ext cx="1524000" cy="914400"/>
          </a:xfrm>
          <a:prstGeom prst="rect">
            <a:avLst/>
          </a:prstGeom>
          <a:solidFill>
            <a:srgbClr val="808080"/>
          </a:solidFill>
          <a:ln w="38100" algn="ctr">
            <a:solidFill>
              <a:schemeClr val="tx2"/>
            </a:solidFill>
            <a:miter lim="800000"/>
            <a:headEnd/>
            <a:tailEnd/>
          </a:ln>
        </p:spPr>
        <p:txBody>
          <a:bodyPr wrap="none" lIns="18288" rIns="18288"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endParaRPr lang="zh-TW" altLang="en-US">
              <a:solidFill>
                <a:srgbClr val="646464"/>
              </a:solidFill>
              <a:ea typeface="SimHei" pitchFamily="2" charset="-122"/>
            </a:endParaRPr>
          </a:p>
        </p:txBody>
      </p:sp>
      <p:cxnSp>
        <p:nvCxnSpPr>
          <p:cNvPr id="58389" name="AutoShape 20"/>
          <p:cNvCxnSpPr>
            <a:cxnSpLocks noChangeShapeType="1"/>
          </p:cNvCxnSpPr>
          <p:nvPr/>
        </p:nvCxnSpPr>
        <p:spPr bwMode="gray">
          <a:xfrm>
            <a:off x="3753583" y="3581400"/>
            <a:ext cx="2286000" cy="0"/>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58390" name="AutoShape 25"/>
          <p:cNvCxnSpPr>
            <a:cxnSpLocks noChangeShapeType="1"/>
          </p:cNvCxnSpPr>
          <p:nvPr/>
        </p:nvCxnSpPr>
        <p:spPr bwMode="gray">
          <a:xfrm flipV="1">
            <a:off x="3810000" y="4213041"/>
            <a:ext cx="2308413" cy="16059"/>
          </a:xfrm>
          <a:prstGeom prst="straightConnector1">
            <a:avLst/>
          </a:prstGeom>
          <a:noFill/>
          <a:ln w="38100" cap="rnd">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58391" name="AutoShape 30"/>
          <p:cNvCxnSpPr>
            <a:cxnSpLocks noChangeShapeType="1"/>
          </p:cNvCxnSpPr>
          <p:nvPr/>
        </p:nvCxnSpPr>
        <p:spPr bwMode="gray">
          <a:xfrm>
            <a:off x="3810001" y="5791200"/>
            <a:ext cx="2347546" cy="1588"/>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58392" name="AutoShape 31"/>
          <p:cNvCxnSpPr>
            <a:cxnSpLocks noChangeShapeType="1"/>
          </p:cNvCxnSpPr>
          <p:nvPr/>
        </p:nvCxnSpPr>
        <p:spPr bwMode="gray">
          <a:xfrm>
            <a:off x="3810000" y="1447800"/>
            <a:ext cx="2286000" cy="0"/>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sp>
        <p:nvSpPr>
          <p:cNvPr id="58393" name="AutoShape 41"/>
          <p:cNvSpPr>
            <a:spLocks/>
          </p:cNvSpPr>
          <p:nvPr/>
        </p:nvSpPr>
        <p:spPr bwMode="gray">
          <a:xfrm>
            <a:off x="3505200" y="1524000"/>
            <a:ext cx="685800" cy="1981200"/>
          </a:xfrm>
          <a:prstGeom prst="leftBrace">
            <a:avLst>
              <a:gd name="adj1" fmla="val 24074"/>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18288" rIns="18288"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endParaRPr lang="zh-TW" altLang="en-US">
              <a:solidFill>
                <a:srgbClr val="646464"/>
              </a:solidFill>
              <a:ea typeface="SimHei" pitchFamily="2" charset="-122"/>
            </a:endParaRPr>
          </a:p>
        </p:txBody>
      </p:sp>
      <p:sp>
        <p:nvSpPr>
          <p:cNvPr id="58394" name="AutoShape 42"/>
          <p:cNvSpPr>
            <a:spLocks/>
          </p:cNvSpPr>
          <p:nvPr/>
        </p:nvSpPr>
        <p:spPr bwMode="gray">
          <a:xfrm>
            <a:off x="3429000" y="3603626"/>
            <a:ext cx="762000" cy="1196974"/>
          </a:xfrm>
          <a:prstGeom prst="leftBrace">
            <a:avLst>
              <a:gd name="adj1" fmla="val 12500"/>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18288" rIns="18288"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endParaRPr lang="zh-TW" altLang="en-US">
              <a:solidFill>
                <a:srgbClr val="646464"/>
              </a:solidFill>
              <a:ea typeface="SimHei" pitchFamily="2" charset="-122"/>
            </a:endParaRPr>
          </a:p>
        </p:txBody>
      </p:sp>
      <p:sp>
        <p:nvSpPr>
          <p:cNvPr id="58395" name="AutoShape 43"/>
          <p:cNvSpPr>
            <a:spLocks/>
          </p:cNvSpPr>
          <p:nvPr/>
        </p:nvSpPr>
        <p:spPr bwMode="gray">
          <a:xfrm>
            <a:off x="3581400" y="4953000"/>
            <a:ext cx="609600" cy="762000"/>
          </a:xfrm>
          <a:prstGeom prst="leftBrace">
            <a:avLst>
              <a:gd name="adj1" fmla="val 10417"/>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18288" rIns="18288" anchor="ct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endParaRPr lang="zh-TW" altLang="en-US">
              <a:solidFill>
                <a:srgbClr val="646464"/>
              </a:solidFill>
              <a:ea typeface="SimHei" pitchFamily="2" charset="-122"/>
            </a:endParaRPr>
          </a:p>
        </p:txBody>
      </p:sp>
      <p:cxnSp>
        <p:nvCxnSpPr>
          <p:cNvPr id="29" name="AutoShape 20"/>
          <p:cNvCxnSpPr>
            <a:cxnSpLocks noChangeShapeType="1"/>
          </p:cNvCxnSpPr>
          <p:nvPr/>
        </p:nvCxnSpPr>
        <p:spPr bwMode="gray">
          <a:xfrm>
            <a:off x="3753583" y="4876800"/>
            <a:ext cx="2286000" cy="0"/>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545797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lvl="1" algn="l" rtl="0">
              <a:lnSpc>
                <a:spcPct val="85000"/>
              </a:lnSpc>
              <a:spcBef>
                <a:spcPct val="0"/>
              </a:spcBef>
            </a:pPr>
            <a:r>
              <a:rPr lang="zh-TW" altLang="en-US" sz="3000" b="1" kern="1200" dirty="0">
                <a:solidFill>
                  <a:schemeClr val="bg1"/>
                </a:solidFill>
                <a:latin typeface="+mj-lt"/>
                <a:ea typeface="SimHei" pitchFamily="2" charset="-122"/>
                <a:cs typeface="Arial" pitchFamily="34" charset="0"/>
              </a:rPr>
              <a:t>相較</a:t>
            </a:r>
            <a:r>
              <a:rPr lang="en-US" altLang="zh-TW" sz="3000" b="1" kern="1200" dirty="0">
                <a:solidFill>
                  <a:schemeClr val="bg1"/>
                </a:solidFill>
                <a:latin typeface="+mj-lt"/>
                <a:ea typeface="SimHei" pitchFamily="2" charset="-122"/>
                <a:cs typeface="Arial" pitchFamily="34" charset="0"/>
              </a:rPr>
              <a:t>IAS 31</a:t>
            </a:r>
            <a:r>
              <a:rPr lang="zh-TW" altLang="en-US" sz="3000" b="1" kern="1200" dirty="0">
                <a:solidFill>
                  <a:schemeClr val="bg1"/>
                </a:solidFill>
                <a:latin typeface="+mj-lt"/>
                <a:ea typeface="SimHei" pitchFamily="2" charset="-122"/>
                <a:cs typeface="Arial" pitchFamily="34" charset="0"/>
              </a:rPr>
              <a:t>之重大改變</a:t>
            </a: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47165940"/>
              </p:ext>
            </p:extLst>
          </p:nvPr>
        </p:nvGraphicFramePr>
        <p:xfrm>
          <a:off x="457200" y="1425575"/>
          <a:ext cx="8229600" cy="46974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96803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lvl="1" algn="l" rtl="0">
              <a:lnSpc>
                <a:spcPct val="85000"/>
              </a:lnSpc>
              <a:spcBef>
                <a:spcPct val="0"/>
              </a:spcBef>
            </a:pPr>
            <a:r>
              <a:rPr lang="zh-TW" altLang="en-US" sz="3000" b="1" kern="1200" dirty="0">
                <a:solidFill>
                  <a:schemeClr val="bg1"/>
                </a:solidFill>
                <a:latin typeface="+mj-lt"/>
                <a:ea typeface="SimHei" pitchFamily="2" charset="-122"/>
                <a:cs typeface="Arial" pitchFamily="34" charset="0"/>
              </a:rPr>
              <a:t>聯合協議 </a:t>
            </a:r>
            <a:r>
              <a:rPr lang="en-US" altLang="zh-TW" sz="3000" b="1" kern="1200" dirty="0">
                <a:solidFill>
                  <a:schemeClr val="bg1"/>
                </a:solidFill>
                <a:latin typeface="+mj-lt"/>
                <a:ea typeface="SimHei" pitchFamily="2" charset="-122"/>
                <a:cs typeface="Arial" pitchFamily="34" charset="0"/>
              </a:rPr>
              <a:t>- </a:t>
            </a:r>
            <a:r>
              <a:rPr lang="zh-TW" altLang="en-US" sz="3000" b="1" kern="1200" dirty="0">
                <a:solidFill>
                  <a:schemeClr val="bg1"/>
                </a:solidFill>
                <a:latin typeface="+mj-lt"/>
                <a:ea typeface="SimHei" pitchFamily="2" charset="-122"/>
                <a:cs typeface="Arial" pitchFamily="34" charset="0"/>
              </a:rPr>
              <a:t>聯合控制</a:t>
            </a:r>
            <a:endParaRPr lang="en-GB" sz="3000" b="1" kern="1200" dirty="0">
              <a:solidFill>
                <a:schemeClr val="bg1"/>
              </a:solidFill>
              <a:latin typeface="+mj-lt"/>
              <a:ea typeface="SimHei" pitchFamily="2" charset="-122"/>
              <a:cs typeface="Arial" pitchFamily="34" charset="0"/>
            </a:endParaRPr>
          </a:p>
        </p:txBody>
      </p:sp>
      <p:graphicFrame>
        <p:nvGraphicFramePr>
          <p:cNvPr id="20" name="Content Placeholder 4"/>
          <p:cNvGraphicFramePr>
            <a:graphicFrameLocks noGrp="1"/>
          </p:cNvGraphicFramePr>
          <p:nvPr>
            <p:ph idx="1"/>
            <p:extLst>
              <p:ext uri="{D42A27DB-BD31-4B8C-83A1-F6EECF244321}">
                <p14:modId xmlns:p14="http://schemas.microsoft.com/office/powerpoint/2010/main" val="4017741812"/>
              </p:ext>
            </p:extLst>
          </p:nvPr>
        </p:nvGraphicFramePr>
        <p:xfrm>
          <a:off x="455613" y="1412875"/>
          <a:ext cx="5412531" cy="45196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8" name="Right Arrow 11"/>
          <p:cNvSpPr>
            <a:spLocks noChangeArrowheads="1"/>
          </p:cNvSpPr>
          <p:nvPr/>
        </p:nvSpPr>
        <p:spPr bwMode="auto">
          <a:xfrm>
            <a:off x="5580063" y="1989138"/>
            <a:ext cx="504825" cy="46037"/>
          </a:xfrm>
          <a:prstGeom prst="rightArrow">
            <a:avLst>
              <a:gd name="adj1" fmla="val 50000"/>
              <a:gd name="adj2" fmla="val 49751"/>
            </a:avLst>
          </a:prstGeom>
          <a:noFill/>
          <a:ln w="9525" algn="ctr">
            <a:noFill/>
            <a:round/>
            <a:headEnd/>
            <a:tailEnd/>
          </a:ln>
        </p:spPr>
        <p:txBody>
          <a:bodyPr lIns="0" tIns="0" rIns="0" bIns="0"/>
          <a:lstStyle/>
          <a:p>
            <a:endParaRPr lang="en-GB">
              <a:cs typeface="Arial" charset="0"/>
            </a:endParaRPr>
          </a:p>
        </p:txBody>
      </p:sp>
      <p:sp>
        <p:nvSpPr>
          <p:cNvPr id="39" name="Right Arrow 12"/>
          <p:cNvSpPr>
            <a:spLocks noChangeArrowheads="1"/>
          </p:cNvSpPr>
          <p:nvPr/>
        </p:nvSpPr>
        <p:spPr bwMode="auto">
          <a:xfrm>
            <a:off x="5580063" y="1628775"/>
            <a:ext cx="504825" cy="431800"/>
          </a:xfrm>
          <a:prstGeom prst="rightArrow">
            <a:avLst>
              <a:gd name="adj1" fmla="val 50000"/>
              <a:gd name="adj2" fmla="val 50104"/>
            </a:avLst>
          </a:prstGeom>
          <a:noFill/>
          <a:ln w="9525" algn="ctr">
            <a:noFill/>
            <a:round/>
            <a:headEnd/>
            <a:tailEnd/>
          </a:ln>
        </p:spPr>
        <p:txBody>
          <a:bodyPr lIns="0" tIns="0" rIns="0" bIns="0"/>
          <a:lstStyle/>
          <a:p>
            <a:endParaRPr lang="en-GB">
              <a:cs typeface="Arial" charset="0"/>
            </a:endParaRPr>
          </a:p>
        </p:txBody>
      </p:sp>
      <p:grpSp>
        <p:nvGrpSpPr>
          <p:cNvPr id="40" name="Group 17"/>
          <p:cNvGrpSpPr>
            <a:grpSpLocks/>
          </p:cNvGrpSpPr>
          <p:nvPr/>
        </p:nvGrpSpPr>
        <p:grpSpPr bwMode="auto">
          <a:xfrm>
            <a:off x="3348038" y="1341438"/>
            <a:ext cx="5400675" cy="3321050"/>
            <a:chOff x="3348038" y="1341438"/>
            <a:chExt cx="5400675" cy="3321050"/>
          </a:xfrm>
        </p:grpSpPr>
        <p:grpSp>
          <p:nvGrpSpPr>
            <p:cNvPr id="41" name="Group 16"/>
            <p:cNvGrpSpPr>
              <a:grpSpLocks/>
            </p:cNvGrpSpPr>
            <p:nvPr/>
          </p:nvGrpSpPr>
          <p:grpSpPr bwMode="auto">
            <a:xfrm>
              <a:off x="6478588" y="1341438"/>
              <a:ext cx="2270125" cy="2951162"/>
              <a:chOff x="6478588" y="1341438"/>
              <a:chExt cx="2270125" cy="2951162"/>
            </a:xfrm>
          </p:grpSpPr>
          <p:sp>
            <p:nvSpPr>
              <p:cNvPr id="48" name="Rounded Rectangle 47"/>
              <p:cNvSpPr/>
              <p:nvPr/>
            </p:nvSpPr>
            <p:spPr bwMode="auto">
              <a:xfrm>
                <a:off x="6478588" y="1341438"/>
                <a:ext cx="2270125" cy="2951162"/>
              </a:xfrm>
              <a:prstGeom prst="roundRect">
                <a:avLst>
                  <a:gd name="adj" fmla="val 10000"/>
                </a:avLst>
              </a:prstGeom>
              <a:solidFill>
                <a:schemeClr val="accent5"/>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49" name="Rounded Rectangle 4"/>
              <p:cNvSpPr/>
              <p:nvPr/>
            </p:nvSpPr>
            <p:spPr bwMode="auto">
              <a:xfrm>
                <a:off x="6494463" y="1427163"/>
                <a:ext cx="2238375" cy="2779712"/>
              </a:xfrm>
              <a:prstGeom prst="rect">
                <a:avLst/>
              </a:prstGeom>
              <a:solidFill>
                <a:schemeClr val="accent5"/>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50800" tIns="50800" rIns="50800" bIns="50800" spcCol="1270" anchor="ctr"/>
              <a:lstStyle/>
              <a:p>
                <a:pPr algn="ctr" defTabSz="1778000" fontAlgn="auto">
                  <a:lnSpc>
                    <a:spcPct val="90000"/>
                  </a:lnSpc>
                  <a:spcAft>
                    <a:spcPct val="35000"/>
                  </a:spcAft>
                  <a:defRPr/>
                </a:pPr>
                <a:r>
                  <a:rPr lang="zh-TW" altLang="en-US" sz="2000" dirty="0" smtClean="0">
                    <a:solidFill>
                      <a:schemeClr val="tx1"/>
                    </a:solidFill>
                    <a:latin typeface="Arial" pitchFamily="34" charset="0"/>
                    <a:ea typeface="SimHei" pitchFamily="2" charset="-122"/>
                  </a:rPr>
                  <a:t>非屬</a:t>
                </a:r>
                <a:r>
                  <a:rPr lang="en-GB" sz="2000" dirty="0" smtClean="0">
                    <a:solidFill>
                      <a:schemeClr val="tx1"/>
                    </a:solidFill>
                    <a:latin typeface="Arial" pitchFamily="34" charset="0"/>
                    <a:ea typeface="SimHei" pitchFamily="2" charset="-122"/>
                  </a:rPr>
                  <a:t>IFRS 11</a:t>
                </a:r>
                <a:r>
                  <a:rPr lang="zh-TW" altLang="en-US" sz="2000" dirty="0" smtClean="0">
                    <a:solidFill>
                      <a:schemeClr val="tx1"/>
                    </a:solidFill>
                    <a:latin typeface="Arial" pitchFamily="34" charset="0"/>
                    <a:ea typeface="SimHei" pitchFamily="2" charset="-122"/>
                  </a:rPr>
                  <a:t>之範圍</a:t>
                </a:r>
                <a:endParaRPr lang="en-GB" sz="2000" dirty="0" smtClean="0">
                  <a:solidFill>
                    <a:schemeClr val="tx1"/>
                  </a:solidFill>
                  <a:latin typeface="Arial" pitchFamily="34" charset="0"/>
                  <a:ea typeface="SimHei" pitchFamily="2" charset="-122"/>
                </a:endParaRPr>
              </a:p>
              <a:p>
                <a:pPr algn="ctr" defTabSz="1778000" fontAlgn="auto">
                  <a:lnSpc>
                    <a:spcPct val="90000"/>
                  </a:lnSpc>
                  <a:spcAft>
                    <a:spcPct val="35000"/>
                  </a:spcAft>
                  <a:defRPr/>
                </a:pPr>
                <a:endParaRPr lang="en-GB" sz="2000" dirty="0">
                  <a:solidFill>
                    <a:schemeClr val="tx1"/>
                  </a:solidFill>
                  <a:latin typeface="Arial" pitchFamily="34" charset="0"/>
                  <a:ea typeface="SimHei" pitchFamily="2" charset="-122"/>
                </a:endParaRPr>
              </a:p>
            </p:txBody>
          </p:sp>
        </p:grpSp>
        <p:sp>
          <p:nvSpPr>
            <p:cNvPr id="42" name="Right Arrow 41"/>
            <p:cNvSpPr/>
            <p:nvPr/>
          </p:nvSpPr>
          <p:spPr>
            <a:xfrm>
              <a:off x="5605463" y="1773238"/>
              <a:ext cx="855662" cy="315912"/>
            </a:xfrm>
            <a:prstGeom prst="rightArrow">
              <a:avLst>
                <a:gd name="adj1" fmla="val 66700"/>
                <a:gd name="adj2" fmla="val 50000"/>
              </a:avLst>
            </a:prstGeom>
            <a:solidFill>
              <a:srgbClr val="FFC00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3" name="Right Arrow 42"/>
            <p:cNvSpPr/>
            <p:nvPr/>
          </p:nvSpPr>
          <p:spPr>
            <a:xfrm>
              <a:off x="5597525" y="3357563"/>
              <a:ext cx="863600" cy="371475"/>
            </a:xfrm>
            <a:prstGeom prst="rightArrow">
              <a:avLst>
                <a:gd name="adj1" fmla="val 66700"/>
                <a:gd name="adj2" fmla="val 50000"/>
              </a:avLst>
            </a:prstGeom>
            <a:solidFill>
              <a:srgbClr val="FFC00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44" name="TextBox 16"/>
            <p:cNvSpPr txBox="1">
              <a:spLocks noChangeArrowheads="1"/>
            </p:cNvSpPr>
            <p:nvPr/>
          </p:nvSpPr>
          <p:spPr bwMode="auto">
            <a:xfrm>
              <a:off x="5724525" y="2060575"/>
              <a:ext cx="503238" cy="369888"/>
            </a:xfrm>
            <a:prstGeom prst="rect">
              <a:avLst/>
            </a:prstGeom>
            <a:noFill/>
            <a:ln w="9525">
              <a:noFill/>
              <a:miter lim="800000"/>
              <a:headEnd/>
              <a:tailEnd/>
            </a:ln>
          </p:spPr>
          <p:txBody>
            <a:bodyPr>
              <a:spAutoFit/>
            </a:bodyPr>
            <a:lstStyle/>
            <a:p>
              <a:r>
                <a:rPr lang="zh-TW" altLang="en-US" dirty="0" smtClean="0">
                  <a:latin typeface="SimHei" pitchFamily="2" charset="-122"/>
                  <a:ea typeface="SimHei" pitchFamily="2" charset="-122"/>
                </a:rPr>
                <a:t>否</a:t>
              </a:r>
              <a:endParaRPr lang="en-GB" dirty="0">
                <a:latin typeface="SimHei" pitchFamily="2" charset="-122"/>
                <a:ea typeface="SimHei" pitchFamily="2" charset="-122"/>
              </a:endParaRPr>
            </a:p>
          </p:txBody>
        </p:sp>
        <p:sp>
          <p:nvSpPr>
            <p:cNvPr id="45" name="TextBox 17"/>
            <p:cNvSpPr txBox="1">
              <a:spLocks noChangeArrowheads="1"/>
            </p:cNvSpPr>
            <p:nvPr/>
          </p:nvSpPr>
          <p:spPr bwMode="auto">
            <a:xfrm>
              <a:off x="5724525" y="3716338"/>
              <a:ext cx="503238" cy="369887"/>
            </a:xfrm>
            <a:prstGeom prst="rect">
              <a:avLst/>
            </a:prstGeom>
            <a:noFill/>
            <a:ln w="9525">
              <a:noFill/>
              <a:miter lim="800000"/>
              <a:headEnd/>
              <a:tailEnd/>
            </a:ln>
          </p:spPr>
          <p:txBody>
            <a:bodyPr>
              <a:spAutoFit/>
            </a:bodyPr>
            <a:lstStyle/>
            <a:p>
              <a:r>
                <a:rPr lang="zh-TW" altLang="en-US" dirty="0" smtClean="0">
                  <a:latin typeface="SimHei" pitchFamily="2" charset="-122"/>
                  <a:ea typeface="SimHei" pitchFamily="2" charset="-122"/>
                </a:rPr>
                <a:t>否</a:t>
              </a:r>
              <a:endParaRPr lang="en-GB" dirty="0">
                <a:latin typeface="SimHei" pitchFamily="2" charset="-122"/>
                <a:ea typeface="SimHei" pitchFamily="2" charset="-122"/>
              </a:endParaRPr>
            </a:p>
          </p:txBody>
        </p:sp>
        <p:sp>
          <p:nvSpPr>
            <p:cNvPr id="46" name="TextBox 18"/>
            <p:cNvSpPr txBox="1">
              <a:spLocks noChangeArrowheads="1"/>
            </p:cNvSpPr>
            <p:nvPr/>
          </p:nvSpPr>
          <p:spPr bwMode="auto">
            <a:xfrm>
              <a:off x="3348038" y="2636838"/>
              <a:ext cx="711200" cy="369887"/>
            </a:xfrm>
            <a:prstGeom prst="rect">
              <a:avLst/>
            </a:prstGeom>
            <a:noFill/>
            <a:ln w="9525">
              <a:noFill/>
              <a:miter lim="800000"/>
              <a:headEnd/>
              <a:tailEnd/>
            </a:ln>
          </p:spPr>
          <p:txBody>
            <a:bodyPr>
              <a:spAutoFit/>
            </a:bodyPr>
            <a:lstStyle/>
            <a:p>
              <a:r>
                <a:rPr lang="zh-TW" altLang="en-US" dirty="0" smtClean="0">
                  <a:latin typeface="SimHei" pitchFamily="2" charset="-122"/>
                  <a:ea typeface="SimHei" pitchFamily="2" charset="-122"/>
                </a:rPr>
                <a:t>是</a:t>
              </a:r>
              <a:endParaRPr lang="en-GB" dirty="0">
                <a:latin typeface="SimHei" pitchFamily="2" charset="-122"/>
                <a:ea typeface="SimHei" pitchFamily="2" charset="-122"/>
              </a:endParaRPr>
            </a:p>
          </p:txBody>
        </p:sp>
        <p:sp>
          <p:nvSpPr>
            <p:cNvPr id="47" name="TextBox 19"/>
            <p:cNvSpPr txBox="1">
              <a:spLocks noChangeArrowheads="1"/>
            </p:cNvSpPr>
            <p:nvPr/>
          </p:nvSpPr>
          <p:spPr bwMode="auto">
            <a:xfrm>
              <a:off x="3348038" y="4292600"/>
              <a:ext cx="711200" cy="369888"/>
            </a:xfrm>
            <a:prstGeom prst="rect">
              <a:avLst/>
            </a:prstGeom>
            <a:noFill/>
            <a:ln w="9525">
              <a:noFill/>
              <a:miter lim="800000"/>
              <a:headEnd/>
              <a:tailEnd/>
            </a:ln>
          </p:spPr>
          <p:txBody>
            <a:bodyPr>
              <a:spAutoFit/>
            </a:bodyPr>
            <a:lstStyle/>
            <a:p>
              <a:r>
                <a:rPr lang="zh-TW" altLang="en-US" dirty="0" smtClean="0">
                  <a:latin typeface="SimHei" pitchFamily="2" charset="-122"/>
                  <a:ea typeface="SimHei" pitchFamily="2" charset="-122"/>
                </a:rPr>
                <a:t>是</a:t>
              </a:r>
              <a:endParaRPr lang="en-GB" dirty="0">
                <a:latin typeface="SimHei" pitchFamily="2" charset="-122"/>
                <a:ea typeface="SimHei" pitchFamily="2" charset="-122"/>
              </a:endParaRPr>
            </a:p>
          </p:txBody>
        </p:sp>
      </p:grpSp>
      <p:sp>
        <p:nvSpPr>
          <p:cNvPr id="16" name="Right Arrow 15"/>
          <p:cNvSpPr/>
          <p:nvPr/>
        </p:nvSpPr>
        <p:spPr bwMode="auto">
          <a:xfrm>
            <a:off x="5600023" y="4829098"/>
            <a:ext cx="863600" cy="207597"/>
          </a:xfrm>
          <a:prstGeom prst="rightArrow">
            <a:avLst>
              <a:gd name="adj1" fmla="val 66700"/>
              <a:gd name="adj2" fmla="val 50000"/>
            </a:avLst>
          </a:prstGeom>
          <a:solidFill>
            <a:srgbClr val="FFC00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7" name="Right Arrow 16"/>
          <p:cNvSpPr/>
          <p:nvPr/>
        </p:nvSpPr>
        <p:spPr bwMode="auto">
          <a:xfrm>
            <a:off x="5587532" y="5591331"/>
            <a:ext cx="863600" cy="196357"/>
          </a:xfrm>
          <a:prstGeom prst="rightArrow">
            <a:avLst>
              <a:gd name="adj1" fmla="val 66700"/>
              <a:gd name="adj2" fmla="val 50000"/>
            </a:avLst>
          </a:prstGeom>
          <a:solidFill>
            <a:srgbClr val="FFC00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8" name="Rounded Rectangle 4"/>
          <p:cNvSpPr/>
          <p:nvPr/>
        </p:nvSpPr>
        <p:spPr bwMode="auto">
          <a:xfrm>
            <a:off x="6481970" y="4721902"/>
            <a:ext cx="2238375" cy="389744"/>
          </a:xfrm>
          <a:prstGeom prst="rect">
            <a:avLst/>
          </a:prstGeom>
          <a:solidFill>
            <a:schemeClr val="accent5"/>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50800" tIns="50800" rIns="50800" bIns="50800" spcCol="1270" anchor="ctr"/>
          <a:lstStyle/>
          <a:p>
            <a:pPr algn="ctr" defTabSz="1778000" fontAlgn="auto">
              <a:lnSpc>
                <a:spcPct val="90000"/>
              </a:lnSpc>
              <a:spcAft>
                <a:spcPct val="35000"/>
              </a:spcAft>
              <a:defRPr/>
            </a:pPr>
            <a:r>
              <a:rPr lang="zh-TW" altLang="en-US" sz="2000" dirty="0" smtClean="0">
                <a:solidFill>
                  <a:schemeClr val="tx1"/>
                </a:solidFill>
                <a:latin typeface="SimHei" pitchFamily="2" charset="-122"/>
                <a:ea typeface="SimHei" pitchFamily="2" charset="-122"/>
              </a:rPr>
              <a:t>聯合營運</a:t>
            </a:r>
            <a:endParaRPr lang="en-GB" sz="2000" dirty="0">
              <a:solidFill>
                <a:schemeClr val="tx1"/>
              </a:solidFill>
              <a:latin typeface="SimHei" pitchFamily="2" charset="-122"/>
              <a:ea typeface="SimHei" pitchFamily="2" charset="-122"/>
            </a:endParaRPr>
          </a:p>
        </p:txBody>
      </p:sp>
      <p:sp>
        <p:nvSpPr>
          <p:cNvPr id="19" name="Rounded Rectangle 4"/>
          <p:cNvSpPr/>
          <p:nvPr/>
        </p:nvSpPr>
        <p:spPr bwMode="auto">
          <a:xfrm>
            <a:off x="6469479" y="5501389"/>
            <a:ext cx="2238375" cy="389745"/>
          </a:xfrm>
          <a:prstGeom prst="rect">
            <a:avLst/>
          </a:prstGeom>
          <a:solidFill>
            <a:schemeClr val="accent5"/>
          </a:solid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50800" tIns="50800" rIns="50800" bIns="50800" spcCol="1270" anchor="ctr"/>
          <a:lstStyle/>
          <a:p>
            <a:pPr algn="ctr" defTabSz="1778000" fontAlgn="auto">
              <a:lnSpc>
                <a:spcPct val="90000"/>
              </a:lnSpc>
              <a:spcAft>
                <a:spcPct val="35000"/>
              </a:spcAft>
              <a:defRPr/>
            </a:pPr>
            <a:r>
              <a:rPr lang="zh-TW" altLang="en-US" sz="2000" dirty="0" smtClean="0">
                <a:solidFill>
                  <a:schemeClr val="tx1"/>
                </a:solidFill>
                <a:latin typeface="SimHei" pitchFamily="2" charset="-122"/>
                <a:ea typeface="SimHei" pitchFamily="2" charset="-122"/>
              </a:rPr>
              <a:t>合資</a:t>
            </a:r>
            <a:endParaRPr lang="en-GB" sz="2000" dirty="0">
              <a:solidFill>
                <a:schemeClr val="tx1"/>
              </a:solidFill>
              <a:latin typeface="SimHei" pitchFamily="2" charset="-122"/>
              <a:ea typeface="SimHei" pitchFamily="2" charset="-122"/>
            </a:endParaRPr>
          </a:p>
        </p:txBody>
      </p:sp>
    </p:spTree>
    <p:extLst>
      <p:ext uri="{BB962C8B-B14F-4D97-AF65-F5344CB8AC3E}">
        <p14:creationId xmlns:p14="http://schemas.microsoft.com/office/powerpoint/2010/main" val="2100881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pPr lvl="1" algn="l" rtl="0">
              <a:lnSpc>
                <a:spcPct val="85000"/>
              </a:lnSpc>
              <a:spcBef>
                <a:spcPct val="0"/>
              </a:spcBef>
            </a:pPr>
            <a:r>
              <a:rPr lang="en-US" altLang="zh-TW" sz="3000" b="1" kern="1200" dirty="0" smtClean="0">
                <a:solidFill>
                  <a:schemeClr val="bg1"/>
                </a:solidFill>
                <a:latin typeface="+mj-lt"/>
                <a:ea typeface="SimHei" pitchFamily="2" charset="-122"/>
                <a:cs typeface="Arial" pitchFamily="34" charset="0"/>
              </a:rPr>
              <a:t>2013</a:t>
            </a:r>
            <a:r>
              <a:rPr lang="zh-TW" altLang="en-US" sz="3000" b="1" kern="1200" dirty="0">
                <a:solidFill>
                  <a:schemeClr val="bg1"/>
                </a:solidFill>
                <a:latin typeface="+mj-lt"/>
                <a:ea typeface="SimHei" pitchFamily="2" charset="-122"/>
                <a:cs typeface="Arial" pitchFamily="34" charset="0"/>
              </a:rPr>
              <a:t>年版與</a:t>
            </a:r>
            <a:r>
              <a:rPr lang="en-US" altLang="zh-TW" sz="3000" b="1" kern="1200" dirty="0">
                <a:solidFill>
                  <a:schemeClr val="bg1"/>
                </a:solidFill>
                <a:latin typeface="+mj-lt"/>
                <a:ea typeface="SimHei" pitchFamily="2" charset="-122"/>
                <a:cs typeface="Arial" pitchFamily="34" charset="0"/>
              </a:rPr>
              <a:t>2010</a:t>
            </a:r>
            <a:r>
              <a:rPr lang="zh-TW" altLang="en-US" sz="3000" b="1" kern="1200" dirty="0">
                <a:solidFill>
                  <a:schemeClr val="bg1"/>
                </a:solidFill>
                <a:latin typeface="+mj-lt"/>
                <a:ea typeface="SimHei" pitchFamily="2" charset="-122"/>
                <a:cs typeface="Arial" pitchFamily="34" charset="0"/>
              </a:rPr>
              <a:t>年版主要差異公報內容介紹</a:t>
            </a:r>
            <a:r>
              <a:rPr lang="en-US" altLang="zh-TW" sz="3200" dirty="0"/>
              <a:t/>
            </a:r>
            <a:br>
              <a:rPr lang="en-US" altLang="zh-TW" sz="3200" dirty="0"/>
            </a:br>
            <a:r>
              <a:rPr lang="en-US" altLang="zh-TW" sz="3000" b="1" kern="1200" dirty="0">
                <a:solidFill>
                  <a:schemeClr val="bg1"/>
                </a:solidFill>
                <a:latin typeface="SimHei" pitchFamily="2" charset="-122"/>
                <a:ea typeface="SimHei" pitchFamily="2" charset="-122"/>
                <a:cs typeface="Arial" pitchFamily="34" charset="0"/>
              </a:rPr>
              <a:t/>
            </a:r>
            <a:br>
              <a:rPr lang="en-US" altLang="zh-TW" sz="3000" b="1" kern="1200" dirty="0">
                <a:solidFill>
                  <a:schemeClr val="bg1"/>
                </a:solidFill>
                <a:latin typeface="SimHei" pitchFamily="2" charset="-122"/>
                <a:ea typeface="SimHei" pitchFamily="2" charset="-122"/>
                <a:cs typeface="Arial" pitchFamily="34" charset="0"/>
              </a:rPr>
            </a:br>
            <a:endParaRPr lang="zh-TW" altLang="en-US" sz="3000" b="1" kern="1200" dirty="0">
              <a:solidFill>
                <a:schemeClr val="bg1"/>
              </a:solidFill>
              <a:latin typeface="SimHei" pitchFamily="2" charset="-122"/>
              <a:ea typeface="SimHei" pitchFamily="2" charset="-122"/>
              <a:cs typeface="Arial" pitchFamily="34" charset="0"/>
            </a:endParaRPr>
          </a:p>
        </p:txBody>
      </p:sp>
    </p:spTree>
    <p:extLst>
      <p:ext uri="{BB962C8B-B14F-4D97-AF65-F5344CB8AC3E}">
        <p14:creationId xmlns:p14="http://schemas.microsoft.com/office/powerpoint/2010/main" val="22531227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7"/>
          <p:cNvSpPr>
            <a:spLocks noChangeArrowheads="1"/>
          </p:cNvSpPr>
          <p:nvPr/>
        </p:nvSpPr>
        <p:spPr bwMode="auto">
          <a:xfrm>
            <a:off x="467544" y="1196752"/>
            <a:ext cx="8064500" cy="4968875"/>
          </a:xfrm>
          <a:prstGeom prst="rect">
            <a:avLst/>
          </a:prstGeom>
          <a:solidFill>
            <a:schemeClr val="accent2"/>
          </a:solidFill>
          <a:ln w="9525" algn="ctr">
            <a:noFill/>
            <a:round/>
            <a:headEnd/>
            <a:tailEnd/>
          </a:ln>
        </p:spPr>
        <p:txBody>
          <a:bodyPr wrap="none" lIns="0" tIns="0" rIns="0" bIns="0" anchor="ctr"/>
          <a:lstStyle/>
          <a:p>
            <a:endParaRPr lang="de-DE"/>
          </a:p>
        </p:txBody>
      </p:sp>
      <p:cxnSp>
        <p:nvCxnSpPr>
          <p:cNvPr id="61" name="Straight Arrow Connector 60"/>
          <p:cNvCxnSpPr/>
          <p:nvPr/>
        </p:nvCxnSpPr>
        <p:spPr bwMode="auto">
          <a:xfrm>
            <a:off x="2051050" y="3284538"/>
            <a:ext cx="5113338" cy="0"/>
          </a:xfrm>
          <a:prstGeom prst="straightConnector1">
            <a:avLst/>
          </a:prstGeom>
          <a:solidFill>
            <a:schemeClr val="accent2"/>
          </a:solidFill>
          <a:ln w="25400" cap="flat" cmpd="sng" algn="ctr">
            <a:solidFill>
              <a:schemeClr val="bg2">
                <a:lumMod val="75000"/>
              </a:schemeClr>
            </a:solidFill>
            <a:prstDash val="solid"/>
            <a:round/>
            <a:headEnd type="none" w="med" len="med"/>
            <a:tailEnd type="triangle"/>
          </a:ln>
          <a:effectLst/>
        </p:spPr>
      </p:cxnSp>
      <p:cxnSp>
        <p:nvCxnSpPr>
          <p:cNvPr id="56" name="Straight Arrow Connector 55"/>
          <p:cNvCxnSpPr/>
          <p:nvPr/>
        </p:nvCxnSpPr>
        <p:spPr bwMode="auto">
          <a:xfrm>
            <a:off x="2051050" y="1773238"/>
            <a:ext cx="5113338" cy="0"/>
          </a:xfrm>
          <a:prstGeom prst="straightConnector1">
            <a:avLst/>
          </a:prstGeom>
          <a:solidFill>
            <a:schemeClr val="accent2"/>
          </a:solidFill>
          <a:ln w="25400" cap="flat" cmpd="sng" algn="ctr">
            <a:solidFill>
              <a:schemeClr val="bg2">
                <a:lumMod val="75000"/>
              </a:schemeClr>
            </a:solidFill>
            <a:prstDash val="solid"/>
            <a:round/>
            <a:headEnd type="none" w="med" len="med"/>
            <a:tailEnd type="triangle"/>
          </a:ln>
          <a:effectLst/>
        </p:spPr>
      </p:cxnSp>
      <p:cxnSp>
        <p:nvCxnSpPr>
          <p:cNvPr id="62" name="Straight Arrow Connector 61"/>
          <p:cNvCxnSpPr/>
          <p:nvPr/>
        </p:nvCxnSpPr>
        <p:spPr bwMode="auto">
          <a:xfrm>
            <a:off x="2051050" y="4724400"/>
            <a:ext cx="5113338" cy="0"/>
          </a:xfrm>
          <a:prstGeom prst="straightConnector1">
            <a:avLst/>
          </a:prstGeom>
          <a:solidFill>
            <a:schemeClr val="accent2"/>
          </a:solidFill>
          <a:ln w="25400" cap="flat" cmpd="sng" algn="ctr">
            <a:solidFill>
              <a:schemeClr val="bg2">
                <a:lumMod val="75000"/>
              </a:schemeClr>
            </a:solidFill>
            <a:prstDash val="solid"/>
            <a:round/>
            <a:headEnd type="none" w="med" len="med"/>
            <a:tailEnd type="triangle"/>
          </a:ln>
          <a:effectLst/>
        </p:spPr>
      </p:cxnSp>
      <p:sp>
        <p:nvSpPr>
          <p:cNvPr id="30726" name="Title 1"/>
          <p:cNvSpPr>
            <a:spLocks noGrp="1"/>
          </p:cNvSpPr>
          <p:nvPr>
            <p:ph type="title"/>
          </p:nvPr>
        </p:nvSpPr>
        <p:spPr/>
        <p:txBody>
          <a:bodyPr/>
          <a:lstStyle/>
          <a:p>
            <a:pPr lvl="1" algn="l" rtl="0">
              <a:lnSpc>
                <a:spcPct val="85000"/>
              </a:lnSpc>
              <a:spcBef>
                <a:spcPct val="0"/>
              </a:spcBef>
            </a:pPr>
            <a:r>
              <a:rPr lang="zh-TW" altLang="en-US" sz="3000" b="1" kern="1200" dirty="0">
                <a:solidFill>
                  <a:schemeClr val="bg1"/>
                </a:solidFill>
                <a:latin typeface="+mj-lt"/>
                <a:ea typeface="SimHei" pitchFamily="2" charset="-122"/>
                <a:cs typeface="Arial" pitchFamily="34" charset="0"/>
              </a:rPr>
              <a:t>聯合協議之分類</a:t>
            </a:r>
            <a:endParaRPr lang="en-GB" sz="3000" b="1" kern="1200" dirty="0">
              <a:solidFill>
                <a:schemeClr val="bg1"/>
              </a:solidFill>
              <a:latin typeface="+mj-lt"/>
              <a:ea typeface="SimHei" pitchFamily="2" charset="-122"/>
              <a:cs typeface="Arial" pitchFamily="34" charset="0"/>
            </a:endParaRPr>
          </a:p>
        </p:txBody>
      </p:sp>
      <p:sp>
        <p:nvSpPr>
          <p:cNvPr id="30727" name="Rectangle 21"/>
          <p:cNvSpPr>
            <a:spLocks noChangeArrowheads="1"/>
          </p:cNvSpPr>
          <p:nvPr/>
        </p:nvSpPr>
        <p:spPr bwMode="auto">
          <a:xfrm>
            <a:off x="455613" y="1412875"/>
            <a:ext cx="5411787" cy="4519613"/>
          </a:xfrm>
          <a:prstGeom prst="rect">
            <a:avLst/>
          </a:prstGeom>
          <a:noFill/>
          <a:ln w="9525">
            <a:noFill/>
            <a:miter lim="800000"/>
            <a:headEnd/>
            <a:tailEnd/>
          </a:ln>
        </p:spPr>
        <p:txBody>
          <a:bodyPr/>
          <a:lstStyle/>
          <a:p>
            <a:endParaRPr lang="de-DE"/>
          </a:p>
        </p:txBody>
      </p:sp>
      <p:sp>
        <p:nvSpPr>
          <p:cNvPr id="25" name="Freeform 24"/>
          <p:cNvSpPr/>
          <p:nvPr/>
        </p:nvSpPr>
        <p:spPr>
          <a:xfrm>
            <a:off x="681038" y="1268413"/>
            <a:ext cx="1370012" cy="1081087"/>
          </a:xfrm>
          <a:custGeom>
            <a:avLst/>
            <a:gdLst>
              <a:gd name="connsiteX0" fmla="*/ 0 w 4881535"/>
              <a:gd name="connsiteY0" fmla="*/ 122038 h 1220383"/>
              <a:gd name="connsiteX1" fmla="*/ 35744 w 4881535"/>
              <a:gd name="connsiteY1" fmla="*/ 35744 h 1220383"/>
              <a:gd name="connsiteX2" fmla="*/ 122038 w 4881535"/>
              <a:gd name="connsiteY2" fmla="*/ 0 h 1220383"/>
              <a:gd name="connsiteX3" fmla="*/ 4759497 w 4881535"/>
              <a:gd name="connsiteY3" fmla="*/ 0 h 1220383"/>
              <a:gd name="connsiteX4" fmla="*/ 4845791 w 4881535"/>
              <a:gd name="connsiteY4" fmla="*/ 35744 h 1220383"/>
              <a:gd name="connsiteX5" fmla="*/ 4881535 w 4881535"/>
              <a:gd name="connsiteY5" fmla="*/ 122038 h 1220383"/>
              <a:gd name="connsiteX6" fmla="*/ 4881535 w 4881535"/>
              <a:gd name="connsiteY6" fmla="*/ 1098345 h 1220383"/>
              <a:gd name="connsiteX7" fmla="*/ 4845791 w 4881535"/>
              <a:gd name="connsiteY7" fmla="*/ 1184639 h 1220383"/>
              <a:gd name="connsiteX8" fmla="*/ 4759497 w 4881535"/>
              <a:gd name="connsiteY8" fmla="*/ 1220383 h 1220383"/>
              <a:gd name="connsiteX9" fmla="*/ 122038 w 4881535"/>
              <a:gd name="connsiteY9" fmla="*/ 1220383 h 1220383"/>
              <a:gd name="connsiteX10" fmla="*/ 35744 w 4881535"/>
              <a:gd name="connsiteY10" fmla="*/ 1184639 h 1220383"/>
              <a:gd name="connsiteX11" fmla="*/ 0 w 4881535"/>
              <a:gd name="connsiteY11" fmla="*/ 1098345 h 1220383"/>
              <a:gd name="connsiteX12" fmla="*/ 0 w 4881535"/>
              <a:gd name="connsiteY12" fmla="*/ 122038 h 122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81535" h="1220383">
                <a:moveTo>
                  <a:pt x="0" y="122038"/>
                </a:moveTo>
                <a:cubicBezTo>
                  <a:pt x="0" y="89671"/>
                  <a:pt x="12858" y="58631"/>
                  <a:pt x="35744" y="35744"/>
                </a:cubicBezTo>
                <a:cubicBezTo>
                  <a:pt x="58631" y="12857"/>
                  <a:pt x="89671" y="0"/>
                  <a:pt x="122038" y="0"/>
                </a:cubicBezTo>
                <a:lnTo>
                  <a:pt x="4759497" y="0"/>
                </a:lnTo>
                <a:cubicBezTo>
                  <a:pt x="4791864" y="0"/>
                  <a:pt x="4822904" y="12858"/>
                  <a:pt x="4845791" y="35744"/>
                </a:cubicBezTo>
                <a:cubicBezTo>
                  <a:pt x="4868678" y="58631"/>
                  <a:pt x="4881535" y="89671"/>
                  <a:pt x="4881535" y="122038"/>
                </a:cubicBezTo>
                <a:lnTo>
                  <a:pt x="4881535" y="1098345"/>
                </a:lnTo>
                <a:cubicBezTo>
                  <a:pt x="4881535" y="1130712"/>
                  <a:pt x="4868677" y="1161752"/>
                  <a:pt x="4845791" y="1184639"/>
                </a:cubicBezTo>
                <a:cubicBezTo>
                  <a:pt x="4822904" y="1207526"/>
                  <a:pt x="4791864" y="1220383"/>
                  <a:pt x="4759497" y="1220383"/>
                </a:cubicBezTo>
                <a:lnTo>
                  <a:pt x="122038" y="1220383"/>
                </a:lnTo>
                <a:cubicBezTo>
                  <a:pt x="89671" y="1220383"/>
                  <a:pt x="58631" y="1207525"/>
                  <a:pt x="35744" y="1184639"/>
                </a:cubicBezTo>
                <a:cubicBezTo>
                  <a:pt x="12857" y="1161752"/>
                  <a:pt x="0" y="1130712"/>
                  <a:pt x="0" y="1098345"/>
                </a:cubicBezTo>
                <a:lnTo>
                  <a:pt x="0" y="122038"/>
                </a:lnTo>
                <a:close/>
              </a:path>
            </a:pathLst>
          </a:custGeom>
          <a:solidFill>
            <a:schemeClr val="tx1">
              <a:alpha val="90000"/>
            </a:scheme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56064" tIns="56064" rIns="56064" bIns="56064" spcCol="1270" anchor="ctr"/>
          <a:lstStyle/>
          <a:p>
            <a:pPr defTabSz="711200">
              <a:lnSpc>
                <a:spcPct val="90000"/>
              </a:lnSpc>
              <a:spcAft>
                <a:spcPct val="35000"/>
              </a:spcAft>
              <a:defRPr/>
            </a:pPr>
            <a:r>
              <a:rPr lang="zh-TW" altLang="en-US" sz="1600" dirty="0" smtClean="0">
                <a:solidFill>
                  <a:schemeClr val="tx2"/>
                </a:solidFill>
                <a:latin typeface="Arial" pitchFamily="34" charset="0"/>
                <a:ea typeface="SimHei" pitchFamily="2" charset="-122"/>
              </a:rPr>
              <a:t>單獨載具之法律形式</a:t>
            </a:r>
            <a:r>
              <a:rPr lang="en-US" sz="1600" dirty="0" smtClean="0">
                <a:solidFill>
                  <a:schemeClr val="tx2"/>
                </a:solidFill>
                <a:latin typeface="Arial" pitchFamily="34" charset="0"/>
                <a:ea typeface="SimHei" pitchFamily="2" charset="-122"/>
              </a:rPr>
              <a:t> </a:t>
            </a:r>
            <a:endParaRPr lang="en-US" sz="1600" dirty="0">
              <a:solidFill>
                <a:schemeClr val="tx2"/>
              </a:solidFill>
              <a:latin typeface="Arial" pitchFamily="34" charset="0"/>
              <a:ea typeface="SimHei" pitchFamily="2" charset="-122"/>
            </a:endParaRPr>
          </a:p>
        </p:txBody>
      </p:sp>
      <p:grpSp>
        <p:nvGrpSpPr>
          <p:cNvPr id="2" name="Group 8"/>
          <p:cNvGrpSpPr>
            <a:grpSpLocks/>
          </p:cNvGrpSpPr>
          <p:nvPr/>
        </p:nvGrpSpPr>
        <p:grpSpPr bwMode="auto">
          <a:xfrm>
            <a:off x="7164288" y="1268760"/>
            <a:ext cx="1296144" cy="4176464"/>
            <a:chOff x="-2057125" y="3297132"/>
            <a:chExt cx="9755013" cy="1220383"/>
          </a:xfrm>
          <a:solidFill>
            <a:schemeClr val="accent5"/>
          </a:solidFill>
        </p:grpSpPr>
        <p:sp>
          <p:nvSpPr>
            <p:cNvPr id="10" name="Rounded Rectangle 9"/>
            <p:cNvSpPr/>
            <p:nvPr/>
          </p:nvSpPr>
          <p:spPr>
            <a:xfrm>
              <a:off x="-2057125" y="3297132"/>
              <a:ext cx="9755013" cy="1220383"/>
            </a:xfrm>
            <a:prstGeom prst="roundRect">
              <a:avLst>
                <a:gd name="adj" fmla="val 10000"/>
              </a:avLst>
            </a:prstGeom>
            <a:grp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1" name="Rounded Rectangle 4"/>
            <p:cNvSpPr/>
            <p:nvPr/>
          </p:nvSpPr>
          <p:spPr>
            <a:xfrm>
              <a:off x="-2057119" y="3332582"/>
              <a:ext cx="9755006" cy="1149484"/>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50800" tIns="50800" rIns="50800" bIns="50800" spcCol="1270" anchor="ctr"/>
            <a:lstStyle/>
            <a:p>
              <a:pPr algn="ctr" defTabSz="1778000" fontAlgn="auto">
                <a:lnSpc>
                  <a:spcPct val="90000"/>
                </a:lnSpc>
                <a:spcAft>
                  <a:spcPct val="35000"/>
                </a:spcAft>
                <a:defRPr/>
              </a:pPr>
              <a:r>
                <a:rPr lang="zh-TW" altLang="en-US" sz="2000" dirty="0" smtClean="0">
                  <a:solidFill>
                    <a:srgbClr val="000000"/>
                  </a:solidFill>
                  <a:latin typeface="SimHei" pitchFamily="2" charset="-122"/>
                  <a:ea typeface="SimHei" pitchFamily="2" charset="-122"/>
                </a:rPr>
                <a:t>聯合營運</a:t>
              </a:r>
              <a:endParaRPr lang="en-US" sz="2000" dirty="0">
                <a:solidFill>
                  <a:srgbClr val="000000"/>
                </a:solidFill>
                <a:latin typeface="SimHei" pitchFamily="2" charset="-122"/>
                <a:ea typeface="SimHei" pitchFamily="2" charset="-122"/>
              </a:endParaRPr>
            </a:p>
          </p:txBody>
        </p:sp>
      </p:grpSp>
      <p:grpSp>
        <p:nvGrpSpPr>
          <p:cNvPr id="3" name="Group 8"/>
          <p:cNvGrpSpPr>
            <a:grpSpLocks/>
          </p:cNvGrpSpPr>
          <p:nvPr/>
        </p:nvGrpSpPr>
        <p:grpSpPr bwMode="auto">
          <a:xfrm>
            <a:off x="2700035" y="5589240"/>
            <a:ext cx="3780000" cy="515071"/>
            <a:chOff x="265497" y="3297132"/>
            <a:chExt cx="4881534" cy="1220383"/>
          </a:xfrm>
          <a:solidFill>
            <a:schemeClr val="accent5"/>
          </a:solidFill>
        </p:grpSpPr>
        <p:sp>
          <p:nvSpPr>
            <p:cNvPr id="18" name="Rounded Rectangle 17"/>
            <p:cNvSpPr/>
            <p:nvPr/>
          </p:nvSpPr>
          <p:spPr>
            <a:xfrm>
              <a:off x="265497" y="3297132"/>
              <a:ext cx="4881534" cy="1220383"/>
            </a:xfrm>
            <a:prstGeom prst="roundRect">
              <a:avLst>
                <a:gd name="adj" fmla="val 10000"/>
              </a:avLst>
            </a:prstGeom>
            <a:grp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9" name="Rounded Rectangle 4"/>
            <p:cNvSpPr/>
            <p:nvPr/>
          </p:nvSpPr>
          <p:spPr>
            <a:xfrm>
              <a:off x="299634" y="3332579"/>
              <a:ext cx="4813263" cy="1179278"/>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lIns="50800" tIns="50800" rIns="50800" bIns="50800" spcCol="1270" anchor="ctr"/>
            <a:lstStyle/>
            <a:p>
              <a:pPr algn="ctr" defTabSz="1778000" fontAlgn="auto">
                <a:lnSpc>
                  <a:spcPct val="90000"/>
                </a:lnSpc>
                <a:spcAft>
                  <a:spcPct val="35000"/>
                </a:spcAft>
                <a:defRPr/>
              </a:pPr>
              <a:r>
                <a:rPr lang="zh-TW" altLang="en-US" sz="2000" dirty="0" smtClean="0">
                  <a:solidFill>
                    <a:srgbClr val="000000"/>
                  </a:solidFill>
                  <a:latin typeface="SimHei" pitchFamily="2" charset="-122"/>
                  <a:ea typeface="SimHei" pitchFamily="2" charset="-122"/>
                </a:rPr>
                <a:t>合資</a:t>
              </a:r>
              <a:endParaRPr lang="en-US" sz="2000" dirty="0">
                <a:solidFill>
                  <a:srgbClr val="000000"/>
                </a:solidFill>
                <a:latin typeface="SimHei" pitchFamily="2" charset="-122"/>
                <a:ea typeface="SimHei" pitchFamily="2" charset="-122"/>
              </a:endParaRPr>
            </a:p>
          </p:txBody>
        </p:sp>
      </p:grpSp>
      <p:sp>
        <p:nvSpPr>
          <p:cNvPr id="31" name="Freeform 30"/>
          <p:cNvSpPr/>
          <p:nvPr/>
        </p:nvSpPr>
        <p:spPr>
          <a:xfrm>
            <a:off x="2700338" y="1268760"/>
            <a:ext cx="3779837" cy="1081087"/>
          </a:xfrm>
          <a:custGeom>
            <a:avLst/>
            <a:gdLst>
              <a:gd name="connsiteX0" fmla="*/ 0 w 4881535"/>
              <a:gd name="connsiteY0" fmla="*/ 122038 h 1220383"/>
              <a:gd name="connsiteX1" fmla="*/ 35744 w 4881535"/>
              <a:gd name="connsiteY1" fmla="*/ 35744 h 1220383"/>
              <a:gd name="connsiteX2" fmla="*/ 122038 w 4881535"/>
              <a:gd name="connsiteY2" fmla="*/ 0 h 1220383"/>
              <a:gd name="connsiteX3" fmla="*/ 4759497 w 4881535"/>
              <a:gd name="connsiteY3" fmla="*/ 0 h 1220383"/>
              <a:gd name="connsiteX4" fmla="*/ 4845791 w 4881535"/>
              <a:gd name="connsiteY4" fmla="*/ 35744 h 1220383"/>
              <a:gd name="connsiteX5" fmla="*/ 4881535 w 4881535"/>
              <a:gd name="connsiteY5" fmla="*/ 122038 h 1220383"/>
              <a:gd name="connsiteX6" fmla="*/ 4881535 w 4881535"/>
              <a:gd name="connsiteY6" fmla="*/ 1098345 h 1220383"/>
              <a:gd name="connsiteX7" fmla="*/ 4845791 w 4881535"/>
              <a:gd name="connsiteY7" fmla="*/ 1184639 h 1220383"/>
              <a:gd name="connsiteX8" fmla="*/ 4759497 w 4881535"/>
              <a:gd name="connsiteY8" fmla="*/ 1220383 h 1220383"/>
              <a:gd name="connsiteX9" fmla="*/ 122038 w 4881535"/>
              <a:gd name="connsiteY9" fmla="*/ 1220383 h 1220383"/>
              <a:gd name="connsiteX10" fmla="*/ 35744 w 4881535"/>
              <a:gd name="connsiteY10" fmla="*/ 1184639 h 1220383"/>
              <a:gd name="connsiteX11" fmla="*/ 0 w 4881535"/>
              <a:gd name="connsiteY11" fmla="*/ 1098345 h 1220383"/>
              <a:gd name="connsiteX12" fmla="*/ 0 w 4881535"/>
              <a:gd name="connsiteY12" fmla="*/ 122038 h 122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81535" h="1220383">
                <a:moveTo>
                  <a:pt x="0" y="122038"/>
                </a:moveTo>
                <a:cubicBezTo>
                  <a:pt x="0" y="89671"/>
                  <a:pt x="12858" y="58631"/>
                  <a:pt x="35744" y="35744"/>
                </a:cubicBezTo>
                <a:cubicBezTo>
                  <a:pt x="58631" y="12857"/>
                  <a:pt x="89671" y="0"/>
                  <a:pt x="122038" y="0"/>
                </a:cubicBezTo>
                <a:lnTo>
                  <a:pt x="4759497" y="0"/>
                </a:lnTo>
                <a:cubicBezTo>
                  <a:pt x="4791864" y="0"/>
                  <a:pt x="4822904" y="12858"/>
                  <a:pt x="4845791" y="35744"/>
                </a:cubicBezTo>
                <a:cubicBezTo>
                  <a:pt x="4868678" y="58631"/>
                  <a:pt x="4881535" y="89671"/>
                  <a:pt x="4881535" y="122038"/>
                </a:cubicBezTo>
                <a:lnTo>
                  <a:pt x="4881535" y="1098345"/>
                </a:lnTo>
                <a:cubicBezTo>
                  <a:pt x="4881535" y="1130712"/>
                  <a:pt x="4868677" y="1161752"/>
                  <a:pt x="4845791" y="1184639"/>
                </a:cubicBezTo>
                <a:cubicBezTo>
                  <a:pt x="4822904" y="1207526"/>
                  <a:pt x="4791864" y="1220383"/>
                  <a:pt x="4759497" y="1220383"/>
                </a:cubicBezTo>
                <a:lnTo>
                  <a:pt x="122038" y="1220383"/>
                </a:lnTo>
                <a:cubicBezTo>
                  <a:pt x="89671" y="1220383"/>
                  <a:pt x="58631" y="1207525"/>
                  <a:pt x="35744" y="1184639"/>
                </a:cubicBezTo>
                <a:cubicBezTo>
                  <a:pt x="12857" y="1161752"/>
                  <a:pt x="0" y="1130712"/>
                  <a:pt x="0" y="1098345"/>
                </a:cubicBezTo>
                <a:lnTo>
                  <a:pt x="0" y="122038"/>
                </a:lnTo>
                <a:close/>
              </a:path>
            </a:pathLst>
          </a:custGeom>
          <a:solidFill>
            <a:schemeClr val="tx1">
              <a:lumMod val="60000"/>
              <a:lumOff val="40000"/>
            </a:scheme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56064" tIns="56064" rIns="56064" bIns="56064" spcCol="1270" anchor="ctr"/>
          <a:lstStyle/>
          <a:p>
            <a:pPr defTabSz="711200">
              <a:lnSpc>
                <a:spcPct val="90000"/>
              </a:lnSpc>
              <a:spcAft>
                <a:spcPct val="35000"/>
              </a:spcAft>
              <a:defRPr/>
            </a:pPr>
            <a:r>
              <a:rPr lang="zh-TW" altLang="en-US" sz="1600" dirty="0" smtClean="0">
                <a:solidFill>
                  <a:schemeClr val="tx2"/>
                </a:solidFill>
                <a:latin typeface="Arial" pitchFamily="34" charset="0"/>
                <a:ea typeface="SimHei" pitchFamily="2" charset="-122"/>
              </a:rPr>
              <a:t>單獨載具之法律形式是否給予協議各方</a:t>
            </a:r>
            <a:r>
              <a:rPr lang="zh-TW" altLang="en-US" sz="1600" dirty="0">
                <a:solidFill>
                  <a:schemeClr val="tx2"/>
                </a:solidFill>
                <a:latin typeface="Arial" pitchFamily="34" charset="0"/>
                <a:ea typeface="SimHei" pitchFamily="2" charset="-122"/>
              </a:rPr>
              <a:t>與該</a:t>
            </a:r>
            <a:r>
              <a:rPr lang="zh-TW" altLang="en-US" sz="1600" dirty="0" smtClean="0">
                <a:solidFill>
                  <a:schemeClr val="tx2"/>
                </a:solidFill>
                <a:latin typeface="Arial" pitchFamily="34" charset="0"/>
                <a:ea typeface="SimHei" pitchFamily="2" charset="-122"/>
              </a:rPr>
              <a:t>協議有關之資產之權利及與該協議有關之負債之義務</a:t>
            </a:r>
            <a:r>
              <a:rPr lang="en-US" sz="1600" dirty="0" smtClean="0">
                <a:solidFill>
                  <a:schemeClr val="tx2"/>
                </a:solidFill>
                <a:latin typeface="Arial" pitchFamily="34" charset="0"/>
                <a:ea typeface="SimHei" pitchFamily="2" charset="-122"/>
              </a:rPr>
              <a:t>?</a:t>
            </a:r>
            <a:endParaRPr lang="en-US" sz="1600" dirty="0">
              <a:solidFill>
                <a:schemeClr val="tx2"/>
              </a:solidFill>
              <a:latin typeface="Arial" pitchFamily="34" charset="0"/>
              <a:ea typeface="SimHei" pitchFamily="2" charset="-122"/>
            </a:endParaRPr>
          </a:p>
        </p:txBody>
      </p:sp>
      <p:sp>
        <p:nvSpPr>
          <p:cNvPr id="26" name="Freeform 25"/>
          <p:cNvSpPr/>
          <p:nvPr/>
        </p:nvSpPr>
        <p:spPr>
          <a:xfrm>
            <a:off x="2700338" y="2708275"/>
            <a:ext cx="3779837" cy="919828"/>
          </a:xfrm>
          <a:custGeom>
            <a:avLst/>
            <a:gdLst>
              <a:gd name="connsiteX0" fmla="*/ 0 w 4881535"/>
              <a:gd name="connsiteY0" fmla="*/ 122038 h 1220383"/>
              <a:gd name="connsiteX1" fmla="*/ 35744 w 4881535"/>
              <a:gd name="connsiteY1" fmla="*/ 35744 h 1220383"/>
              <a:gd name="connsiteX2" fmla="*/ 122038 w 4881535"/>
              <a:gd name="connsiteY2" fmla="*/ 0 h 1220383"/>
              <a:gd name="connsiteX3" fmla="*/ 4759497 w 4881535"/>
              <a:gd name="connsiteY3" fmla="*/ 0 h 1220383"/>
              <a:gd name="connsiteX4" fmla="*/ 4845791 w 4881535"/>
              <a:gd name="connsiteY4" fmla="*/ 35744 h 1220383"/>
              <a:gd name="connsiteX5" fmla="*/ 4881535 w 4881535"/>
              <a:gd name="connsiteY5" fmla="*/ 122038 h 1220383"/>
              <a:gd name="connsiteX6" fmla="*/ 4881535 w 4881535"/>
              <a:gd name="connsiteY6" fmla="*/ 1098345 h 1220383"/>
              <a:gd name="connsiteX7" fmla="*/ 4845791 w 4881535"/>
              <a:gd name="connsiteY7" fmla="*/ 1184639 h 1220383"/>
              <a:gd name="connsiteX8" fmla="*/ 4759497 w 4881535"/>
              <a:gd name="connsiteY8" fmla="*/ 1220383 h 1220383"/>
              <a:gd name="connsiteX9" fmla="*/ 122038 w 4881535"/>
              <a:gd name="connsiteY9" fmla="*/ 1220383 h 1220383"/>
              <a:gd name="connsiteX10" fmla="*/ 35744 w 4881535"/>
              <a:gd name="connsiteY10" fmla="*/ 1184639 h 1220383"/>
              <a:gd name="connsiteX11" fmla="*/ 0 w 4881535"/>
              <a:gd name="connsiteY11" fmla="*/ 1098345 h 1220383"/>
              <a:gd name="connsiteX12" fmla="*/ 0 w 4881535"/>
              <a:gd name="connsiteY12" fmla="*/ 122038 h 122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81535" h="1220383">
                <a:moveTo>
                  <a:pt x="0" y="122038"/>
                </a:moveTo>
                <a:cubicBezTo>
                  <a:pt x="0" y="89671"/>
                  <a:pt x="12858" y="58631"/>
                  <a:pt x="35744" y="35744"/>
                </a:cubicBezTo>
                <a:cubicBezTo>
                  <a:pt x="58631" y="12857"/>
                  <a:pt x="89671" y="0"/>
                  <a:pt x="122038" y="0"/>
                </a:cubicBezTo>
                <a:lnTo>
                  <a:pt x="4759497" y="0"/>
                </a:lnTo>
                <a:cubicBezTo>
                  <a:pt x="4791864" y="0"/>
                  <a:pt x="4822904" y="12858"/>
                  <a:pt x="4845791" y="35744"/>
                </a:cubicBezTo>
                <a:cubicBezTo>
                  <a:pt x="4868678" y="58631"/>
                  <a:pt x="4881535" y="89671"/>
                  <a:pt x="4881535" y="122038"/>
                </a:cubicBezTo>
                <a:lnTo>
                  <a:pt x="4881535" y="1098345"/>
                </a:lnTo>
                <a:cubicBezTo>
                  <a:pt x="4881535" y="1130712"/>
                  <a:pt x="4868677" y="1161752"/>
                  <a:pt x="4845791" y="1184639"/>
                </a:cubicBezTo>
                <a:cubicBezTo>
                  <a:pt x="4822904" y="1207526"/>
                  <a:pt x="4791864" y="1220383"/>
                  <a:pt x="4759497" y="1220383"/>
                </a:cubicBezTo>
                <a:lnTo>
                  <a:pt x="122038" y="1220383"/>
                </a:lnTo>
                <a:cubicBezTo>
                  <a:pt x="89671" y="1220383"/>
                  <a:pt x="58631" y="1207525"/>
                  <a:pt x="35744" y="1184639"/>
                </a:cubicBezTo>
                <a:cubicBezTo>
                  <a:pt x="12857" y="1161752"/>
                  <a:pt x="0" y="1130712"/>
                  <a:pt x="0" y="1098345"/>
                </a:cubicBezTo>
                <a:lnTo>
                  <a:pt x="0" y="122038"/>
                </a:lnTo>
                <a:close/>
              </a:path>
            </a:pathLst>
          </a:custGeom>
          <a:solidFill>
            <a:schemeClr val="tx1">
              <a:lumMod val="60000"/>
              <a:lumOff val="40000"/>
            </a:scheme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56064" tIns="56064" rIns="56064" bIns="56064" spcCol="1270" anchor="ctr"/>
          <a:lstStyle/>
          <a:p>
            <a:pPr defTabSz="711200">
              <a:lnSpc>
                <a:spcPct val="90000"/>
              </a:lnSpc>
              <a:spcAft>
                <a:spcPct val="35000"/>
              </a:spcAft>
              <a:defRPr/>
            </a:pPr>
            <a:r>
              <a:rPr lang="zh-TW" altLang="en-US" sz="1600" dirty="0">
                <a:solidFill>
                  <a:schemeClr val="tx2"/>
                </a:solidFill>
                <a:latin typeface="SimHei" pitchFamily="2" charset="-122"/>
                <a:ea typeface="SimHei" pitchFamily="2" charset="-122"/>
              </a:rPr>
              <a:t>合約協議之條款</a:t>
            </a:r>
            <a:r>
              <a:rPr lang="zh-TW" altLang="en-US" sz="1600" dirty="0" smtClean="0">
                <a:solidFill>
                  <a:schemeClr val="tx2"/>
                </a:solidFill>
                <a:latin typeface="SimHei" pitchFamily="2" charset="-122"/>
                <a:ea typeface="SimHei" pitchFamily="2" charset="-122"/>
              </a:rPr>
              <a:t>是否明訂各方對於與該協議有關之資產具有權利並對與該協議有關之負債負有義務</a:t>
            </a:r>
            <a:r>
              <a:rPr lang="en-US" sz="1600" dirty="0" smtClean="0">
                <a:solidFill>
                  <a:schemeClr val="tx2"/>
                </a:solidFill>
                <a:latin typeface="SimHei" pitchFamily="2" charset="-122"/>
                <a:ea typeface="SimHei" pitchFamily="2" charset="-122"/>
              </a:rPr>
              <a:t>?</a:t>
            </a:r>
            <a:endParaRPr lang="en-US" sz="1600" dirty="0">
              <a:solidFill>
                <a:schemeClr val="tx2"/>
              </a:solidFill>
              <a:latin typeface="SimHei" pitchFamily="2" charset="-122"/>
              <a:ea typeface="SimHei" pitchFamily="2" charset="-122"/>
            </a:endParaRPr>
          </a:p>
        </p:txBody>
      </p:sp>
      <p:sp>
        <p:nvSpPr>
          <p:cNvPr id="27" name="Freeform 26"/>
          <p:cNvSpPr/>
          <p:nvPr/>
        </p:nvSpPr>
        <p:spPr>
          <a:xfrm>
            <a:off x="2700338" y="3937820"/>
            <a:ext cx="3779837" cy="1362844"/>
          </a:xfrm>
          <a:custGeom>
            <a:avLst/>
            <a:gdLst>
              <a:gd name="connsiteX0" fmla="*/ 0 w 4881535"/>
              <a:gd name="connsiteY0" fmla="*/ 122038 h 1220383"/>
              <a:gd name="connsiteX1" fmla="*/ 35744 w 4881535"/>
              <a:gd name="connsiteY1" fmla="*/ 35744 h 1220383"/>
              <a:gd name="connsiteX2" fmla="*/ 122038 w 4881535"/>
              <a:gd name="connsiteY2" fmla="*/ 0 h 1220383"/>
              <a:gd name="connsiteX3" fmla="*/ 4759497 w 4881535"/>
              <a:gd name="connsiteY3" fmla="*/ 0 h 1220383"/>
              <a:gd name="connsiteX4" fmla="*/ 4845791 w 4881535"/>
              <a:gd name="connsiteY4" fmla="*/ 35744 h 1220383"/>
              <a:gd name="connsiteX5" fmla="*/ 4881535 w 4881535"/>
              <a:gd name="connsiteY5" fmla="*/ 122038 h 1220383"/>
              <a:gd name="connsiteX6" fmla="*/ 4881535 w 4881535"/>
              <a:gd name="connsiteY6" fmla="*/ 1098345 h 1220383"/>
              <a:gd name="connsiteX7" fmla="*/ 4845791 w 4881535"/>
              <a:gd name="connsiteY7" fmla="*/ 1184639 h 1220383"/>
              <a:gd name="connsiteX8" fmla="*/ 4759497 w 4881535"/>
              <a:gd name="connsiteY8" fmla="*/ 1220383 h 1220383"/>
              <a:gd name="connsiteX9" fmla="*/ 122038 w 4881535"/>
              <a:gd name="connsiteY9" fmla="*/ 1220383 h 1220383"/>
              <a:gd name="connsiteX10" fmla="*/ 35744 w 4881535"/>
              <a:gd name="connsiteY10" fmla="*/ 1184639 h 1220383"/>
              <a:gd name="connsiteX11" fmla="*/ 0 w 4881535"/>
              <a:gd name="connsiteY11" fmla="*/ 1098345 h 1220383"/>
              <a:gd name="connsiteX12" fmla="*/ 0 w 4881535"/>
              <a:gd name="connsiteY12" fmla="*/ 122038 h 122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81535" h="1220383">
                <a:moveTo>
                  <a:pt x="0" y="122038"/>
                </a:moveTo>
                <a:cubicBezTo>
                  <a:pt x="0" y="89671"/>
                  <a:pt x="12858" y="58631"/>
                  <a:pt x="35744" y="35744"/>
                </a:cubicBezTo>
                <a:cubicBezTo>
                  <a:pt x="58631" y="12857"/>
                  <a:pt x="89671" y="0"/>
                  <a:pt x="122038" y="0"/>
                </a:cubicBezTo>
                <a:lnTo>
                  <a:pt x="4759497" y="0"/>
                </a:lnTo>
                <a:cubicBezTo>
                  <a:pt x="4791864" y="0"/>
                  <a:pt x="4822904" y="12858"/>
                  <a:pt x="4845791" y="35744"/>
                </a:cubicBezTo>
                <a:cubicBezTo>
                  <a:pt x="4868678" y="58631"/>
                  <a:pt x="4881535" y="89671"/>
                  <a:pt x="4881535" y="122038"/>
                </a:cubicBezTo>
                <a:lnTo>
                  <a:pt x="4881535" y="1098345"/>
                </a:lnTo>
                <a:cubicBezTo>
                  <a:pt x="4881535" y="1130712"/>
                  <a:pt x="4868677" y="1161752"/>
                  <a:pt x="4845791" y="1184639"/>
                </a:cubicBezTo>
                <a:cubicBezTo>
                  <a:pt x="4822904" y="1207526"/>
                  <a:pt x="4791864" y="1220383"/>
                  <a:pt x="4759497" y="1220383"/>
                </a:cubicBezTo>
                <a:lnTo>
                  <a:pt x="122038" y="1220383"/>
                </a:lnTo>
                <a:cubicBezTo>
                  <a:pt x="89671" y="1220383"/>
                  <a:pt x="58631" y="1207525"/>
                  <a:pt x="35744" y="1184639"/>
                </a:cubicBezTo>
                <a:cubicBezTo>
                  <a:pt x="12857" y="1161752"/>
                  <a:pt x="0" y="1130712"/>
                  <a:pt x="0" y="1098345"/>
                </a:cubicBezTo>
                <a:lnTo>
                  <a:pt x="0" y="122038"/>
                </a:lnTo>
                <a:close/>
              </a:path>
            </a:pathLst>
          </a:custGeom>
          <a:solidFill>
            <a:schemeClr val="tx1">
              <a:lumMod val="60000"/>
              <a:lumOff val="40000"/>
            </a:scheme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56064" tIns="56064" rIns="56064" bIns="56064" spcCol="1270" anchor="ctr"/>
          <a:lstStyle/>
          <a:p>
            <a:pPr algn="l" defTabSz="711200">
              <a:lnSpc>
                <a:spcPct val="90000"/>
              </a:lnSpc>
              <a:spcAft>
                <a:spcPct val="35000"/>
              </a:spcAft>
              <a:defRPr/>
            </a:pPr>
            <a:r>
              <a:rPr lang="zh-TW" altLang="en-US" sz="1600" dirty="0">
                <a:solidFill>
                  <a:schemeClr val="tx2"/>
                </a:solidFill>
                <a:latin typeface="Arial" pitchFamily="34" charset="0"/>
                <a:ea typeface="SimHei" pitchFamily="2" charset="-122"/>
              </a:rPr>
              <a:t>各方是否設計該協議，致使</a:t>
            </a:r>
            <a:r>
              <a:rPr lang="en-US" sz="1600" dirty="0">
                <a:solidFill>
                  <a:schemeClr val="tx2"/>
                </a:solidFill>
                <a:latin typeface="Arial" pitchFamily="34" charset="0"/>
                <a:ea typeface="SimHei" pitchFamily="2" charset="-122"/>
              </a:rPr>
              <a:t> </a:t>
            </a:r>
          </a:p>
          <a:p>
            <a:pPr marL="174625" indent="-174625" algn="l" defTabSz="711200">
              <a:lnSpc>
                <a:spcPct val="90000"/>
              </a:lnSpc>
              <a:spcAft>
                <a:spcPct val="35000"/>
              </a:spcAft>
              <a:buFont typeface="Arial" pitchFamily="34" charset="0"/>
              <a:buChar char="•"/>
              <a:defRPr/>
            </a:pPr>
            <a:r>
              <a:rPr lang="zh-TW" altLang="en-US" sz="1600" dirty="0" smtClean="0">
                <a:solidFill>
                  <a:schemeClr val="tx2"/>
                </a:solidFill>
                <a:latin typeface="Arial" pitchFamily="34" charset="0"/>
                <a:ea typeface="SimHei" pitchFamily="2" charset="-122"/>
              </a:rPr>
              <a:t>各方對該單獨載具之幾乎所有經濟效益具有權利</a:t>
            </a:r>
            <a:r>
              <a:rPr lang="en-US" sz="1600" dirty="0" smtClean="0">
                <a:solidFill>
                  <a:schemeClr val="tx2"/>
                </a:solidFill>
                <a:latin typeface="Arial" pitchFamily="34" charset="0"/>
                <a:ea typeface="SimHei" pitchFamily="2" charset="-122"/>
              </a:rPr>
              <a:t>?</a:t>
            </a:r>
            <a:endParaRPr lang="en-US" sz="1600" dirty="0">
              <a:solidFill>
                <a:schemeClr val="tx2"/>
              </a:solidFill>
              <a:latin typeface="Arial" pitchFamily="34" charset="0"/>
              <a:ea typeface="SimHei" pitchFamily="2" charset="-122"/>
            </a:endParaRPr>
          </a:p>
          <a:p>
            <a:pPr marL="174625" indent="-174625" algn="l" defTabSz="711200">
              <a:lnSpc>
                <a:spcPct val="90000"/>
              </a:lnSpc>
              <a:spcAft>
                <a:spcPct val="35000"/>
              </a:spcAft>
              <a:buFont typeface="Arial" pitchFamily="34" charset="0"/>
              <a:buChar char="•"/>
              <a:defRPr/>
            </a:pPr>
            <a:r>
              <a:rPr lang="zh-TW" altLang="en-US" sz="1600" dirty="0">
                <a:solidFill>
                  <a:schemeClr val="tx2"/>
                </a:solidFill>
                <a:latin typeface="Arial" pitchFamily="34" charset="0"/>
                <a:ea typeface="SimHei" pitchFamily="2" charset="-122"/>
              </a:rPr>
              <a:t>該</a:t>
            </a:r>
            <a:r>
              <a:rPr lang="zh-TW" altLang="en-US" sz="1600" dirty="0" smtClean="0">
                <a:solidFill>
                  <a:schemeClr val="tx2"/>
                </a:solidFill>
                <a:latin typeface="Arial" pitchFamily="34" charset="0"/>
                <a:ea typeface="SimHei" pitchFamily="2" charset="-122"/>
              </a:rPr>
              <a:t>協議持續倚賴各方清償有關之負債</a:t>
            </a:r>
            <a:r>
              <a:rPr lang="en-US" sz="1600" dirty="0" smtClean="0">
                <a:solidFill>
                  <a:schemeClr val="tx2"/>
                </a:solidFill>
                <a:latin typeface="Arial" pitchFamily="34" charset="0"/>
                <a:ea typeface="SimHei" pitchFamily="2" charset="-122"/>
              </a:rPr>
              <a:t>?</a:t>
            </a:r>
            <a:endParaRPr lang="en-US" sz="1600" dirty="0">
              <a:solidFill>
                <a:schemeClr val="tx2"/>
              </a:solidFill>
              <a:latin typeface="Arial" pitchFamily="34" charset="0"/>
              <a:ea typeface="SimHei" pitchFamily="2" charset="-122"/>
            </a:endParaRPr>
          </a:p>
        </p:txBody>
      </p:sp>
      <p:sp>
        <p:nvSpPr>
          <p:cNvPr id="36" name="Freeform 35"/>
          <p:cNvSpPr/>
          <p:nvPr/>
        </p:nvSpPr>
        <p:spPr>
          <a:xfrm>
            <a:off x="684213" y="2708275"/>
            <a:ext cx="1370012" cy="949325"/>
          </a:xfrm>
          <a:custGeom>
            <a:avLst/>
            <a:gdLst>
              <a:gd name="connsiteX0" fmla="*/ 0 w 4881535"/>
              <a:gd name="connsiteY0" fmla="*/ 122038 h 1220383"/>
              <a:gd name="connsiteX1" fmla="*/ 35744 w 4881535"/>
              <a:gd name="connsiteY1" fmla="*/ 35744 h 1220383"/>
              <a:gd name="connsiteX2" fmla="*/ 122038 w 4881535"/>
              <a:gd name="connsiteY2" fmla="*/ 0 h 1220383"/>
              <a:gd name="connsiteX3" fmla="*/ 4759497 w 4881535"/>
              <a:gd name="connsiteY3" fmla="*/ 0 h 1220383"/>
              <a:gd name="connsiteX4" fmla="*/ 4845791 w 4881535"/>
              <a:gd name="connsiteY4" fmla="*/ 35744 h 1220383"/>
              <a:gd name="connsiteX5" fmla="*/ 4881535 w 4881535"/>
              <a:gd name="connsiteY5" fmla="*/ 122038 h 1220383"/>
              <a:gd name="connsiteX6" fmla="*/ 4881535 w 4881535"/>
              <a:gd name="connsiteY6" fmla="*/ 1098345 h 1220383"/>
              <a:gd name="connsiteX7" fmla="*/ 4845791 w 4881535"/>
              <a:gd name="connsiteY7" fmla="*/ 1184639 h 1220383"/>
              <a:gd name="connsiteX8" fmla="*/ 4759497 w 4881535"/>
              <a:gd name="connsiteY8" fmla="*/ 1220383 h 1220383"/>
              <a:gd name="connsiteX9" fmla="*/ 122038 w 4881535"/>
              <a:gd name="connsiteY9" fmla="*/ 1220383 h 1220383"/>
              <a:gd name="connsiteX10" fmla="*/ 35744 w 4881535"/>
              <a:gd name="connsiteY10" fmla="*/ 1184639 h 1220383"/>
              <a:gd name="connsiteX11" fmla="*/ 0 w 4881535"/>
              <a:gd name="connsiteY11" fmla="*/ 1098345 h 1220383"/>
              <a:gd name="connsiteX12" fmla="*/ 0 w 4881535"/>
              <a:gd name="connsiteY12" fmla="*/ 122038 h 122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81535" h="1220383">
                <a:moveTo>
                  <a:pt x="0" y="122038"/>
                </a:moveTo>
                <a:cubicBezTo>
                  <a:pt x="0" y="89671"/>
                  <a:pt x="12858" y="58631"/>
                  <a:pt x="35744" y="35744"/>
                </a:cubicBezTo>
                <a:cubicBezTo>
                  <a:pt x="58631" y="12857"/>
                  <a:pt x="89671" y="0"/>
                  <a:pt x="122038" y="0"/>
                </a:cubicBezTo>
                <a:lnTo>
                  <a:pt x="4759497" y="0"/>
                </a:lnTo>
                <a:cubicBezTo>
                  <a:pt x="4791864" y="0"/>
                  <a:pt x="4822904" y="12858"/>
                  <a:pt x="4845791" y="35744"/>
                </a:cubicBezTo>
                <a:cubicBezTo>
                  <a:pt x="4868678" y="58631"/>
                  <a:pt x="4881535" y="89671"/>
                  <a:pt x="4881535" y="122038"/>
                </a:cubicBezTo>
                <a:lnTo>
                  <a:pt x="4881535" y="1098345"/>
                </a:lnTo>
                <a:cubicBezTo>
                  <a:pt x="4881535" y="1130712"/>
                  <a:pt x="4868677" y="1161752"/>
                  <a:pt x="4845791" y="1184639"/>
                </a:cubicBezTo>
                <a:cubicBezTo>
                  <a:pt x="4822904" y="1207526"/>
                  <a:pt x="4791864" y="1220383"/>
                  <a:pt x="4759497" y="1220383"/>
                </a:cubicBezTo>
                <a:lnTo>
                  <a:pt x="122038" y="1220383"/>
                </a:lnTo>
                <a:cubicBezTo>
                  <a:pt x="89671" y="1220383"/>
                  <a:pt x="58631" y="1207525"/>
                  <a:pt x="35744" y="1184639"/>
                </a:cubicBezTo>
                <a:cubicBezTo>
                  <a:pt x="12857" y="1161752"/>
                  <a:pt x="0" y="1130712"/>
                  <a:pt x="0" y="1098345"/>
                </a:cubicBezTo>
                <a:lnTo>
                  <a:pt x="0" y="122038"/>
                </a:lnTo>
                <a:close/>
              </a:path>
            </a:pathLst>
          </a:custGeom>
          <a:solidFill>
            <a:schemeClr val="tx1">
              <a:alpha val="90000"/>
            </a:scheme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56064" tIns="56064" rIns="56064" bIns="56064" spcCol="1270" anchor="ctr"/>
          <a:lstStyle/>
          <a:p>
            <a:pPr defTabSz="711200">
              <a:lnSpc>
                <a:spcPct val="90000"/>
              </a:lnSpc>
              <a:spcAft>
                <a:spcPct val="35000"/>
              </a:spcAft>
              <a:defRPr/>
            </a:pPr>
            <a:r>
              <a:rPr lang="zh-TW" altLang="en-US" sz="1600" dirty="0">
                <a:solidFill>
                  <a:schemeClr val="tx2"/>
                </a:solidFill>
                <a:latin typeface="SimHei" pitchFamily="2" charset="-122"/>
                <a:ea typeface="SimHei" pitchFamily="2" charset="-122"/>
              </a:rPr>
              <a:t>合約協議之條款</a:t>
            </a:r>
            <a:r>
              <a:rPr lang="en-US" sz="1600" dirty="0" smtClean="0">
                <a:solidFill>
                  <a:schemeClr val="tx2"/>
                </a:solidFill>
                <a:latin typeface="SimHei" pitchFamily="2" charset="-122"/>
                <a:ea typeface="SimHei" pitchFamily="2" charset="-122"/>
              </a:rPr>
              <a:t> </a:t>
            </a:r>
            <a:endParaRPr lang="en-US" sz="1600" dirty="0">
              <a:solidFill>
                <a:schemeClr val="tx2"/>
              </a:solidFill>
              <a:latin typeface="SimHei" pitchFamily="2" charset="-122"/>
              <a:ea typeface="SimHei" pitchFamily="2" charset="-122"/>
            </a:endParaRPr>
          </a:p>
        </p:txBody>
      </p:sp>
      <p:sp>
        <p:nvSpPr>
          <p:cNvPr id="39" name="Freeform 38"/>
          <p:cNvSpPr/>
          <p:nvPr/>
        </p:nvSpPr>
        <p:spPr>
          <a:xfrm>
            <a:off x="684213" y="4011560"/>
            <a:ext cx="1370012" cy="1224117"/>
          </a:xfrm>
          <a:custGeom>
            <a:avLst/>
            <a:gdLst>
              <a:gd name="connsiteX0" fmla="*/ 0 w 4881535"/>
              <a:gd name="connsiteY0" fmla="*/ 122038 h 1220383"/>
              <a:gd name="connsiteX1" fmla="*/ 35744 w 4881535"/>
              <a:gd name="connsiteY1" fmla="*/ 35744 h 1220383"/>
              <a:gd name="connsiteX2" fmla="*/ 122038 w 4881535"/>
              <a:gd name="connsiteY2" fmla="*/ 0 h 1220383"/>
              <a:gd name="connsiteX3" fmla="*/ 4759497 w 4881535"/>
              <a:gd name="connsiteY3" fmla="*/ 0 h 1220383"/>
              <a:gd name="connsiteX4" fmla="*/ 4845791 w 4881535"/>
              <a:gd name="connsiteY4" fmla="*/ 35744 h 1220383"/>
              <a:gd name="connsiteX5" fmla="*/ 4881535 w 4881535"/>
              <a:gd name="connsiteY5" fmla="*/ 122038 h 1220383"/>
              <a:gd name="connsiteX6" fmla="*/ 4881535 w 4881535"/>
              <a:gd name="connsiteY6" fmla="*/ 1098345 h 1220383"/>
              <a:gd name="connsiteX7" fmla="*/ 4845791 w 4881535"/>
              <a:gd name="connsiteY7" fmla="*/ 1184639 h 1220383"/>
              <a:gd name="connsiteX8" fmla="*/ 4759497 w 4881535"/>
              <a:gd name="connsiteY8" fmla="*/ 1220383 h 1220383"/>
              <a:gd name="connsiteX9" fmla="*/ 122038 w 4881535"/>
              <a:gd name="connsiteY9" fmla="*/ 1220383 h 1220383"/>
              <a:gd name="connsiteX10" fmla="*/ 35744 w 4881535"/>
              <a:gd name="connsiteY10" fmla="*/ 1184639 h 1220383"/>
              <a:gd name="connsiteX11" fmla="*/ 0 w 4881535"/>
              <a:gd name="connsiteY11" fmla="*/ 1098345 h 1220383"/>
              <a:gd name="connsiteX12" fmla="*/ 0 w 4881535"/>
              <a:gd name="connsiteY12" fmla="*/ 122038 h 1220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81535" h="1220383">
                <a:moveTo>
                  <a:pt x="0" y="122038"/>
                </a:moveTo>
                <a:cubicBezTo>
                  <a:pt x="0" y="89671"/>
                  <a:pt x="12858" y="58631"/>
                  <a:pt x="35744" y="35744"/>
                </a:cubicBezTo>
                <a:cubicBezTo>
                  <a:pt x="58631" y="12857"/>
                  <a:pt x="89671" y="0"/>
                  <a:pt x="122038" y="0"/>
                </a:cubicBezTo>
                <a:lnTo>
                  <a:pt x="4759497" y="0"/>
                </a:lnTo>
                <a:cubicBezTo>
                  <a:pt x="4791864" y="0"/>
                  <a:pt x="4822904" y="12858"/>
                  <a:pt x="4845791" y="35744"/>
                </a:cubicBezTo>
                <a:cubicBezTo>
                  <a:pt x="4868678" y="58631"/>
                  <a:pt x="4881535" y="89671"/>
                  <a:pt x="4881535" y="122038"/>
                </a:cubicBezTo>
                <a:lnTo>
                  <a:pt x="4881535" y="1098345"/>
                </a:lnTo>
                <a:cubicBezTo>
                  <a:pt x="4881535" y="1130712"/>
                  <a:pt x="4868677" y="1161752"/>
                  <a:pt x="4845791" y="1184639"/>
                </a:cubicBezTo>
                <a:cubicBezTo>
                  <a:pt x="4822904" y="1207526"/>
                  <a:pt x="4791864" y="1220383"/>
                  <a:pt x="4759497" y="1220383"/>
                </a:cubicBezTo>
                <a:lnTo>
                  <a:pt x="122038" y="1220383"/>
                </a:lnTo>
                <a:cubicBezTo>
                  <a:pt x="89671" y="1220383"/>
                  <a:pt x="58631" y="1207525"/>
                  <a:pt x="35744" y="1184639"/>
                </a:cubicBezTo>
                <a:cubicBezTo>
                  <a:pt x="12857" y="1161752"/>
                  <a:pt x="0" y="1130712"/>
                  <a:pt x="0" y="1098345"/>
                </a:cubicBezTo>
                <a:lnTo>
                  <a:pt x="0" y="122038"/>
                </a:lnTo>
                <a:close/>
              </a:path>
            </a:pathLst>
          </a:custGeom>
          <a:solidFill>
            <a:schemeClr val="tx1">
              <a:alpha val="90000"/>
            </a:schemeClr>
          </a:solidFill>
        </p:spPr>
        <p:style>
          <a:lnRef idx="2">
            <a:schemeClr val="accent1">
              <a:alpha val="90000"/>
              <a:tint val="40000"/>
              <a:hueOff val="0"/>
              <a:satOff val="0"/>
              <a:lumOff val="0"/>
              <a:alphaOff val="0"/>
            </a:schemeClr>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56064" tIns="56064" rIns="56064" bIns="56064" spcCol="1270" anchor="ctr"/>
          <a:lstStyle/>
          <a:p>
            <a:pPr defTabSz="711200">
              <a:lnSpc>
                <a:spcPct val="90000"/>
              </a:lnSpc>
              <a:spcAft>
                <a:spcPct val="35000"/>
              </a:spcAft>
              <a:defRPr/>
            </a:pPr>
            <a:r>
              <a:rPr lang="zh-TW" altLang="en-US" sz="1600" dirty="0" smtClean="0">
                <a:solidFill>
                  <a:schemeClr val="tx2"/>
                </a:solidFill>
                <a:latin typeface="SimHei" pitchFamily="2" charset="-122"/>
                <a:ea typeface="SimHei" pitchFamily="2" charset="-122"/>
              </a:rPr>
              <a:t>其他事實及情況</a:t>
            </a:r>
            <a:r>
              <a:rPr lang="en-US" sz="1600" dirty="0" smtClean="0">
                <a:solidFill>
                  <a:schemeClr val="tx2"/>
                </a:solidFill>
                <a:latin typeface="SimHei" pitchFamily="2" charset="-122"/>
                <a:ea typeface="SimHei" pitchFamily="2" charset="-122"/>
              </a:rPr>
              <a:t> </a:t>
            </a:r>
            <a:endParaRPr lang="en-US" sz="1600" dirty="0">
              <a:solidFill>
                <a:schemeClr val="tx2"/>
              </a:solidFill>
              <a:latin typeface="SimHei" pitchFamily="2" charset="-122"/>
              <a:ea typeface="SimHei" pitchFamily="2" charset="-122"/>
            </a:endParaRPr>
          </a:p>
        </p:txBody>
      </p:sp>
      <p:cxnSp>
        <p:nvCxnSpPr>
          <p:cNvPr id="30736" name="Straight Arrow Connector 42"/>
          <p:cNvCxnSpPr>
            <a:cxnSpLocks noChangeShapeType="1"/>
          </p:cNvCxnSpPr>
          <p:nvPr/>
        </p:nvCxnSpPr>
        <p:spPr bwMode="auto">
          <a:xfrm>
            <a:off x="2051050" y="1773238"/>
            <a:ext cx="504825" cy="0"/>
          </a:xfrm>
          <a:prstGeom prst="straightConnector1">
            <a:avLst/>
          </a:prstGeom>
          <a:noFill/>
          <a:ln w="9525" algn="ctr">
            <a:noFill/>
            <a:round/>
            <a:headEnd/>
            <a:tailEnd type="arrow" w="med" len="med"/>
          </a:ln>
        </p:spPr>
      </p:cxnSp>
      <p:cxnSp>
        <p:nvCxnSpPr>
          <p:cNvPr id="30737" name="Straight Arrow Connector 48"/>
          <p:cNvCxnSpPr>
            <a:cxnSpLocks noChangeShapeType="1"/>
          </p:cNvCxnSpPr>
          <p:nvPr/>
        </p:nvCxnSpPr>
        <p:spPr bwMode="auto">
          <a:xfrm>
            <a:off x="6300788" y="3213100"/>
            <a:ext cx="863600" cy="0"/>
          </a:xfrm>
          <a:prstGeom prst="straightConnector1">
            <a:avLst/>
          </a:prstGeom>
          <a:noFill/>
          <a:ln w="9525" algn="ctr">
            <a:noFill/>
            <a:round/>
            <a:headEnd/>
            <a:tailEnd type="arrow" w="med" len="med"/>
          </a:ln>
        </p:spPr>
      </p:cxnSp>
      <p:cxnSp>
        <p:nvCxnSpPr>
          <p:cNvPr id="51" name="Straight Arrow Connector 50"/>
          <p:cNvCxnSpPr/>
          <p:nvPr/>
        </p:nvCxnSpPr>
        <p:spPr bwMode="auto">
          <a:xfrm>
            <a:off x="4589463" y="2349500"/>
            <a:ext cx="0" cy="358775"/>
          </a:xfrm>
          <a:prstGeom prst="straightConnector1">
            <a:avLst/>
          </a:prstGeom>
          <a:solidFill>
            <a:schemeClr val="accent2"/>
          </a:solidFill>
          <a:ln w="25400" cap="flat" cmpd="sng" algn="ctr">
            <a:solidFill>
              <a:schemeClr val="bg2">
                <a:lumMod val="75000"/>
              </a:schemeClr>
            </a:solidFill>
            <a:prstDash val="solid"/>
            <a:round/>
            <a:headEnd type="none" w="med" len="med"/>
            <a:tailEnd type="triangle"/>
          </a:ln>
          <a:effectLst/>
        </p:spPr>
      </p:cxnSp>
      <p:cxnSp>
        <p:nvCxnSpPr>
          <p:cNvPr id="53" name="Straight Arrow Connector 52"/>
          <p:cNvCxnSpPr/>
          <p:nvPr/>
        </p:nvCxnSpPr>
        <p:spPr bwMode="auto">
          <a:xfrm>
            <a:off x="4604211" y="3641879"/>
            <a:ext cx="0" cy="287337"/>
          </a:xfrm>
          <a:prstGeom prst="straightConnector1">
            <a:avLst/>
          </a:prstGeom>
          <a:solidFill>
            <a:schemeClr val="accent2"/>
          </a:solidFill>
          <a:ln w="25400" cap="flat" cmpd="sng" algn="ctr">
            <a:solidFill>
              <a:schemeClr val="bg2">
                <a:lumMod val="75000"/>
              </a:schemeClr>
            </a:solidFill>
            <a:prstDash val="solid"/>
            <a:round/>
            <a:headEnd type="none" w="med" len="med"/>
            <a:tailEnd type="triangle"/>
          </a:ln>
          <a:effectLst/>
        </p:spPr>
      </p:cxnSp>
      <p:cxnSp>
        <p:nvCxnSpPr>
          <p:cNvPr id="55" name="Straight Arrow Connector 54"/>
          <p:cNvCxnSpPr/>
          <p:nvPr/>
        </p:nvCxnSpPr>
        <p:spPr bwMode="auto">
          <a:xfrm>
            <a:off x="4589463" y="5300663"/>
            <a:ext cx="0" cy="288925"/>
          </a:xfrm>
          <a:prstGeom prst="straightConnector1">
            <a:avLst/>
          </a:prstGeom>
          <a:solidFill>
            <a:schemeClr val="accent2"/>
          </a:solidFill>
          <a:ln w="25400" cap="flat" cmpd="sng" algn="ctr">
            <a:solidFill>
              <a:schemeClr val="bg2">
                <a:lumMod val="75000"/>
              </a:schemeClr>
            </a:solidFill>
            <a:prstDash val="solid"/>
            <a:round/>
            <a:headEnd type="none" w="med" len="med"/>
            <a:tailEnd type="triangle"/>
          </a:ln>
          <a:effectLst/>
        </p:spPr>
      </p:cxnSp>
      <p:sp>
        <p:nvSpPr>
          <p:cNvPr id="30741" name="TextBox 65"/>
          <p:cNvSpPr txBox="1">
            <a:spLocks noChangeArrowheads="1"/>
          </p:cNvSpPr>
          <p:nvPr/>
        </p:nvSpPr>
        <p:spPr bwMode="auto">
          <a:xfrm>
            <a:off x="4553572" y="2349500"/>
            <a:ext cx="576262" cy="306388"/>
          </a:xfrm>
          <a:prstGeom prst="rect">
            <a:avLst/>
          </a:prstGeom>
          <a:noFill/>
          <a:ln w="9525">
            <a:noFill/>
            <a:miter lim="800000"/>
            <a:headEnd/>
            <a:tailEnd/>
          </a:ln>
        </p:spPr>
        <p:txBody>
          <a:bodyPr>
            <a:spAutoFit/>
          </a:bodyPr>
          <a:lstStyle/>
          <a:p>
            <a:r>
              <a:rPr lang="zh-TW" altLang="en-US" sz="1400" dirty="0" smtClean="0">
                <a:solidFill>
                  <a:schemeClr val="tx1"/>
                </a:solidFill>
                <a:latin typeface="SimHei" pitchFamily="2" charset="-122"/>
                <a:ea typeface="SimHei" pitchFamily="2" charset="-122"/>
              </a:rPr>
              <a:t>否</a:t>
            </a:r>
            <a:endParaRPr lang="en-US" sz="1400" dirty="0">
              <a:solidFill>
                <a:schemeClr val="tx1"/>
              </a:solidFill>
              <a:latin typeface="SimHei" pitchFamily="2" charset="-122"/>
              <a:ea typeface="SimHei" pitchFamily="2" charset="-122"/>
            </a:endParaRPr>
          </a:p>
        </p:txBody>
      </p:sp>
      <p:sp>
        <p:nvSpPr>
          <p:cNvPr id="30742" name="TextBox 66"/>
          <p:cNvSpPr txBox="1">
            <a:spLocks noChangeArrowheads="1"/>
          </p:cNvSpPr>
          <p:nvPr/>
        </p:nvSpPr>
        <p:spPr bwMode="auto">
          <a:xfrm>
            <a:off x="4565327" y="3621240"/>
            <a:ext cx="576262" cy="307975"/>
          </a:xfrm>
          <a:prstGeom prst="rect">
            <a:avLst/>
          </a:prstGeom>
          <a:noFill/>
          <a:ln w="9525">
            <a:noFill/>
            <a:miter lim="800000"/>
            <a:headEnd/>
            <a:tailEnd/>
          </a:ln>
        </p:spPr>
        <p:txBody>
          <a:bodyPr>
            <a:spAutoFit/>
          </a:bodyPr>
          <a:lstStyle/>
          <a:p>
            <a:r>
              <a:rPr lang="zh-TW" altLang="en-US" sz="1400" dirty="0" smtClean="0">
                <a:solidFill>
                  <a:schemeClr val="tx1"/>
                </a:solidFill>
                <a:latin typeface="SimHei" pitchFamily="2" charset="-122"/>
                <a:ea typeface="SimHei" pitchFamily="2" charset="-122"/>
              </a:rPr>
              <a:t>否</a:t>
            </a:r>
            <a:endParaRPr lang="en-US" sz="1400" dirty="0">
              <a:solidFill>
                <a:schemeClr val="tx1"/>
              </a:solidFill>
              <a:latin typeface="SimHei" pitchFamily="2" charset="-122"/>
              <a:ea typeface="SimHei" pitchFamily="2" charset="-122"/>
            </a:endParaRPr>
          </a:p>
        </p:txBody>
      </p:sp>
      <p:sp>
        <p:nvSpPr>
          <p:cNvPr id="30743" name="TextBox 67"/>
          <p:cNvSpPr txBox="1">
            <a:spLocks noChangeArrowheads="1"/>
          </p:cNvSpPr>
          <p:nvPr/>
        </p:nvSpPr>
        <p:spPr bwMode="auto">
          <a:xfrm>
            <a:off x="4566824" y="5281613"/>
            <a:ext cx="576262" cy="307975"/>
          </a:xfrm>
          <a:prstGeom prst="rect">
            <a:avLst/>
          </a:prstGeom>
          <a:noFill/>
          <a:ln w="9525">
            <a:noFill/>
            <a:miter lim="800000"/>
            <a:headEnd/>
            <a:tailEnd/>
          </a:ln>
        </p:spPr>
        <p:txBody>
          <a:bodyPr>
            <a:spAutoFit/>
          </a:bodyPr>
          <a:lstStyle/>
          <a:p>
            <a:r>
              <a:rPr lang="zh-TW" altLang="en-US" sz="1400" dirty="0" smtClean="0">
                <a:solidFill>
                  <a:schemeClr val="tx1"/>
                </a:solidFill>
                <a:latin typeface="SimHei" pitchFamily="2" charset="-122"/>
                <a:ea typeface="SimHei" pitchFamily="2" charset="-122"/>
              </a:rPr>
              <a:t>否</a:t>
            </a:r>
            <a:endParaRPr lang="en-US" sz="1400" dirty="0">
              <a:solidFill>
                <a:schemeClr val="tx1"/>
              </a:solidFill>
              <a:latin typeface="SimHei" pitchFamily="2" charset="-122"/>
              <a:ea typeface="SimHei" pitchFamily="2" charset="-122"/>
            </a:endParaRPr>
          </a:p>
        </p:txBody>
      </p:sp>
      <p:sp>
        <p:nvSpPr>
          <p:cNvPr id="30744" name="TextBox 68"/>
          <p:cNvSpPr txBox="1">
            <a:spLocks noChangeArrowheads="1"/>
          </p:cNvSpPr>
          <p:nvPr/>
        </p:nvSpPr>
        <p:spPr bwMode="auto">
          <a:xfrm>
            <a:off x="6516688" y="1773238"/>
            <a:ext cx="576262" cy="307975"/>
          </a:xfrm>
          <a:prstGeom prst="rect">
            <a:avLst/>
          </a:prstGeom>
          <a:noFill/>
          <a:ln w="9525">
            <a:noFill/>
            <a:miter lim="800000"/>
            <a:headEnd/>
            <a:tailEnd/>
          </a:ln>
        </p:spPr>
        <p:txBody>
          <a:bodyPr>
            <a:spAutoFit/>
          </a:bodyPr>
          <a:lstStyle/>
          <a:p>
            <a:r>
              <a:rPr lang="zh-TW" altLang="en-US" sz="1400" dirty="0" smtClean="0">
                <a:solidFill>
                  <a:schemeClr val="tx1"/>
                </a:solidFill>
                <a:latin typeface="SimHei" pitchFamily="2" charset="-122"/>
                <a:ea typeface="SimHei" pitchFamily="2" charset="-122"/>
              </a:rPr>
              <a:t>是</a:t>
            </a:r>
            <a:endParaRPr lang="en-US" sz="1400" dirty="0">
              <a:solidFill>
                <a:schemeClr val="tx1"/>
              </a:solidFill>
              <a:latin typeface="SimHei" pitchFamily="2" charset="-122"/>
              <a:ea typeface="SimHei" pitchFamily="2" charset="-122"/>
            </a:endParaRPr>
          </a:p>
        </p:txBody>
      </p:sp>
      <p:sp>
        <p:nvSpPr>
          <p:cNvPr id="30745" name="TextBox 69"/>
          <p:cNvSpPr txBox="1">
            <a:spLocks noChangeArrowheads="1"/>
          </p:cNvSpPr>
          <p:nvPr/>
        </p:nvSpPr>
        <p:spPr bwMode="auto">
          <a:xfrm>
            <a:off x="6516688" y="3284538"/>
            <a:ext cx="576262" cy="307975"/>
          </a:xfrm>
          <a:prstGeom prst="rect">
            <a:avLst/>
          </a:prstGeom>
          <a:noFill/>
          <a:ln w="9525">
            <a:noFill/>
            <a:miter lim="800000"/>
            <a:headEnd/>
            <a:tailEnd/>
          </a:ln>
        </p:spPr>
        <p:txBody>
          <a:bodyPr>
            <a:spAutoFit/>
          </a:bodyPr>
          <a:lstStyle/>
          <a:p>
            <a:r>
              <a:rPr lang="zh-TW" altLang="en-US" sz="1400" dirty="0" smtClean="0">
                <a:solidFill>
                  <a:schemeClr val="tx1"/>
                </a:solidFill>
                <a:latin typeface="SimHei" pitchFamily="2" charset="-122"/>
                <a:ea typeface="SimHei" pitchFamily="2" charset="-122"/>
              </a:rPr>
              <a:t>是</a:t>
            </a:r>
            <a:endParaRPr lang="en-US" sz="1400" dirty="0">
              <a:solidFill>
                <a:schemeClr val="tx1"/>
              </a:solidFill>
              <a:latin typeface="SimHei" pitchFamily="2" charset="-122"/>
              <a:ea typeface="SimHei" pitchFamily="2" charset="-122"/>
            </a:endParaRPr>
          </a:p>
        </p:txBody>
      </p:sp>
      <p:sp>
        <p:nvSpPr>
          <p:cNvPr id="30746" name="TextBox 70"/>
          <p:cNvSpPr txBox="1">
            <a:spLocks noChangeArrowheads="1"/>
          </p:cNvSpPr>
          <p:nvPr/>
        </p:nvSpPr>
        <p:spPr bwMode="auto">
          <a:xfrm>
            <a:off x="6516688" y="4705350"/>
            <a:ext cx="576262" cy="307975"/>
          </a:xfrm>
          <a:prstGeom prst="rect">
            <a:avLst/>
          </a:prstGeom>
          <a:noFill/>
          <a:ln w="9525">
            <a:noFill/>
            <a:miter lim="800000"/>
            <a:headEnd/>
            <a:tailEnd/>
          </a:ln>
        </p:spPr>
        <p:txBody>
          <a:bodyPr>
            <a:spAutoFit/>
          </a:bodyPr>
          <a:lstStyle/>
          <a:p>
            <a:r>
              <a:rPr lang="zh-TW" altLang="en-US" sz="1400" dirty="0" smtClean="0">
                <a:solidFill>
                  <a:schemeClr val="tx1"/>
                </a:solidFill>
                <a:latin typeface="SimHei" pitchFamily="2" charset="-122"/>
                <a:ea typeface="SimHei" pitchFamily="2" charset="-122"/>
              </a:rPr>
              <a:t>是</a:t>
            </a:r>
            <a:endParaRPr lang="en-US" sz="1400" dirty="0">
              <a:solidFill>
                <a:schemeClr val="tx1"/>
              </a:solidFill>
              <a:latin typeface="SimHei" pitchFamily="2" charset="-122"/>
              <a:ea typeface="SimHei" pitchFamily="2" charset="-122"/>
            </a:endParaRPr>
          </a:p>
        </p:txBody>
      </p:sp>
    </p:spTree>
    <p:extLst>
      <p:ext uri="{BB962C8B-B14F-4D97-AF65-F5344CB8AC3E}">
        <p14:creationId xmlns:p14="http://schemas.microsoft.com/office/powerpoint/2010/main" val="6101663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lvl="1" algn="l" rtl="0">
              <a:lnSpc>
                <a:spcPct val="85000"/>
              </a:lnSpc>
              <a:spcBef>
                <a:spcPct val="0"/>
              </a:spcBef>
            </a:pPr>
            <a:r>
              <a:rPr lang="zh-TW" altLang="en-US" sz="3000" b="1" kern="1200" dirty="0">
                <a:solidFill>
                  <a:schemeClr val="bg1"/>
                </a:solidFill>
                <a:latin typeface="+mj-lt"/>
                <a:ea typeface="SimHei" pitchFamily="2" charset="-122"/>
                <a:cs typeface="Arial" pitchFamily="34" charset="0"/>
              </a:rPr>
              <a:t>會計處理</a:t>
            </a:r>
            <a:endParaRPr lang="de-DE" sz="3000" b="1" kern="1200" dirty="0">
              <a:solidFill>
                <a:schemeClr val="bg1"/>
              </a:solidFill>
              <a:latin typeface="+mj-lt"/>
              <a:ea typeface="SimHei" pitchFamily="2" charset="-122"/>
              <a:cs typeface="Arial" pitchFamily="34" charset="0"/>
            </a:endParaRPr>
          </a:p>
        </p:txBody>
      </p:sp>
      <p:grpSp>
        <p:nvGrpSpPr>
          <p:cNvPr id="2" name="Group 23"/>
          <p:cNvGrpSpPr>
            <a:grpSpLocks/>
          </p:cNvGrpSpPr>
          <p:nvPr/>
        </p:nvGrpSpPr>
        <p:grpSpPr bwMode="auto">
          <a:xfrm>
            <a:off x="447675" y="1246188"/>
            <a:ext cx="7239597" cy="4782873"/>
            <a:chOff x="1136650" y="1211263"/>
            <a:chExt cx="7239001" cy="4781550"/>
          </a:xfrm>
        </p:grpSpPr>
        <p:sp>
          <p:nvSpPr>
            <p:cNvPr id="12" name="Rectangle 230"/>
            <p:cNvSpPr>
              <a:spLocks noChangeArrowheads="1"/>
            </p:cNvSpPr>
            <p:nvPr/>
          </p:nvSpPr>
          <p:spPr bwMode="gray">
            <a:xfrm rot="-5400000">
              <a:off x="390525" y="1957388"/>
              <a:ext cx="1857375" cy="365125"/>
            </a:xfrm>
            <a:prstGeom prst="rect">
              <a:avLst/>
            </a:prstGeom>
            <a:solidFill>
              <a:schemeClr val="accent1"/>
            </a:solidFill>
            <a:ln w="9525">
              <a:noFill/>
              <a:miter lim="800000"/>
              <a:headEnd/>
              <a:tailEnd/>
            </a:ln>
          </p:spPr>
          <p:txBody>
            <a:bodyPr wrap="none" anchor="ctr"/>
            <a:lstStyle/>
            <a:p>
              <a:pPr algn="ctr"/>
              <a:r>
                <a:rPr lang="en-GB" sz="2000" dirty="0">
                  <a:solidFill>
                    <a:schemeClr val="accent2"/>
                  </a:solidFill>
                </a:rPr>
                <a:t>IAS</a:t>
              </a:r>
              <a:r>
                <a:rPr lang="en-GB" dirty="0">
                  <a:solidFill>
                    <a:schemeClr val="accent2"/>
                  </a:solidFill>
                </a:rPr>
                <a:t> </a:t>
              </a:r>
              <a:r>
                <a:rPr lang="en-GB" sz="2000" dirty="0">
                  <a:solidFill>
                    <a:schemeClr val="accent2"/>
                  </a:solidFill>
                </a:rPr>
                <a:t>31</a:t>
              </a:r>
            </a:p>
          </p:txBody>
        </p:sp>
        <p:sp>
          <p:nvSpPr>
            <p:cNvPr id="13" name="Rectangle 230"/>
            <p:cNvSpPr>
              <a:spLocks noChangeArrowheads="1"/>
            </p:cNvSpPr>
            <p:nvPr/>
          </p:nvSpPr>
          <p:spPr bwMode="gray">
            <a:xfrm rot="-5400000">
              <a:off x="-45244" y="4471195"/>
              <a:ext cx="2708275" cy="334962"/>
            </a:xfrm>
            <a:prstGeom prst="rect">
              <a:avLst/>
            </a:prstGeom>
            <a:solidFill>
              <a:schemeClr val="accent1"/>
            </a:solidFill>
            <a:ln w="9525">
              <a:noFill/>
              <a:miter lim="800000"/>
              <a:headEnd/>
              <a:tailEnd/>
            </a:ln>
          </p:spPr>
          <p:txBody>
            <a:bodyPr wrap="none" anchor="ctr"/>
            <a:lstStyle/>
            <a:p>
              <a:pPr algn="ctr"/>
              <a:r>
                <a:rPr lang="en-GB" sz="2000">
                  <a:solidFill>
                    <a:schemeClr val="accent2"/>
                  </a:solidFill>
                </a:rPr>
                <a:t>IFRS 11</a:t>
              </a:r>
            </a:p>
          </p:txBody>
        </p:sp>
        <p:sp>
          <p:nvSpPr>
            <p:cNvPr id="14" name="Rectangle 230"/>
            <p:cNvSpPr>
              <a:spLocks noChangeArrowheads="1"/>
            </p:cNvSpPr>
            <p:nvPr/>
          </p:nvSpPr>
          <p:spPr bwMode="gray">
            <a:xfrm>
              <a:off x="6321426" y="1601189"/>
              <a:ext cx="2054225" cy="692449"/>
            </a:xfrm>
            <a:prstGeom prst="rect">
              <a:avLst/>
            </a:prstGeom>
            <a:solidFill>
              <a:schemeClr val="accent2"/>
            </a:solidFill>
            <a:ln w="9525">
              <a:noFill/>
              <a:miter lim="800000"/>
              <a:headEnd/>
              <a:tailEnd/>
            </a:ln>
          </p:spPr>
          <p:txBody>
            <a:bodyPr anchor="ctr"/>
            <a:lstStyle/>
            <a:p>
              <a:pPr algn="ctr"/>
              <a:r>
                <a:rPr lang="zh-TW" altLang="en-US" dirty="0" smtClean="0">
                  <a:latin typeface="SimHei" pitchFamily="2" charset="-122"/>
                  <a:ea typeface="SimHei" pitchFamily="2" charset="-122"/>
                </a:rPr>
                <a:t>聯合控制個體</a:t>
              </a:r>
              <a:endParaRPr lang="en-GB" dirty="0">
                <a:latin typeface="SimHei" pitchFamily="2" charset="-122"/>
                <a:ea typeface="SimHei" pitchFamily="2" charset="-122"/>
              </a:endParaRPr>
            </a:p>
          </p:txBody>
        </p:sp>
        <p:sp>
          <p:nvSpPr>
            <p:cNvPr id="15" name="Rectangle 230"/>
            <p:cNvSpPr>
              <a:spLocks noChangeArrowheads="1"/>
            </p:cNvSpPr>
            <p:nvPr/>
          </p:nvSpPr>
          <p:spPr bwMode="gray">
            <a:xfrm>
              <a:off x="4073444" y="1612301"/>
              <a:ext cx="2054225" cy="692449"/>
            </a:xfrm>
            <a:prstGeom prst="rect">
              <a:avLst/>
            </a:prstGeom>
            <a:solidFill>
              <a:schemeClr val="accent2"/>
            </a:solidFill>
            <a:ln w="9525">
              <a:noFill/>
              <a:miter lim="800000"/>
              <a:headEnd/>
              <a:tailEnd/>
            </a:ln>
          </p:spPr>
          <p:txBody>
            <a:bodyPr wrap="none" anchor="ctr"/>
            <a:lstStyle/>
            <a:p>
              <a:pPr algn="ctr"/>
              <a:r>
                <a:rPr lang="zh-TW" altLang="en-US" dirty="0" smtClean="0">
                  <a:latin typeface="SimHei" pitchFamily="2" charset="-122"/>
                  <a:ea typeface="SimHei" pitchFamily="2" charset="-122"/>
                </a:rPr>
                <a:t>聯合控制資產</a:t>
              </a:r>
              <a:endParaRPr lang="en-GB" dirty="0">
                <a:latin typeface="SimHei" pitchFamily="2" charset="-122"/>
                <a:ea typeface="SimHei" pitchFamily="2" charset="-122"/>
              </a:endParaRPr>
            </a:p>
          </p:txBody>
        </p:sp>
        <p:sp>
          <p:nvSpPr>
            <p:cNvPr id="16" name="Rectangle 230"/>
            <p:cNvSpPr>
              <a:spLocks noChangeArrowheads="1"/>
            </p:cNvSpPr>
            <p:nvPr/>
          </p:nvSpPr>
          <p:spPr bwMode="gray">
            <a:xfrm>
              <a:off x="1712913" y="1601189"/>
              <a:ext cx="2054225" cy="692449"/>
            </a:xfrm>
            <a:prstGeom prst="rect">
              <a:avLst/>
            </a:prstGeom>
            <a:solidFill>
              <a:schemeClr val="accent2"/>
            </a:solidFill>
            <a:ln w="9525">
              <a:noFill/>
              <a:miter lim="800000"/>
              <a:headEnd/>
              <a:tailEnd/>
            </a:ln>
          </p:spPr>
          <p:txBody>
            <a:bodyPr wrap="none" anchor="ctr"/>
            <a:lstStyle/>
            <a:p>
              <a:pPr algn="ctr"/>
              <a:r>
                <a:rPr lang="zh-TW" altLang="en-US" dirty="0" smtClean="0">
                  <a:latin typeface="SimHei" pitchFamily="2" charset="-122"/>
                  <a:ea typeface="SimHei" pitchFamily="2" charset="-122"/>
                </a:rPr>
                <a:t>聯合控制營運</a:t>
              </a:r>
              <a:endParaRPr lang="en-GB" dirty="0">
                <a:latin typeface="SimHei" pitchFamily="2" charset="-122"/>
                <a:ea typeface="SimHei" pitchFamily="2" charset="-122"/>
              </a:endParaRPr>
            </a:p>
          </p:txBody>
        </p:sp>
        <p:sp>
          <p:nvSpPr>
            <p:cNvPr id="17" name="Rectangle 230"/>
            <p:cNvSpPr>
              <a:spLocks noChangeArrowheads="1"/>
            </p:cNvSpPr>
            <p:nvPr/>
          </p:nvSpPr>
          <p:spPr bwMode="gray">
            <a:xfrm>
              <a:off x="5692649" y="3860800"/>
              <a:ext cx="2592075" cy="999849"/>
            </a:xfrm>
            <a:prstGeom prst="rect">
              <a:avLst/>
            </a:prstGeom>
            <a:solidFill>
              <a:schemeClr val="accent2"/>
            </a:solidFill>
            <a:ln w="9525">
              <a:noFill/>
              <a:miter lim="800000"/>
              <a:headEnd/>
              <a:tailEnd/>
            </a:ln>
          </p:spPr>
          <p:txBody>
            <a:bodyPr anchor="ctr"/>
            <a:lstStyle/>
            <a:p>
              <a:pPr algn="ctr"/>
              <a:endParaRPr lang="en-GB" sz="2000" dirty="0">
                <a:solidFill>
                  <a:schemeClr val="bg1"/>
                </a:solidFill>
              </a:endParaRPr>
            </a:p>
            <a:p>
              <a:pPr algn="ctr">
                <a:lnSpc>
                  <a:spcPts val="2000"/>
                </a:lnSpc>
              </a:pPr>
              <a:r>
                <a:rPr lang="zh-TW" altLang="en-US" sz="2000" dirty="0" smtClean="0">
                  <a:latin typeface="SimHei" pitchFamily="2" charset="-122"/>
                  <a:ea typeface="SimHei" pitchFamily="2" charset="-122"/>
                </a:rPr>
                <a:t>合資</a:t>
              </a:r>
              <a:endParaRPr lang="en-GB" sz="2000" dirty="0">
                <a:latin typeface="SimHei" pitchFamily="2" charset="-122"/>
                <a:ea typeface="SimHei" pitchFamily="2" charset="-122"/>
              </a:endParaRPr>
            </a:p>
            <a:p>
              <a:pPr algn="ctr">
                <a:lnSpc>
                  <a:spcPts val="2000"/>
                </a:lnSpc>
              </a:pPr>
              <a:r>
                <a:rPr lang="zh-TW" altLang="en-US" sz="1600" dirty="0" smtClean="0">
                  <a:latin typeface="SimHei" pitchFamily="2" charset="-122"/>
                  <a:ea typeface="SimHei" pitchFamily="2" charset="-122"/>
                </a:rPr>
                <a:t>具聯合控制之協議方擁有協議之淨資產之權利</a:t>
              </a:r>
              <a:endParaRPr lang="en-US" sz="1600" dirty="0">
                <a:latin typeface="SimHei" pitchFamily="2" charset="-122"/>
                <a:ea typeface="SimHei" pitchFamily="2" charset="-122"/>
              </a:endParaRPr>
            </a:p>
            <a:p>
              <a:pPr algn="ctr"/>
              <a:endParaRPr lang="en-US" sz="1400" dirty="0">
                <a:solidFill>
                  <a:schemeClr val="bg2"/>
                </a:solidFill>
              </a:endParaRPr>
            </a:p>
            <a:p>
              <a:pPr algn="ctr"/>
              <a:endParaRPr lang="en-GB" sz="1400" dirty="0">
                <a:solidFill>
                  <a:schemeClr val="bg2"/>
                </a:solidFill>
              </a:endParaRPr>
            </a:p>
          </p:txBody>
        </p:sp>
        <p:sp>
          <p:nvSpPr>
            <p:cNvPr id="18" name="Rectangle 230"/>
            <p:cNvSpPr>
              <a:spLocks noChangeArrowheads="1"/>
            </p:cNvSpPr>
            <p:nvPr/>
          </p:nvSpPr>
          <p:spPr bwMode="gray">
            <a:xfrm>
              <a:off x="2613025" y="3860799"/>
              <a:ext cx="2663825" cy="999850"/>
            </a:xfrm>
            <a:prstGeom prst="rect">
              <a:avLst/>
            </a:prstGeom>
            <a:solidFill>
              <a:schemeClr val="accent2"/>
            </a:solidFill>
            <a:ln w="9525">
              <a:noFill/>
              <a:miter lim="800000"/>
              <a:headEnd/>
              <a:tailEnd/>
            </a:ln>
          </p:spPr>
          <p:txBody>
            <a:bodyPr anchor="ctr"/>
            <a:lstStyle/>
            <a:p>
              <a:pPr algn="ctr">
                <a:lnSpc>
                  <a:spcPts val="2000"/>
                </a:lnSpc>
              </a:pPr>
              <a:r>
                <a:rPr lang="zh-TW" altLang="en-US" sz="2000" dirty="0" smtClean="0">
                  <a:latin typeface="SimHei" pitchFamily="2" charset="-122"/>
                  <a:ea typeface="SimHei" pitchFamily="2" charset="-122"/>
                </a:rPr>
                <a:t>聯合營運</a:t>
              </a:r>
              <a:endParaRPr lang="en-US" sz="1200" dirty="0" smtClean="0">
                <a:latin typeface="SimHei" pitchFamily="2" charset="-122"/>
                <a:ea typeface="SimHei" pitchFamily="2" charset="-122"/>
              </a:endParaRPr>
            </a:p>
            <a:p>
              <a:pPr algn="ctr">
                <a:lnSpc>
                  <a:spcPts val="2000"/>
                </a:lnSpc>
              </a:pPr>
              <a:r>
                <a:rPr lang="zh-TW" altLang="en-US" sz="1600" dirty="0" smtClean="0">
                  <a:latin typeface="SimHei" pitchFamily="2" charset="-122"/>
                  <a:ea typeface="SimHei" pitchFamily="2" charset="-122"/>
                </a:rPr>
                <a:t>具聯合控制之協議方擁有協議之資產權利與負債之義務</a:t>
              </a:r>
              <a:endParaRPr lang="en-GB" sz="2000" dirty="0"/>
            </a:p>
          </p:txBody>
        </p:sp>
        <p:cxnSp>
          <p:nvCxnSpPr>
            <p:cNvPr id="19" name="Straight Arrow Connector 13"/>
            <p:cNvCxnSpPr>
              <a:cxnSpLocks noChangeShapeType="1"/>
              <a:stCxn id="29" idx="2"/>
            </p:cNvCxnSpPr>
            <p:nvPr/>
          </p:nvCxnSpPr>
          <p:spPr bwMode="auto">
            <a:xfrm flipH="1">
              <a:off x="4665665" y="2986088"/>
              <a:ext cx="2682873" cy="863599"/>
            </a:xfrm>
            <a:prstGeom prst="straightConnector1">
              <a:avLst/>
            </a:prstGeom>
            <a:noFill/>
            <a:ln w="63500" algn="ctr">
              <a:solidFill>
                <a:schemeClr val="accent1"/>
              </a:solidFill>
              <a:prstDash val="sysDash"/>
              <a:round/>
              <a:headEnd/>
              <a:tailEnd type="triangle" w="med" len="med"/>
            </a:ln>
          </p:spPr>
        </p:cxnSp>
        <p:cxnSp>
          <p:nvCxnSpPr>
            <p:cNvPr id="20" name="Straight Arrow Connector 16"/>
            <p:cNvCxnSpPr>
              <a:cxnSpLocks noChangeShapeType="1"/>
            </p:cNvCxnSpPr>
            <p:nvPr/>
          </p:nvCxnSpPr>
          <p:spPr bwMode="auto">
            <a:xfrm>
              <a:off x="3203575" y="2997200"/>
              <a:ext cx="20638" cy="863600"/>
            </a:xfrm>
            <a:prstGeom prst="straightConnector1">
              <a:avLst/>
            </a:prstGeom>
            <a:noFill/>
            <a:ln w="63500" algn="ctr">
              <a:solidFill>
                <a:schemeClr val="accent1"/>
              </a:solidFill>
              <a:round/>
              <a:headEnd/>
              <a:tailEnd type="triangle" w="med" len="med"/>
            </a:ln>
          </p:spPr>
        </p:cxnSp>
        <p:cxnSp>
          <p:nvCxnSpPr>
            <p:cNvPr id="21" name="Straight Arrow Connector 16"/>
            <p:cNvCxnSpPr>
              <a:cxnSpLocks noChangeShapeType="1"/>
            </p:cNvCxnSpPr>
            <p:nvPr/>
          </p:nvCxnSpPr>
          <p:spPr bwMode="auto">
            <a:xfrm>
              <a:off x="4448175" y="2997200"/>
              <a:ext cx="0" cy="863600"/>
            </a:xfrm>
            <a:prstGeom prst="straightConnector1">
              <a:avLst/>
            </a:prstGeom>
            <a:noFill/>
            <a:ln w="63500" algn="ctr">
              <a:solidFill>
                <a:schemeClr val="accent1"/>
              </a:solidFill>
              <a:round/>
              <a:headEnd/>
              <a:tailEnd type="triangle" w="med" len="med"/>
            </a:ln>
          </p:spPr>
        </p:cxnSp>
        <p:cxnSp>
          <p:nvCxnSpPr>
            <p:cNvPr id="22" name="Straight Arrow Connector 13"/>
            <p:cNvCxnSpPr>
              <a:cxnSpLocks noChangeShapeType="1"/>
              <a:stCxn id="29" idx="2"/>
              <a:endCxn id="17" idx="0"/>
            </p:cNvCxnSpPr>
            <p:nvPr/>
          </p:nvCxnSpPr>
          <p:spPr bwMode="auto">
            <a:xfrm flipH="1">
              <a:off x="6988686" y="2986088"/>
              <a:ext cx="359852" cy="874712"/>
            </a:xfrm>
            <a:prstGeom prst="straightConnector1">
              <a:avLst/>
            </a:prstGeom>
            <a:noFill/>
            <a:ln w="63500" algn="ctr">
              <a:solidFill>
                <a:schemeClr val="accent1"/>
              </a:solidFill>
              <a:prstDash val="sysDash"/>
              <a:round/>
              <a:headEnd/>
              <a:tailEnd type="triangle" w="med" len="med"/>
            </a:ln>
          </p:spPr>
        </p:cxnSp>
      </p:grpSp>
      <p:sp>
        <p:nvSpPr>
          <p:cNvPr id="10" name="Rectangle 230"/>
          <p:cNvSpPr>
            <a:spLocks noChangeArrowheads="1"/>
          </p:cNvSpPr>
          <p:nvPr/>
        </p:nvSpPr>
        <p:spPr bwMode="gray">
          <a:xfrm rot="16200000">
            <a:off x="7110141" y="2121240"/>
            <a:ext cx="1857889" cy="365155"/>
          </a:xfrm>
          <a:prstGeom prst="rect">
            <a:avLst/>
          </a:prstGeom>
          <a:solidFill>
            <a:schemeClr val="accent1"/>
          </a:solidFill>
          <a:ln w="9525">
            <a:noFill/>
            <a:miter lim="800000"/>
            <a:headEnd/>
            <a:tailEnd/>
          </a:ln>
        </p:spPr>
        <p:txBody>
          <a:bodyPr wrap="none" anchor="ctr"/>
          <a:lstStyle/>
          <a:p>
            <a:pPr algn="ctr"/>
            <a:endParaRPr lang="en-GB" dirty="0">
              <a:solidFill>
                <a:schemeClr val="accent2"/>
              </a:solidFill>
              <a:latin typeface="SimHei" pitchFamily="2" charset="-122"/>
              <a:ea typeface="SimHei" pitchFamily="2" charset="-122"/>
            </a:endParaRPr>
          </a:p>
        </p:txBody>
      </p:sp>
      <p:sp>
        <p:nvSpPr>
          <p:cNvPr id="11" name="Rectangle 230"/>
          <p:cNvSpPr>
            <a:spLocks noChangeArrowheads="1"/>
          </p:cNvSpPr>
          <p:nvPr/>
        </p:nvSpPr>
        <p:spPr bwMode="gray">
          <a:xfrm rot="16200000">
            <a:off x="6686130" y="4564469"/>
            <a:ext cx="2709024" cy="334990"/>
          </a:xfrm>
          <a:prstGeom prst="rect">
            <a:avLst/>
          </a:prstGeom>
          <a:solidFill>
            <a:schemeClr val="accent1"/>
          </a:solidFill>
          <a:ln w="9525">
            <a:noFill/>
            <a:miter lim="800000"/>
            <a:headEnd/>
            <a:tailEnd/>
          </a:ln>
        </p:spPr>
        <p:txBody>
          <a:bodyPr wrap="none" anchor="ctr"/>
          <a:lstStyle/>
          <a:p>
            <a:pPr algn="ctr"/>
            <a:endParaRPr lang="en-GB" sz="2000" dirty="0">
              <a:solidFill>
                <a:schemeClr val="accent2"/>
              </a:solidFill>
              <a:latin typeface="SimHei" pitchFamily="49" charset="-122"/>
              <a:ea typeface="SimHei" pitchFamily="49" charset="-122"/>
            </a:endParaRPr>
          </a:p>
        </p:txBody>
      </p:sp>
      <p:sp>
        <p:nvSpPr>
          <p:cNvPr id="26" name="Rectangle 230"/>
          <p:cNvSpPr>
            <a:spLocks noChangeArrowheads="1"/>
          </p:cNvSpPr>
          <p:nvPr/>
        </p:nvSpPr>
        <p:spPr bwMode="gray">
          <a:xfrm>
            <a:off x="1023985" y="2328863"/>
            <a:ext cx="2054394" cy="692641"/>
          </a:xfrm>
          <a:prstGeom prst="rect">
            <a:avLst/>
          </a:prstGeom>
          <a:solidFill>
            <a:schemeClr val="bg2">
              <a:lumMod val="75000"/>
            </a:schemeClr>
          </a:solidFill>
          <a:ln w="9525">
            <a:noFill/>
            <a:miter lim="800000"/>
            <a:headEnd/>
            <a:tailEnd/>
          </a:ln>
        </p:spPr>
        <p:txBody>
          <a:bodyPr wrap="square" anchor="ctr">
            <a:noAutofit/>
          </a:bodyPr>
          <a:lstStyle/>
          <a:p>
            <a:pPr algn="just">
              <a:lnSpc>
                <a:spcPts val="1700"/>
              </a:lnSpc>
            </a:pPr>
            <a:r>
              <a:rPr lang="zh-TW" altLang="en-US" sz="1600" dirty="0" smtClean="0">
                <a:solidFill>
                  <a:schemeClr val="tx2"/>
                </a:solidFill>
                <a:latin typeface="SimHei" pitchFamily="2" charset="-122"/>
                <a:ea typeface="SimHei" pitchFamily="2" charset="-122"/>
              </a:rPr>
              <a:t>認列其資產、負債、費用及其對收益之份額</a:t>
            </a:r>
            <a:endParaRPr lang="en-GB" sz="1600" dirty="0" smtClean="0">
              <a:solidFill>
                <a:schemeClr val="tx2"/>
              </a:solidFill>
              <a:latin typeface="SimHei" pitchFamily="2" charset="-122"/>
              <a:ea typeface="SimHei" pitchFamily="2" charset="-122"/>
            </a:endParaRPr>
          </a:p>
        </p:txBody>
      </p:sp>
      <p:sp>
        <p:nvSpPr>
          <p:cNvPr id="27" name="Rectangle 230"/>
          <p:cNvSpPr>
            <a:spLocks noChangeArrowheads="1"/>
          </p:cNvSpPr>
          <p:nvPr/>
        </p:nvSpPr>
        <p:spPr bwMode="gray">
          <a:xfrm>
            <a:off x="3384711" y="2328863"/>
            <a:ext cx="2054394" cy="703756"/>
          </a:xfrm>
          <a:prstGeom prst="rect">
            <a:avLst/>
          </a:prstGeom>
          <a:solidFill>
            <a:schemeClr val="bg2">
              <a:lumMod val="75000"/>
            </a:schemeClr>
          </a:solidFill>
          <a:ln w="9525">
            <a:noFill/>
            <a:miter lim="800000"/>
            <a:headEnd/>
            <a:tailEnd/>
          </a:ln>
        </p:spPr>
        <p:txBody>
          <a:bodyPr wrap="square" anchor="ctr">
            <a:noAutofit/>
          </a:bodyPr>
          <a:lstStyle/>
          <a:p>
            <a:pPr algn="just">
              <a:lnSpc>
                <a:spcPts val="1700"/>
              </a:lnSpc>
            </a:pPr>
            <a:r>
              <a:rPr lang="zh-TW" altLang="en-US" sz="1600" dirty="0" smtClean="0">
                <a:solidFill>
                  <a:schemeClr val="tx2"/>
                </a:solidFill>
                <a:latin typeface="SimHei" pitchFamily="2" charset="-122"/>
                <a:ea typeface="SimHei" pitchFamily="2" charset="-122"/>
              </a:rPr>
              <a:t>認列其資產、負債、收入與費用</a:t>
            </a:r>
            <a:r>
              <a:rPr lang="en-US" altLang="zh-TW" sz="1600" dirty="0" smtClean="0">
                <a:solidFill>
                  <a:schemeClr val="tx2"/>
                </a:solidFill>
                <a:latin typeface="SimHei" pitchFamily="2" charset="-122"/>
                <a:ea typeface="SimHei" pitchFamily="2" charset="-122"/>
              </a:rPr>
              <a:t>(</a:t>
            </a:r>
            <a:r>
              <a:rPr lang="zh-TW" altLang="en-US" sz="1600" dirty="0" smtClean="0">
                <a:solidFill>
                  <a:schemeClr val="tx2"/>
                </a:solidFill>
                <a:latin typeface="SimHei" pitchFamily="2" charset="-122"/>
                <a:ea typeface="SimHei" pitchFamily="2" charset="-122"/>
              </a:rPr>
              <a:t>其中包括其相對份額</a:t>
            </a:r>
            <a:r>
              <a:rPr lang="en-US" altLang="zh-TW" sz="1600" dirty="0" smtClean="0">
                <a:solidFill>
                  <a:schemeClr val="tx2"/>
                </a:solidFill>
                <a:latin typeface="SimHei" pitchFamily="2" charset="-122"/>
                <a:ea typeface="SimHei" pitchFamily="2" charset="-122"/>
              </a:rPr>
              <a:t>)</a:t>
            </a:r>
            <a:endParaRPr lang="en-GB" altLang="zh-TW" sz="1600" dirty="0">
              <a:solidFill>
                <a:schemeClr val="tx2"/>
              </a:solidFill>
              <a:latin typeface="SimHei" pitchFamily="2" charset="-122"/>
              <a:ea typeface="SimHei" pitchFamily="2" charset="-122"/>
            </a:endParaRPr>
          </a:p>
        </p:txBody>
      </p:sp>
      <p:sp>
        <p:nvSpPr>
          <p:cNvPr id="29" name="Rectangle 230"/>
          <p:cNvSpPr>
            <a:spLocks noChangeArrowheads="1"/>
          </p:cNvSpPr>
          <p:nvPr/>
        </p:nvSpPr>
        <p:spPr bwMode="gray">
          <a:xfrm>
            <a:off x="5632878" y="2328863"/>
            <a:ext cx="2054394" cy="692641"/>
          </a:xfrm>
          <a:prstGeom prst="rect">
            <a:avLst/>
          </a:prstGeom>
          <a:solidFill>
            <a:schemeClr val="bg2">
              <a:lumMod val="75000"/>
            </a:schemeClr>
          </a:solidFill>
          <a:ln w="9525">
            <a:noFill/>
            <a:miter lim="800000"/>
            <a:headEnd/>
            <a:tailEnd/>
          </a:ln>
        </p:spPr>
        <p:txBody>
          <a:bodyPr wrap="square" anchor="ctr">
            <a:noAutofit/>
          </a:bodyPr>
          <a:lstStyle/>
          <a:p>
            <a:pPr algn="ctr"/>
            <a:r>
              <a:rPr lang="zh-TW" altLang="en-US" sz="1600" dirty="0" smtClean="0">
                <a:solidFill>
                  <a:schemeClr val="tx2"/>
                </a:solidFill>
                <a:latin typeface="SimHei" pitchFamily="2" charset="-122"/>
                <a:ea typeface="SimHei" pitchFamily="2" charset="-122"/>
              </a:rPr>
              <a:t>權益法或比例合併</a:t>
            </a:r>
            <a:endParaRPr lang="en-GB" sz="1600" dirty="0">
              <a:solidFill>
                <a:schemeClr val="tx2"/>
              </a:solidFill>
              <a:latin typeface="SimHei" pitchFamily="2" charset="-122"/>
              <a:ea typeface="SimHei" pitchFamily="2" charset="-122"/>
            </a:endParaRPr>
          </a:p>
        </p:txBody>
      </p:sp>
      <p:sp>
        <p:nvSpPr>
          <p:cNvPr id="38" name="Rectangle 230"/>
          <p:cNvSpPr>
            <a:spLocks noChangeArrowheads="1"/>
          </p:cNvSpPr>
          <p:nvPr/>
        </p:nvSpPr>
        <p:spPr bwMode="gray">
          <a:xfrm>
            <a:off x="1924172" y="4896583"/>
            <a:ext cx="2664044" cy="889855"/>
          </a:xfrm>
          <a:prstGeom prst="rect">
            <a:avLst/>
          </a:prstGeom>
          <a:solidFill>
            <a:schemeClr val="bg2">
              <a:lumMod val="75000"/>
            </a:schemeClr>
          </a:solidFill>
          <a:ln w="9525">
            <a:noFill/>
            <a:miter lim="800000"/>
            <a:headEnd/>
            <a:tailEnd/>
          </a:ln>
        </p:spPr>
        <p:txBody>
          <a:bodyPr anchor="t" anchorCtr="0"/>
          <a:lstStyle/>
          <a:p>
            <a:pPr algn="ctr">
              <a:lnSpc>
                <a:spcPts val="2500"/>
              </a:lnSpc>
            </a:pPr>
            <a:r>
              <a:rPr lang="zh-TW" altLang="en-US" sz="1600" dirty="0" smtClean="0">
                <a:solidFill>
                  <a:schemeClr val="tx2"/>
                </a:solidFill>
                <a:latin typeface="SimHei" pitchFamily="2" charset="-122"/>
                <a:ea typeface="SimHei" pitchFamily="2" charset="-122"/>
              </a:rPr>
              <a:t>認列其資產、負債、收入與費用</a:t>
            </a:r>
            <a:r>
              <a:rPr lang="en-US" altLang="zh-TW" sz="1600" dirty="0" smtClean="0">
                <a:solidFill>
                  <a:schemeClr val="tx2"/>
                </a:solidFill>
                <a:latin typeface="SimHei" pitchFamily="2" charset="-122"/>
                <a:ea typeface="SimHei" pitchFamily="2" charset="-122"/>
              </a:rPr>
              <a:t>(</a:t>
            </a:r>
            <a:r>
              <a:rPr lang="zh-TW" altLang="en-US" sz="1600" dirty="0" smtClean="0">
                <a:solidFill>
                  <a:schemeClr val="tx2"/>
                </a:solidFill>
                <a:latin typeface="SimHei" pitchFamily="2" charset="-122"/>
                <a:ea typeface="SimHei" pitchFamily="2" charset="-122"/>
              </a:rPr>
              <a:t>其中包括其相對份額</a:t>
            </a:r>
            <a:r>
              <a:rPr lang="en-US" altLang="zh-TW" sz="1600" dirty="0" smtClean="0">
                <a:solidFill>
                  <a:schemeClr val="tx2"/>
                </a:solidFill>
                <a:latin typeface="SimHei" pitchFamily="2" charset="-122"/>
                <a:ea typeface="SimHei" pitchFamily="2" charset="-122"/>
              </a:rPr>
              <a:t>)</a:t>
            </a:r>
            <a:endParaRPr lang="en-GB" sz="1600" dirty="0">
              <a:solidFill>
                <a:schemeClr val="tx2"/>
              </a:solidFill>
              <a:latin typeface="SimHei" pitchFamily="2" charset="-122"/>
              <a:ea typeface="SimHei" pitchFamily="2" charset="-122"/>
            </a:endParaRPr>
          </a:p>
        </p:txBody>
      </p:sp>
      <p:sp>
        <p:nvSpPr>
          <p:cNvPr id="39" name="Rectangle 230"/>
          <p:cNvSpPr>
            <a:spLocks noChangeArrowheads="1"/>
          </p:cNvSpPr>
          <p:nvPr/>
        </p:nvSpPr>
        <p:spPr bwMode="gray">
          <a:xfrm>
            <a:off x="5004048" y="4869160"/>
            <a:ext cx="2592288" cy="889855"/>
          </a:xfrm>
          <a:prstGeom prst="rect">
            <a:avLst/>
          </a:prstGeom>
          <a:solidFill>
            <a:schemeClr val="bg2">
              <a:lumMod val="75000"/>
            </a:schemeClr>
          </a:solidFill>
          <a:ln w="9525">
            <a:noFill/>
            <a:miter lim="800000"/>
            <a:headEnd/>
            <a:tailEnd/>
          </a:ln>
        </p:spPr>
        <p:txBody>
          <a:bodyPr anchor="t" anchorCtr="0"/>
          <a:lstStyle/>
          <a:p>
            <a:pPr algn="ctr"/>
            <a:endParaRPr lang="en-GB" sz="2000" dirty="0">
              <a:solidFill>
                <a:schemeClr val="bg1"/>
              </a:solidFill>
            </a:endParaRPr>
          </a:p>
          <a:p>
            <a:pPr algn="ctr"/>
            <a:r>
              <a:rPr lang="zh-TW" altLang="en-US" sz="1600" dirty="0" smtClean="0">
                <a:solidFill>
                  <a:schemeClr val="tx2"/>
                </a:solidFill>
                <a:latin typeface="SimHei" pitchFamily="2" charset="-122"/>
                <a:ea typeface="SimHei" pitchFamily="2" charset="-122"/>
              </a:rPr>
              <a:t>權益法</a:t>
            </a:r>
            <a:endParaRPr lang="en-GB" sz="1600" dirty="0">
              <a:solidFill>
                <a:schemeClr val="tx2"/>
              </a:solidFill>
              <a:latin typeface="SimHei" pitchFamily="2" charset="-122"/>
              <a:ea typeface="SimHei" pitchFamily="2" charset="-122"/>
            </a:endParaRPr>
          </a:p>
        </p:txBody>
      </p:sp>
      <p:sp>
        <p:nvSpPr>
          <p:cNvPr id="23" name="文字方塊 22"/>
          <p:cNvSpPr txBox="1"/>
          <p:nvPr/>
        </p:nvSpPr>
        <p:spPr>
          <a:xfrm>
            <a:off x="7909837" y="1940155"/>
            <a:ext cx="261610" cy="827314"/>
          </a:xfrm>
          <a:prstGeom prst="rect">
            <a:avLst/>
          </a:prstGeom>
          <a:noFill/>
        </p:spPr>
        <p:txBody>
          <a:bodyPr vert="eaVert" wrap="square" lIns="0" tIns="36576" rIns="0" bIns="0" rtlCol="0">
            <a:spAutoFit/>
          </a:bodyPr>
          <a:lstStyle/>
          <a:p>
            <a:pPr algn="l">
              <a:lnSpc>
                <a:spcPct val="85000"/>
              </a:lnSpc>
              <a:spcAft>
                <a:spcPts val="600"/>
              </a:spcAft>
              <a:buClr>
                <a:schemeClr val="accent2"/>
              </a:buClr>
              <a:buSzPct val="70000"/>
            </a:pPr>
            <a:r>
              <a:rPr lang="zh-TW" altLang="en-US" sz="2000" dirty="0" smtClean="0">
                <a:solidFill>
                  <a:srgbClr val="FFC000"/>
                </a:solidFill>
                <a:latin typeface="SimHei" pitchFamily="49" charset="-122"/>
                <a:ea typeface="SimHei" pitchFamily="49" charset="-122"/>
              </a:rPr>
              <a:t>合資</a:t>
            </a:r>
          </a:p>
        </p:txBody>
      </p:sp>
      <p:sp>
        <p:nvSpPr>
          <p:cNvPr id="24" name="文字方塊 23"/>
          <p:cNvSpPr txBox="1"/>
          <p:nvPr/>
        </p:nvSpPr>
        <p:spPr>
          <a:xfrm>
            <a:off x="7909837" y="4065070"/>
            <a:ext cx="261610" cy="1328685"/>
          </a:xfrm>
          <a:prstGeom prst="rect">
            <a:avLst/>
          </a:prstGeom>
          <a:noFill/>
        </p:spPr>
        <p:txBody>
          <a:bodyPr vert="eaVert" wrap="square" lIns="0" tIns="36576" rIns="0" bIns="0" rtlCol="0">
            <a:spAutoFit/>
          </a:bodyPr>
          <a:lstStyle/>
          <a:p>
            <a:pPr algn="l">
              <a:lnSpc>
                <a:spcPct val="85000"/>
              </a:lnSpc>
              <a:spcAft>
                <a:spcPts val="600"/>
              </a:spcAft>
              <a:buClr>
                <a:schemeClr val="accent2"/>
              </a:buClr>
              <a:buSzPct val="70000"/>
            </a:pPr>
            <a:r>
              <a:rPr lang="zh-TW" altLang="en-US" sz="2000" dirty="0" smtClean="0">
                <a:solidFill>
                  <a:srgbClr val="FFC000"/>
                </a:solidFill>
                <a:latin typeface="SimHei" pitchFamily="49" charset="-122"/>
                <a:ea typeface="SimHei" pitchFamily="49" charset="-122"/>
              </a:rPr>
              <a:t>聯合協議</a:t>
            </a:r>
          </a:p>
        </p:txBody>
      </p:sp>
    </p:spTree>
    <p:extLst>
      <p:ext uri="{BB962C8B-B14F-4D97-AF65-F5344CB8AC3E}">
        <p14:creationId xmlns:p14="http://schemas.microsoft.com/office/powerpoint/2010/main" val="42377288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latin typeface="SimHei" pitchFamily="2" charset="-122"/>
                <a:ea typeface="SimHei" pitchFamily="2" charset="-122"/>
              </a:rPr>
              <a:t>會計處理</a:t>
            </a:r>
            <a:r>
              <a:rPr lang="en-GB" altLang="zh-TW" dirty="0"/>
              <a:t> </a:t>
            </a:r>
            <a:r>
              <a:rPr lang="en-GB" altLang="zh-TW" dirty="0" smtClean="0"/>
              <a:t>- </a:t>
            </a:r>
            <a:r>
              <a:rPr lang="zh-TW" altLang="en-US" dirty="0"/>
              <a:t>比例合併與聯合營運之關係</a:t>
            </a:r>
            <a:endParaRPr lang="en-GB" dirty="0"/>
          </a:p>
        </p:txBody>
      </p:sp>
      <p:graphicFrame>
        <p:nvGraphicFramePr>
          <p:cNvPr id="9" name="資料庫圖表 8"/>
          <p:cNvGraphicFramePr/>
          <p:nvPr>
            <p:extLst>
              <p:ext uri="{D42A27DB-BD31-4B8C-83A1-F6EECF244321}">
                <p14:modId xmlns:p14="http://schemas.microsoft.com/office/powerpoint/2010/main" val="2387181613"/>
              </p:ext>
            </p:extLst>
          </p:nvPr>
        </p:nvGraphicFramePr>
        <p:xfrm>
          <a:off x="1427748" y="1060116"/>
          <a:ext cx="6673516" cy="10574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向左箭號 9"/>
          <p:cNvSpPr/>
          <p:nvPr/>
        </p:nvSpPr>
        <p:spPr>
          <a:xfrm rot="12836604">
            <a:off x="6133813" y="2242205"/>
            <a:ext cx="953511" cy="530497"/>
          </a:xfrm>
          <a:prstGeom prst="leftArrow">
            <a:avLst>
              <a:gd name="adj1" fmla="val 60000"/>
              <a:gd name="adj2" fmla="val 50000"/>
            </a:avLst>
          </a:prstGeom>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hueOff val="0"/>
              <a:satOff val="0"/>
              <a:lumOff val="0"/>
              <a:alphaOff val="0"/>
            </a:schemeClr>
          </a:fontRef>
        </p:style>
      </p:sp>
      <p:sp>
        <p:nvSpPr>
          <p:cNvPr id="11" name="向左箭號 10"/>
          <p:cNvSpPr/>
          <p:nvPr/>
        </p:nvSpPr>
        <p:spPr>
          <a:xfrm rot="19804344" flipV="1">
            <a:off x="2056995" y="2178927"/>
            <a:ext cx="997241" cy="606452"/>
          </a:xfrm>
          <a:prstGeom prst="leftArrow">
            <a:avLst>
              <a:gd name="adj1" fmla="val 60000"/>
              <a:gd name="adj2" fmla="val 50000"/>
            </a:avLst>
          </a:prstGeom>
          <a:solidFill>
            <a:schemeClr val="accent4">
              <a:lumMod val="75000"/>
            </a:schemeClr>
          </a:solidFill>
        </p:spPr>
        <p:style>
          <a:lnRef idx="0">
            <a:schemeClr val="lt1">
              <a:hueOff val="0"/>
              <a:satOff val="0"/>
              <a:lumOff val="0"/>
              <a:alphaOff val="0"/>
            </a:schemeClr>
          </a:lnRef>
          <a:fillRef idx="3">
            <a:schemeClr val="accent3">
              <a:hueOff val="-9679462"/>
              <a:satOff val="3238"/>
              <a:lumOff val="-14118"/>
              <a:alphaOff val="0"/>
            </a:schemeClr>
          </a:fillRef>
          <a:effectRef idx="3">
            <a:schemeClr val="accent3">
              <a:hueOff val="-9679462"/>
              <a:satOff val="3238"/>
              <a:lumOff val="-14118"/>
              <a:alphaOff val="0"/>
            </a:schemeClr>
          </a:effectRef>
          <a:fontRef idx="minor">
            <a:schemeClr val="lt1">
              <a:hueOff val="0"/>
              <a:satOff val="0"/>
              <a:lumOff val="0"/>
              <a:alphaOff val="0"/>
            </a:schemeClr>
          </a:fontRef>
        </p:style>
      </p:sp>
      <p:graphicFrame>
        <p:nvGraphicFramePr>
          <p:cNvPr id="15" name="資料庫圖表 14"/>
          <p:cNvGraphicFramePr/>
          <p:nvPr>
            <p:extLst>
              <p:ext uri="{D42A27DB-BD31-4B8C-83A1-F6EECF244321}">
                <p14:modId xmlns:p14="http://schemas.microsoft.com/office/powerpoint/2010/main" val="2431620700"/>
              </p:ext>
            </p:extLst>
          </p:nvPr>
        </p:nvGraphicFramePr>
        <p:xfrm>
          <a:off x="562149" y="2993710"/>
          <a:ext cx="3208422" cy="16930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2" name="資料庫圖表 11"/>
          <p:cNvGraphicFramePr/>
          <p:nvPr>
            <p:extLst>
              <p:ext uri="{D42A27DB-BD31-4B8C-83A1-F6EECF244321}">
                <p14:modId xmlns:p14="http://schemas.microsoft.com/office/powerpoint/2010/main" val="943603605"/>
              </p:ext>
            </p:extLst>
          </p:nvPr>
        </p:nvGraphicFramePr>
        <p:xfrm>
          <a:off x="5533934" y="2807369"/>
          <a:ext cx="3208422" cy="237423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4" name="流程圖: 替代處理程序 3"/>
          <p:cNvSpPr/>
          <p:nvPr/>
        </p:nvSpPr>
        <p:spPr>
          <a:xfrm>
            <a:off x="657725" y="5197641"/>
            <a:ext cx="4443664" cy="641684"/>
          </a:xfrm>
          <a:prstGeom prst="flowChartAlternateProcess">
            <a:avLst/>
          </a:prstGeom>
          <a:solidFill>
            <a:srgbClr val="336699"/>
          </a:solidFill>
          <a:ln w="9525">
            <a:solidFill>
              <a:srgbClr val="336699"/>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6" name="文字方塊 5"/>
          <p:cNvSpPr txBox="1"/>
          <p:nvPr/>
        </p:nvSpPr>
        <p:spPr>
          <a:xfrm>
            <a:off x="700291" y="5382292"/>
            <a:ext cx="4358532" cy="285463"/>
          </a:xfrm>
          <a:prstGeom prst="rect">
            <a:avLst/>
          </a:prstGeom>
          <a:noFill/>
        </p:spPr>
        <p:txBody>
          <a:bodyPr wrap="square" lIns="0" tIns="36576" rIns="0" bIns="0" rtlCol="0">
            <a:spAutoFit/>
          </a:bodyPr>
          <a:lstStyle/>
          <a:p>
            <a:pPr marL="0" lvl="2" algn="l">
              <a:lnSpc>
                <a:spcPct val="85000"/>
              </a:lnSpc>
              <a:spcAft>
                <a:spcPts val="600"/>
              </a:spcAft>
              <a:buClr>
                <a:schemeClr val="accent2"/>
              </a:buClr>
              <a:buSzPct val="70000"/>
            </a:pPr>
            <a:r>
              <a:rPr lang="zh-TW" altLang="en-US" sz="1900" dirty="0">
                <a:solidFill>
                  <a:prstClr val="white"/>
                </a:solidFill>
                <a:ea typeface="SimHei" pitchFamily="2" charset="-122"/>
              </a:rPr>
              <a:t>須留意真正應認列之資產及</a:t>
            </a:r>
            <a:r>
              <a:rPr lang="zh-TW" altLang="en-US" sz="1900" dirty="0" smtClean="0">
                <a:solidFill>
                  <a:prstClr val="white"/>
                </a:solidFill>
                <a:ea typeface="SimHei" pitchFamily="2" charset="-122"/>
              </a:rPr>
              <a:t>負債是否正確</a:t>
            </a:r>
            <a:endParaRPr lang="zh-TW" altLang="en-US" sz="1900" dirty="0" smtClean="0"/>
          </a:p>
        </p:txBody>
      </p:sp>
      <p:sp>
        <p:nvSpPr>
          <p:cNvPr id="8" name="雲朵形圖說文字 7"/>
          <p:cNvSpPr/>
          <p:nvPr/>
        </p:nvSpPr>
        <p:spPr>
          <a:xfrm>
            <a:off x="5694356" y="4988084"/>
            <a:ext cx="2919663" cy="1140000"/>
          </a:xfrm>
          <a:prstGeom prst="cloudCallout">
            <a:avLst>
              <a:gd name="adj1" fmla="val -67536"/>
              <a:gd name="adj2" fmla="val -4129"/>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13" name="文字方塊 12"/>
          <p:cNvSpPr txBox="1"/>
          <p:nvPr/>
        </p:nvSpPr>
        <p:spPr>
          <a:xfrm>
            <a:off x="6066949" y="5245306"/>
            <a:ext cx="2339114" cy="625556"/>
          </a:xfrm>
          <a:prstGeom prst="rect">
            <a:avLst/>
          </a:prstGeom>
          <a:noFill/>
        </p:spPr>
        <p:txBody>
          <a:bodyPr wrap="square" lIns="0" tIns="36576" rIns="0" bIns="0" rtlCol="0">
            <a:spAutoFit/>
          </a:bodyPr>
          <a:lstStyle/>
          <a:p>
            <a:pPr marL="0" lvl="2" algn="l">
              <a:lnSpc>
                <a:spcPct val="85000"/>
              </a:lnSpc>
              <a:spcAft>
                <a:spcPts val="600"/>
              </a:spcAft>
              <a:buClr>
                <a:schemeClr val="accent2"/>
              </a:buClr>
              <a:buSzPct val="70000"/>
            </a:pPr>
            <a:r>
              <a:rPr lang="zh-TW" altLang="en-US" sz="1500" dirty="0" smtClean="0">
                <a:ea typeface="SimHei" pitchFamily="49" charset="-122"/>
              </a:rPr>
              <a:t>例如原解讀為</a:t>
            </a:r>
            <a:r>
              <a:rPr lang="zh-TW" altLang="zh-TW" sz="1500" dirty="0">
                <a:ea typeface="SimHei" pitchFamily="49" charset="-122"/>
              </a:rPr>
              <a:t>認列</a:t>
            </a:r>
            <a:r>
              <a:rPr lang="zh-TW" altLang="en-US" sz="1500" dirty="0">
                <a:ea typeface="SimHei" pitchFamily="49" charset="-122"/>
              </a:rPr>
              <a:t>某項</a:t>
            </a:r>
            <a:r>
              <a:rPr lang="zh-TW" altLang="zh-TW" sz="1500" dirty="0">
                <a:ea typeface="SimHei" pitchFamily="49" charset="-122"/>
              </a:rPr>
              <a:t>資產之</a:t>
            </a:r>
            <a:r>
              <a:rPr lang="en-US" altLang="zh-TW" sz="1500" dirty="0">
                <a:ea typeface="SimHei" pitchFamily="49" charset="-122"/>
              </a:rPr>
              <a:t>50</a:t>
            </a:r>
            <a:r>
              <a:rPr lang="en-US" altLang="zh-TW" sz="1500" dirty="0" smtClean="0">
                <a:ea typeface="SimHei" pitchFamily="49" charset="-122"/>
              </a:rPr>
              <a:t>%</a:t>
            </a:r>
            <a:r>
              <a:rPr lang="zh-TW" altLang="en-US" sz="1500" dirty="0" smtClean="0">
                <a:ea typeface="SimHei" pitchFamily="49" charset="-122"/>
              </a:rPr>
              <a:t>，經確認實際上是</a:t>
            </a:r>
            <a:r>
              <a:rPr lang="zh-TW" altLang="en-US" sz="1500" dirty="0">
                <a:ea typeface="SimHei" pitchFamily="49" charset="-122"/>
              </a:rPr>
              <a:t>處分時</a:t>
            </a:r>
            <a:r>
              <a:rPr lang="en-US" altLang="zh-TW" sz="1500" dirty="0">
                <a:ea typeface="SimHei" pitchFamily="49" charset="-122"/>
              </a:rPr>
              <a:t>50%</a:t>
            </a:r>
            <a:r>
              <a:rPr lang="zh-TW" altLang="en-US" sz="1500" dirty="0">
                <a:ea typeface="SimHei" pitchFamily="49" charset="-122"/>
              </a:rPr>
              <a:t>收款之求償</a:t>
            </a:r>
            <a:r>
              <a:rPr lang="zh-TW" altLang="en-US" sz="1500" dirty="0" smtClean="0">
                <a:ea typeface="SimHei" pitchFamily="49" charset="-122"/>
              </a:rPr>
              <a:t>權</a:t>
            </a:r>
          </a:p>
        </p:txBody>
      </p:sp>
    </p:spTree>
    <p:extLst>
      <p:ext uri="{BB962C8B-B14F-4D97-AF65-F5344CB8AC3E}">
        <p14:creationId xmlns:p14="http://schemas.microsoft.com/office/powerpoint/2010/main" val="37751098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pPr lvl="1" algn="l" rtl="0">
              <a:lnSpc>
                <a:spcPct val="85000"/>
              </a:lnSpc>
              <a:spcBef>
                <a:spcPct val="0"/>
              </a:spcBef>
            </a:pPr>
            <a:r>
              <a:rPr lang="en-US" altLang="zh-TW" sz="3000" b="1" kern="1200" dirty="0" smtClean="0">
                <a:solidFill>
                  <a:schemeClr val="bg1"/>
                </a:solidFill>
                <a:latin typeface="+mj-lt"/>
                <a:ea typeface="SimHei" pitchFamily="2" charset="-122"/>
                <a:cs typeface="Arial" pitchFamily="34" charset="0"/>
              </a:rPr>
              <a:t>IAS28</a:t>
            </a:r>
            <a:r>
              <a:rPr lang="zh-TW" altLang="en-US" sz="3000" b="1" kern="1200" dirty="0" smtClean="0">
                <a:solidFill>
                  <a:schemeClr val="bg1"/>
                </a:solidFill>
                <a:latin typeface="+mj-lt"/>
                <a:ea typeface="SimHei" pitchFamily="2" charset="-122"/>
                <a:cs typeface="Arial" pitchFamily="34" charset="0"/>
              </a:rPr>
              <a:t>投資關聯企業及合資</a:t>
            </a:r>
            <a:r>
              <a:rPr lang="en-US" altLang="zh-TW" sz="3200" dirty="0"/>
              <a:t/>
            </a:r>
            <a:br>
              <a:rPr lang="en-US" altLang="zh-TW" sz="3200" dirty="0"/>
            </a:br>
            <a:r>
              <a:rPr lang="en-US" altLang="zh-TW" sz="3000" b="1" kern="1200" dirty="0">
                <a:solidFill>
                  <a:schemeClr val="bg1"/>
                </a:solidFill>
                <a:latin typeface="SimHei" pitchFamily="2" charset="-122"/>
                <a:ea typeface="SimHei" pitchFamily="2" charset="-122"/>
                <a:cs typeface="Arial" pitchFamily="34" charset="0"/>
              </a:rPr>
              <a:t/>
            </a:r>
            <a:br>
              <a:rPr lang="en-US" altLang="zh-TW" sz="3000" b="1" kern="1200" dirty="0">
                <a:solidFill>
                  <a:schemeClr val="bg1"/>
                </a:solidFill>
                <a:latin typeface="SimHei" pitchFamily="2" charset="-122"/>
                <a:ea typeface="SimHei" pitchFamily="2" charset="-122"/>
                <a:cs typeface="Arial" pitchFamily="34" charset="0"/>
              </a:rPr>
            </a:br>
            <a:endParaRPr lang="zh-TW" altLang="en-US" sz="3000" b="1" kern="1200" dirty="0">
              <a:solidFill>
                <a:schemeClr val="bg1"/>
              </a:solidFill>
              <a:latin typeface="SimHei" pitchFamily="2" charset="-122"/>
              <a:ea typeface="SimHei" pitchFamily="2" charset="-122"/>
              <a:cs typeface="Arial" pitchFamily="34" charset="0"/>
            </a:endParaRPr>
          </a:p>
        </p:txBody>
      </p:sp>
    </p:spTree>
    <p:extLst>
      <p:ext uri="{BB962C8B-B14F-4D97-AF65-F5344CB8AC3E}">
        <p14:creationId xmlns:p14="http://schemas.microsoft.com/office/powerpoint/2010/main" val="25213628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mj-lt"/>
              </a:rPr>
              <a:t>IAS 28 - </a:t>
            </a:r>
            <a:r>
              <a:rPr lang="en-GB" altLang="zh-TW" dirty="0">
                <a:latin typeface="+mj-lt"/>
              </a:rPr>
              <a:t>2011</a:t>
            </a:r>
            <a:r>
              <a:rPr lang="zh-TW" altLang="en-US" dirty="0">
                <a:latin typeface="+mj-lt"/>
              </a:rPr>
              <a:t>年之連帶修正</a:t>
            </a:r>
            <a:endParaRPr lang="en-GB" dirty="0">
              <a:latin typeface="+mj-lt"/>
            </a:endParaRPr>
          </a:p>
        </p:txBody>
      </p:sp>
      <p:graphicFrame>
        <p:nvGraphicFramePr>
          <p:cNvPr id="4" name="資料庫圖表 3"/>
          <p:cNvGraphicFramePr/>
          <p:nvPr>
            <p:extLst>
              <p:ext uri="{D42A27DB-BD31-4B8C-83A1-F6EECF244321}">
                <p14:modId xmlns:p14="http://schemas.microsoft.com/office/powerpoint/2010/main" val="2276254232"/>
              </p:ext>
            </p:extLst>
          </p:nvPr>
        </p:nvGraphicFramePr>
        <p:xfrm>
          <a:off x="689811" y="1155033"/>
          <a:ext cx="7812505" cy="49570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536653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mj-lt"/>
              </a:rPr>
              <a:t>架構改變</a:t>
            </a:r>
            <a:r>
              <a:rPr lang="en-GB" altLang="zh-TW" dirty="0">
                <a:ea typeface="SimHei" pitchFamily="2" charset="-122"/>
              </a:rPr>
              <a:t/>
            </a:r>
            <a:br>
              <a:rPr lang="en-GB" altLang="zh-TW" dirty="0">
                <a:ea typeface="SimHei" pitchFamily="2" charset="-122"/>
              </a:rPr>
            </a:br>
            <a:endParaRPr lang="zh-TW" altLang="en-US" dirty="0"/>
          </a:p>
        </p:txBody>
      </p:sp>
      <p:graphicFrame>
        <p:nvGraphicFramePr>
          <p:cNvPr id="5" name="資料庫圖表 4"/>
          <p:cNvGraphicFramePr/>
          <p:nvPr>
            <p:extLst>
              <p:ext uri="{D42A27DB-BD31-4B8C-83A1-F6EECF244321}">
                <p14:modId xmlns:p14="http://schemas.microsoft.com/office/powerpoint/2010/main" val="1049674503"/>
              </p:ext>
            </p:extLst>
          </p:nvPr>
        </p:nvGraphicFramePr>
        <p:xfrm>
          <a:off x="781878" y="1457739"/>
          <a:ext cx="7527235" cy="46128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文字方塊 6"/>
          <p:cNvSpPr txBox="1"/>
          <p:nvPr/>
        </p:nvSpPr>
        <p:spPr>
          <a:xfrm>
            <a:off x="5508104" y="4293096"/>
            <a:ext cx="662608" cy="193899"/>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US" altLang="zh-TW" sz="1200" dirty="0" smtClean="0"/>
              <a:t>IFRS</a:t>
            </a:r>
            <a:r>
              <a:rPr lang="zh-TW" altLang="en-US" sz="1200" dirty="0" smtClean="0"/>
              <a:t> </a:t>
            </a:r>
            <a:r>
              <a:rPr lang="en-US" altLang="zh-TW" sz="1200" dirty="0" smtClean="0"/>
              <a:t>12</a:t>
            </a:r>
            <a:endParaRPr lang="zh-TW" altLang="en-US" sz="1200" dirty="0" smtClean="0"/>
          </a:p>
        </p:txBody>
      </p:sp>
      <p:sp>
        <p:nvSpPr>
          <p:cNvPr id="8" name="文字方塊 7"/>
          <p:cNvSpPr txBox="1"/>
          <p:nvPr/>
        </p:nvSpPr>
        <p:spPr>
          <a:xfrm>
            <a:off x="3114261" y="4152114"/>
            <a:ext cx="490330" cy="193899"/>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US" altLang="zh-TW" sz="1200" dirty="0" smtClean="0"/>
              <a:t>SIC-13</a:t>
            </a:r>
            <a:endParaRPr lang="zh-TW" altLang="en-US" sz="1200" dirty="0" smtClean="0"/>
          </a:p>
        </p:txBody>
      </p:sp>
      <p:sp>
        <p:nvSpPr>
          <p:cNvPr id="9" name="文字方塊 8"/>
          <p:cNvSpPr txBox="1"/>
          <p:nvPr/>
        </p:nvSpPr>
        <p:spPr>
          <a:xfrm>
            <a:off x="4306955" y="3282354"/>
            <a:ext cx="569843" cy="193899"/>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en-US" altLang="zh-TW" sz="1200" dirty="0" smtClean="0"/>
              <a:t>IFRS 11</a:t>
            </a:r>
            <a:endParaRPr lang="zh-TW" altLang="en-US" sz="1200" dirty="0" smtClean="0"/>
          </a:p>
        </p:txBody>
      </p:sp>
    </p:spTree>
    <p:extLst>
      <p:ext uri="{BB962C8B-B14F-4D97-AF65-F5344CB8AC3E}">
        <p14:creationId xmlns:p14="http://schemas.microsoft.com/office/powerpoint/2010/main" val="13414548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mj-lt"/>
              </a:rPr>
              <a:t>待出售之關聯企業與合資</a:t>
            </a:r>
            <a:r>
              <a:rPr lang="en-GB" altLang="zh-TW" dirty="0">
                <a:latin typeface="+mj-lt"/>
              </a:rPr>
              <a:t> </a:t>
            </a:r>
            <a:r>
              <a:rPr lang="en-GB" altLang="zh-TW" dirty="0">
                <a:ea typeface="SimHei" pitchFamily="2" charset="-122"/>
              </a:rPr>
              <a:t/>
            </a:r>
            <a:br>
              <a:rPr lang="en-GB" altLang="zh-TW" dirty="0">
                <a:ea typeface="SimHei" pitchFamily="2" charset="-122"/>
              </a:rPr>
            </a:br>
            <a:endParaRPr lang="zh-TW" altLang="en-US" dirty="0"/>
          </a:p>
        </p:txBody>
      </p:sp>
      <p:graphicFrame>
        <p:nvGraphicFramePr>
          <p:cNvPr id="4" name="資料庫圖表 3"/>
          <p:cNvGraphicFramePr/>
          <p:nvPr>
            <p:extLst>
              <p:ext uri="{D42A27DB-BD31-4B8C-83A1-F6EECF244321}">
                <p14:modId xmlns:p14="http://schemas.microsoft.com/office/powerpoint/2010/main" val="3168372151"/>
              </p:ext>
            </p:extLst>
          </p:nvPr>
        </p:nvGraphicFramePr>
        <p:xfrm>
          <a:off x="1007807" y="1500239"/>
          <a:ext cx="7266038" cy="43843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046285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mj-lt"/>
              </a:rPr>
              <a:t>關聯企業與合資間之重分類</a:t>
            </a:r>
            <a:r>
              <a:rPr lang="en-GB" altLang="zh-TW" dirty="0">
                <a:latin typeface="+mj-lt"/>
              </a:rPr>
              <a:t> </a:t>
            </a:r>
            <a:r>
              <a:rPr lang="en-GB" altLang="zh-TW" dirty="0">
                <a:ea typeface="SimHei" pitchFamily="2" charset="-122"/>
              </a:rPr>
              <a:t/>
            </a:r>
            <a:br>
              <a:rPr lang="en-GB" altLang="zh-TW" dirty="0">
                <a:ea typeface="SimHei" pitchFamily="2" charset="-122"/>
              </a:rPr>
            </a:br>
            <a:endParaRPr lang="zh-TW" altLang="en-US" dirty="0"/>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220986420"/>
              </p:ext>
            </p:extLst>
          </p:nvPr>
        </p:nvGraphicFramePr>
        <p:xfrm>
          <a:off x="457200" y="1425575"/>
          <a:ext cx="8229600" cy="46974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802115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mj-lt"/>
              </a:rPr>
              <a:t>透過投資公司所間接持有對關聯企業之權益</a:t>
            </a:r>
            <a:r>
              <a:rPr lang="en-GB" altLang="zh-TW" dirty="0">
                <a:latin typeface="+mj-lt"/>
              </a:rPr>
              <a:t> </a:t>
            </a:r>
            <a:r>
              <a:rPr lang="en-GB" altLang="zh-TW" dirty="0">
                <a:ea typeface="SimHei" pitchFamily="2" charset="-122"/>
              </a:rPr>
              <a:t/>
            </a:r>
            <a:br>
              <a:rPr lang="en-GB" altLang="zh-TW" dirty="0">
                <a:ea typeface="SimHei" pitchFamily="2" charset="-122"/>
              </a:rPr>
            </a:br>
            <a:endParaRPr lang="zh-TW" altLang="en-US" dirty="0"/>
          </a:p>
        </p:txBody>
      </p:sp>
      <p:graphicFrame>
        <p:nvGraphicFramePr>
          <p:cNvPr id="4" name="內容版面配置區 5"/>
          <p:cNvGraphicFramePr>
            <a:graphicFrameLocks noGrp="1"/>
          </p:cNvGraphicFramePr>
          <p:nvPr>
            <p:ph idx="1"/>
            <p:extLst>
              <p:ext uri="{D42A27DB-BD31-4B8C-83A1-F6EECF244321}">
                <p14:modId xmlns:p14="http://schemas.microsoft.com/office/powerpoint/2010/main" val="2423887803"/>
              </p:ext>
            </p:extLst>
          </p:nvPr>
        </p:nvGraphicFramePr>
        <p:xfrm>
          <a:off x="457200" y="1258957"/>
          <a:ext cx="8229600" cy="48640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76851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p:txBody>
          <a:bodyPr/>
          <a:lstStyle/>
          <a:p>
            <a:pPr lvl="1"/>
            <a:endParaRPr lang="en-US" altLang="zh-TW" dirty="0" smtClean="0"/>
          </a:p>
          <a:p>
            <a:endParaRPr lang="zh-TW" altLang="en-US" dirty="0" smtClean="0"/>
          </a:p>
        </p:txBody>
      </p:sp>
      <p:sp>
        <p:nvSpPr>
          <p:cNvPr id="10" name="Content Placeholder 2"/>
          <p:cNvSpPr txBox="1">
            <a:spLocks/>
          </p:cNvSpPr>
          <p:nvPr/>
        </p:nvSpPr>
        <p:spPr>
          <a:xfrm>
            <a:off x="457200" y="1246924"/>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TW" sz="3600" dirty="0" smtClean="0"/>
          </a:p>
          <a:p>
            <a:pPr marL="0" indent="0">
              <a:buNone/>
            </a:pPr>
            <a:endParaRPr lang="en-US" altLang="zh-TW" sz="3600" dirty="0"/>
          </a:p>
          <a:p>
            <a:pPr marL="0" indent="0">
              <a:buNone/>
            </a:pPr>
            <a:endParaRPr lang="en-US" altLang="zh-TW" sz="3600" dirty="0" smtClean="0"/>
          </a:p>
          <a:p>
            <a:pPr marL="0" indent="0">
              <a:buNone/>
            </a:pPr>
            <a:r>
              <a:rPr lang="zh-TW" altLang="en-US" sz="3600" dirty="0" smtClean="0"/>
              <a:t>上市公司</a:t>
            </a:r>
            <a:r>
              <a:rPr lang="zh-TW" altLang="en-US" sz="3600" dirty="0"/>
              <a:t>為什麼要投資一個重大的未上市</a:t>
            </a:r>
            <a:r>
              <a:rPr lang="zh-TW" altLang="en-US" sz="3600" dirty="0" smtClean="0"/>
              <a:t>櫃合資或關聯</a:t>
            </a:r>
            <a:r>
              <a:rPr lang="zh-TW" altLang="en-US" sz="3600" dirty="0"/>
              <a:t>企業</a:t>
            </a:r>
            <a:r>
              <a:rPr lang="en-US" altLang="zh-TW" sz="3600" dirty="0" smtClean="0"/>
              <a:t>?</a:t>
            </a:r>
            <a:r>
              <a:rPr lang="zh-TW" altLang="en-US" sz="3600" dirty="0" smtClean="0"/>
              <a:t>此外，如何</a:t>
            </a:r>
            <a:r>
              <a:rPr lang="zh-TW" altLang="en-US" sz="3600" dirty="0"/>
              <a:t>取得投資未上市櫃合資或關聯企業的相關資訊</a:t>
            </a:r>
            <a:r>
              <a:rPr lang="en-US" altLang="zh-TW" sz="3600" dirty="0"/>
              <a:t>?</a:t>
            </a:r>
          </a:p>
          <a:p>
            <a:pPr marL="0" indent="0">
              <a:buNone/>
            </a:pPr>
            <a:endParaRPr lang="en-US" altLang="zh-TW" sz="3600" dirty="0" smtClean="0">
              <a:latin typeface="+mj-lt"/>
            </a:endParaRPr>
          </a:p>
        </p:txBody>
      </p:sp>
      <p:pic>
        <p:nvPicPr>
          <p:cNvPr id="6" name="Picture 2" descr="C:\Users\theresa.chang\AppData\Local\Microsoft\Windows\Temporary Internet Files\Content.IE5\TUHG837G\MC90043441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4538" y="1246924"/>
            <a:ext cx="1592318" cy="1653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7245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pPr lvl="1" algn="l" rtl="0">
              <a:lnSpc>
                <a:spcPct val="85000"/>
              </a:lnSpc>
              <a:spcBef>
                <a:spcPct val="0"/>
              </a:spcBef>
            </a:pPr>
            <a:r>
              <a:rPr lang="en-US" altLang="zh-TW" sz="3000" b="1" kern="1200" dirty="0" smtClean="0">
                <a:solidFill>
                  <a:schemeClr val="bg1"/>
                </a:solidFill>
                <a:latin typeface="+mj-lt"/>
                <a:ea typeface="SimHei" pitchFamily="2" charset="-122"/>
                <a:cs typeface="Arial" pitchFamily="34" charset="0"/>
              </a:rPr>
              <a:t>IAS19 </a:t>
            </a:r>
            <a:r>
              <a:rPr lang="zh-TW" altLang="en-US" sz="3000" b="1" kern="1200" dirty="0" smtClean="0">
                <a:solidFill>
                  <a:schemeClr val="bg1"/>
                </a:solidFill>
                <a:latin typeface="SimHei" pitchFamily="2" charset="-122"/>
                <a:ea typeface="SimHei" pitchFamily="2" charset="-122"/>
                <a:cs typeface="Arial" pitchFamily="34" charset="0"/>
              </a:rPr>
              <a:t>員工</a:t>
            </a:r>
            <a:r>
              <a:rPr lang="zh-TW" altLang="en-US" sz="3000" b="1" kern="1200" dirty="0">
                <a:solidFill>
                  <a:schemeClr val="bg1"/>
                </a:solidFill>
                <a:latin typeface="SimHei" pitchFamily="2" charset="-122"/>
                <a:ea typeface="SimHei" pitchFamily="2" charset="-122"/>
                <a:cs typeface="Arial" pitchFamily="34" charset="0"/>
              </a:rPr>
              <a:t>福利</a:t>
            </a:r>
            <a:r>
              <a:rPr lang="en-US" altLang="zh-TW" sz="3000" b="1" kern="1200" dirty="0">
                <a:solidFill>
                  <a:schemeClr val="bg1"/>
                </a:solidFill>
                <a:latin typeface="SimHei" pitchFamily="2" charset="-122"/>
                <a:ea typeface="SimHei" pitchFamily="2" charset="-122"/>
                <a:cs typeface="Arial" pitchFamily="34" charset="0"/>
              </a:rPr>
              <a:t/>
            </a:r>
            <a:br>
              <a:rPr lang="en-US" altLang="zh-TW" sz="3000" b="1" kern="1200" dirty="0">
                <a:solidFill>
                  <a:schemeClr val="bg1"/>
                </a:solidFill>
                <a:latin typeface="SimHei" pitchFamily="2" charset="-122"/>
                <a:ea typeface="SimHei" pitchFamily="2" charset="-122"/>
                <a:cs typeface="Arial" pitchFamily="34" charset="0"/>
              </a:rPr>
            </a:br>
            <a:endParaRPr lang="zh-TW" altLang="en-US" sz="3000" b="1" kern="1200" dirty="0">
              <a:solidFill>
                <a:schemeClr val="bg1"/>
              </a:solidFill>
              <a:latin typeface="SimHei" pitchFamily="2" charset="-122"/>
              <a:ea typeface="SimHei" pitchFamily="2" charset="-122"/>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zh-TW" altLang="en-US" dirty="0">
                <a:latin typeface="+mj-lt"/>
              </a:rPr>
              <a:t>揭露</a:t>
            </a:r>
            <a:r>
              <a:rPr lang="en-GB" dirty="0" smtClean="0"/>
              <a:t> </a:t>
            </a:r>
            <a:endParaRPr lang="de-DE" dirty="0" smtClean="0"/>
          </a:p>
        </p:txBody>
      </p:sp>
      <p:graphicFrame>
        <p:nvGraphicFramePr>
          <p:cNvPr id="2" name="資料庫圖表 1"/>
          <p:cNvGraphicFramePr/>
          <p:nvPr>
            <p:extLst>
              <p:ext uri="{D42A27DB-BD31-4B8C-83A1-F6EECF244321}">
                <p14:modId xmlns:p14="http://schemas.microsoft.com/office/powerpoint/2010/main" val="2974589128"/>
              </p:ext>
            </p:extLst>
          </p:nvPr>
        </p:nvGraphicFramePr>
        <p:xfrm>
          <a:off x="673769" y="1364915"/>
          <a:ext cx="7860632" cy="46829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831571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pPr lvl="1" algn="l" rtl="0">
              <a:lnSpc>
                <a:spcPct val="85000"/>
              </a:lnSpc>
              <a:spcBef>
                <a:spcPct val="0"/>
              </a:spcBef>
            </a:pPr>
            <a:r>
              <a:rPr lang="en-US" altLang="zh-TW" sz="3000" b="1" kern="1200" dirty="0" smtClean="0">
                <a:solidFill>
                  <a:schemeClr val="bg1"/>
                </a:solidFill>
                <a:latin typeface="+mj-lt"/>
                <a:ea typeface="SimHei" pitchFamily="2" charset="-122"/>
                <a:cs typeface="Arial" pitchFamily="34" charset="0"/>
              </a:rPr>
              <a:t>IFRS13</a:t>
            </a:r>
            <a:r>
              <a:rPr lang="zh-TW" altLang="en-US" sz="3000" b="1" kern="1200" dirty="0">
                <a:solidFill>
                  <a:schemeClr val="bg1"/>
                </a:solidFill>
                <a:latin typeface="+mj-lt"/>
                <a:ea typeface="SimHei" pitchFamily="2" charset="-122"/>
                <a:cs typeface="Arial" pitchFamily="34" charset="0"/>
              </a:rPr>
              <a:t>公允價值衡量</a:t>
            </a:r>
            <a:r>
              <a:rPr lang="en-US" altLang="zh-TW" sz="3200" dirty="0"/>
              <a:t/>
            </a:r>
            <a:br>
              <a:rPr lang="en-US" altLang="zh-TW" sz="3200" dirty="0"/>
            </a:br>
            <a:r>
              <a:rPr lang="en-US" altLang="zh-TW" sz="3000" b="1" kern="1200" dirty="0">
                <a:solidFill>
                  <a:schemeClr val="bg1"/>
                </a:solidFill>
                <a:latin typeface="SimHei" pitchFamily="2" charset="-122"/>
                <a:ea typeface="SimHei" pitchFamily="2" charset="-122"/>
                <a:cs typeface="Arial" pitchFamily="34" charset="0"/>
              </a:rPr>
              <a:t/>
            </a:r>
            <a:br>
              <a:rPr lang="en-US" altLang="zh-TW" sz="3000" b="1" kern="1200" dirty="0">
                <a:solidFill>
                  <a:schemeClr val="bg1"/>
                </a:solidFill>
                <a:latin typeface="SimHei" pitchFamily="2" charset="-122"/>
                <a:ea typeface="SimHei" pitchFamily="2" charset="-122"/>
                <a:cs typeface="Arial" pitchFamily="34" charset="0"/>
              </a:rPr>
            </a:br>
            <a:endParaRPr lang="zh-TW" altLang="en-US" sz="3000" b="1" kern="1200" dirty="0">
              <a:solidFill>
                <a:schemeClr val="bg1"/>
              </a:solidFill>
              <a:latin typeface="SimHei" pitchFamily="2" charset="-122"/>
              <a:ea typeface="SimHei" pitchFamily="2" charset="-122"/>
              <a:cs typeface="Arial" pitchFamily="34" charset="0"/>
            </a:endParaRPr>
          </a:p>
        </p:txBody>
      </p:sp>
    </p:spTree>
    <p:extLst>
      <p:ext uri="{BB962C8B-B14F-4D97-AF65-F5344CB8AC3E}">
        <p14:creationId xmlns:p14="http://schemas.microsoft.com/office/powerpoint/2010/main" val="18700827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p:txBody>
          <a:bodyPr/>
          <a:lstStyle/>
          <a:p>
            <a:pPr lvl="1"/>
            <a:endParaRPr lang="en-US" altLang="zh-TW" dirty="0" smtClean="0"/>
          </a:p>
          <a:p>
            <a:endParaRPr lang="zh-TW" altLang="en-US" dirty="0" smtClean="0"/>
          </a:p>
        </p:txBody>
      </p:sp>
      <p:sp>
        <p:nvSpPr>
          <p:cNvPr id="10" name="Content Placeholder 2"/>
          <p:cNvSpPr txBox="1">
            <a:spLocks/>
          </p:cNvSpPr>
          <p:nvPr/>
        </p:nvSpPr>
        <p:spPr>
          <a:xfrm>
            <a:off x="457200" y="1246924"/>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TW" sz="3600" dirty="0" smtClean="0"/>
          </a:p>
          <a:p>
            <a:pPr marL="0" indent="0">
              <a:buNone/>
            </a:pPr>
            <a:endParaRPr lang="en-US" altLang="zh-TW" sz="3600" dirty="0"/>
          </a:p>
          <a:p>
            <a:pPr marL="0" indent="0">
              <a:buNone/>
            </a:pPr>
            <a:endParaRPr lang="en-US" altLang="zh-TW" sz="3600" dirty="0" smtClean="0"/>
          </a:p>
          <a:p>
            <a:pPr marL="0" indent="0">
              <a:buNone/>
            </a:pPr>
            <a:r>
              <a:rPr lang="zh-TW" altLang="en-US" sz="3600" dirty="0" smtClean="0"/>
              <a:t>公允</a:t>
            </a:r>
            <a:r>
              <a:rPr lang="zh-TW" altLang="en-US" sz="3600" dirty="0"/>
              <a:t>價值等於證券交易所的成交價格嗎</a:t>
            </a:r>
            <a:r>
              <a:rPr lang="en-US" altLang="zh-TW" sz="3600" dirty="0"/>
              <a:t>?</a:t>
            </a:r>
            <a:endParaRPr lang="en-US" altLang="zh-TW" sz="3600" dirty="0" smtClean="0">
              <a:latin typeface="+mj-lt"/>
            </a:endParaRPr>
          </a:p>
        </p:txBody>
      </p:sp>
      <p:pic>
        <p:nvPicPr>
          <p:cNvPr id="6" name="Picture 2" descr="C:\Users\theresa.chang\AppData\Local\Microsoft\Windows\Temporary Internet Files\Content.IE5\TUHG837G\MC90043441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4538" y="1246924"/>
            <a:ext cx="1592318" cy="1653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22963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lvl="1" algn="l" rtl="0">
              <a:lnSpc>
                <a:spcPct val="85000"/>
              </a:lnSpc>
              <a:spcBef>
                <a:spcPct val="0"/>
              </a:spcBef>
            </a:pPr>
            <a:r>
              <a:rPr lang="zh-TW" altLang="zh-TW" sz="3000" b="1" kern="1200" dirty="0">
                <a:solidFill>
                  <a:schemeClr val="bg1"/>
                </a:solidFill>
                <a:latin typeface="+mj-lt"/>
                <a:ea typeface="SimHei" pitchFamily="2" charset="-122"/>
                <a:cs typeface="Arial" pitchFamily="34" charset="0"/>
              </a:rPr>
              <a:t>公允價值之定義</a:t>
            </a:r>
          </a:p>
        </p:txBody>
      </p:sp>
      <p:sp>
        <p:nvSpPr>
          <p:cNvPr id="6" name="矩形 5"/>
          <p:cNvSpPr/>
          <p:nvPr/>
        </p:nvSpPr>
        <p:spPr bwMode="auto">
          <a:xfrm>
            <a:off x="475380" y="1384285"/>
            <a:ext cx="8370277" cy="1447800"/>
          </a:xfrm>
          <a:prstGeom prst="rect">
            <a:avLst/>
          </a:prstGeom>
          <a:solidFill>
            <a:schemeClr val="accent2"/>
          </a:solidFill>
          <a:ln w="9525" cap="flat" cmpd="sng" algn="ctr">
            <a:solidFill>
              <a:schemeClr val="bg1"/>
            </a:solidFill>
            <a:prstDash val="solid"/>
            <a:round/>
            <a:headEnd type="none" w="med" len="med"/>
            <a:tailEnd type="none" w="med" len="med"/>
          </a:ln>
          <a:effectLst/>
        </p:spPr>
        <p:txBody>
          <a:bodyPr/>
          <a:lstStyle/>
          <a:p>
            <a:pPr marL="352425" lvl="1" indent="-339725" algn="just">
              <a:lnSpc>
                <a:spcPts val="3000"/>
              </a:lnSpc>
              <a:spcBef>
                <a:spcPct val="20000"/>
              </a:spcBef>
              <a:spcAft>
                <a:spcPts val="500"/>
              </a:spcAft>
              <a:buClr>
                <a:srgbClr val="FFD200"/>
              </a:buClr>
              <a:buSzPct val="75000"/>
              <a:defRPr/>
            </a:pPr>
            <a:r>
              <a:rPr lang="zh-TW" altLang="en-US" sz="2400" kern="0" dirty="0">
                <a:solidFill>
                  <a:srgbClr val="000000"/>
                </a:solidFill>
                <a:ea typeface="SimHei" pitchFamily="2" charset="-122"/>
              </a:rPr>
              <a:t>公允價值係指：</a:t>
            </a:r>
            <a:endParaRPr lang="en-US" altLang="zh-TW" sz="2400" kern="0" dirty="0">
              <a:solidFill>
                <a:srgbClr val="000000"/>
              </a:solidFill>
              <a:ea typeface="SimHei" pitchFamily="2" charset="-122"/>
            </a:endParaRPr>
          </a:p>
          <a:p>
            <a:pPr marL="352425" lvl="1" indent="-339725" algn="just">
              <a:lnSpc>
                <a:spcPts val="3000"/>
              </a:lnSpc>
              <a:spcBef>
                <a:spcPct val="20000"/>
              </a:spcBef>
              <a:spcAft>
                <a:spcPts val="500"/>
              </a:spcAft>
              <a:buClr>
                <a:srgbClr val="FFD200"/>
              </a:buClr>
              <a:buSzPct val="75000"/>
              <a:defRPr/>
            </a:pPr>
            <a:r>
              <a:rPr lang="en-US" altLang="zh-TW" sz="2400" i="1" kern="0" dirty="0">
                <a:solidFill>
                  <a:srgbClr val="000000"/>
                </a:solidFill>
                <a:ea typeface="SimHei" pitchFamily="2" charset="-122"/>
              </a:rPr>
              <a:t>	</a:t>
            </a:r>
            <a:r>
              <a:rPr lang="zh-TW" altLang="en-US" sz="2400" kern="0" dirty="0" smtClean="0">
                <a:solidFill>
                  <a:srgbClr val="000000"/>
                </a:solidFill>
                <a:latin typeface="新細明體"/>
                <a:ea typeface="新細明體"/>
              </a:rPr>
              <a:t>「</a:t>
            </a:r>
            <a:r>
              <a:rPr lang="zh-TW" altLang="en-US" sz="2400" dirty="0" smtClean="0">
                <a:solidFill>
                  <a:srgbClr val="000000"/>
                </a:solidFill>
                <a:ea typeface="SimHei" pitchFamily="2" charset="-122"/>
              </a:rPr>
              <a:t>於</a:t>
            </a:r>
            <a:r>
              <a:rPr lang="zh-TW" altLang="en-US" sz="2400" dirty="0">
                <a:solidFill>
                  <a:srgbClr val="000000"/>
                </a:solidFill>
                <a:ea typeface="SimHei" pitchFamily="2" charset="-122"/>
              </a:rPr>
              <a:t>衡量日，市場參與者間在有秩序之交易中出售某一資產所能收取或移轉某一負債所需支付之價格</a:t>
            </a:r>
            <a:r>
              <a:rPr lang="zh-TW" altLang="en-US" sz="2400" dirty="0" smtClean="0">
                <a:solidFill>
                  <a:srgbClr val="000000"/>
                </a:solidFill>
                <a:ea typeface="SimHei" pitchFamily="2" charset="-122"/>
              </a:rPr>
              <a:t>。</a:t>
            </a:r>
            <a:r>
              <a:rPr lang="zh-TW" altLang="en-US" sz="2400" kern="0" dirty="0" smtClean="0">
                <a:solidFill>
                  <a:srgbClr val="000000"/>
                </a:solidFill>
                <a:latin typeface="新細明體"/>
                <a:ea typeface="新細明體"/>
              </a:rPr>
              <a:t>」</a:t>
            </a:r>
            <a:endParaRPr lang="en-US" altLang="zh-TW" sz="2400" kern="0" dirty="0">
              <a:solidFill>
                <a:srgbClr val="000000"/>
              </a:solidFill>
              <a:ea typeface="SimHei" pitchFamily="2" charset="-122"/>
            </a:endParaRPr>
          </a:p>
        </p:txBody>
      </p:sp>
      <p:sp>
        <p:nvSpPr>
          <p:cNvPr id="2" name="矩形圖說文字 1"/>
          <p:cNvSpPr/>
          <p:nvPr/>
        </p:nvSpPr>
        <p:spPr>
          <a:xfrm>
            <a:off x="206188" y="3229185"/>
            <a:ext cx="1489023" cy="612648"/>
          </a:xfrm>
          <a:prstGeom prst="wedgeRectCallout">
            <a:avLst>
              <a:gd name="adj1" fmla="val 99192"/>
              <a:gd name="adj2" fmla="val -201754"/>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3" name="文字方塊 2"/>
          <p:cNvSpPr txBox="1"/>
          <p:nvPr/>
        </p:nvSpPr>
        <p:spPr>
          <a:xfrm>
            <a:off x="269381" y="3276600"/>
            <a:ext cx="1405326" cy="507831"/>
          </a:xfrm>
          <a:prstGeom prst="rect">
            <a:avLst/>
          </a:prstGeom>
          <a:noFill/>
        </p:spPr>
        <p:txBody>
          <a:bodyPr wrap="square" lIns="0" tIns="36576" rIns="0" bIns="0" rtlCol="0">
            <a:spAutoFit/>
          </a:bodyPr>
          <a:lstStyle/>
          <a:p>
            <a:pPr marL="0" lvl="1">
              <a:lnSpc>
                <a:spcPct val="85000"/>
              </a:lnSpc>
              <a:spcAft>
                <a:spcPts val="600"/>
              </a:spcAft>
              <a:buClr>
                <a:schemeClr val="accent2"/>
              </a:buClr>
              <a:buSzPct val="70000"/>
            </a:pPr>
            <a:r>
              <a:rPr lang="zh-TW" altLang="en-US" kern="0" dirty="0">
                <a:latin typeface="+mj-lt"/>
                <a:ea typeface="SimHei" pitchFamily="2" charset="-122"/>
              </a:rPr>
              <a:t>依據衡量日之現時市場</a:t>
            </a:r>
            <a:r>
              <a:rPr lang="zh-TW" altLang="en-US" kern="0" dirty="0" smtClean="0">
                <a:latin typeface="+mj-lt"/>
                <a:ea typeface="SimHei" pitchFamily="2" charset="-122"/>
              </a:rPr>
              <a:t>狀況</a:t>
            </a:r>
            <a:endParaRPr lang="zh-TW" altLang="en-US" sz="1200" dirty="0" smtClean="0"/>
          </a:p>
        </p:txBody>
      </p:sp>
      <p:sp>
        <p:nvSpPr>
          <p:cNvPr id="5" name="矩形圖說文字 4"/>
          <p:cNvSpPr/>
          <p:nvPr/>
        </p:nvSpPr>
        <p:spPr>
          <a:xfrm>
            <a:off x="1832033" y="3530515"/>
            <a:ext cx="1507026" cy="922869"/>
          </a:xfrm>
          <a:prstGeom prst="wedgeRectCallout">
            <a:avLst>
              <a:gd name="adj1" fmla="val 113515"/>
              <a:gd name="adj2" fmla="val -183422"/>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7" name="文字方塊 6"/>
          <p:cNvSpPr txBox="1"/>
          <p:nvPr/>
        </p:nvSpPr>
        <p:spPr>
          <a:xfrm>
            <a:off x="1842541" y="3596345"/>
            <a:ext cx="1496518" cy="743280"/>
          </a:xfrm>
          <a:prstGeom prst="rect">
            <a:avLst/>
          </a:prstGeom>
          <a:noFill/>
        </p:spPr>
        <p:txBody>
          <a:bodyPr wrap="square" lIns="0" tIns="36576" rIns="0" bIns="0" rtlCol="0">
            <a:spAutoFit/>
          </a:bodyPr>
          <a:lstStyle/>
          <a:p>
            <a:pPr marL="0" lvl="1">
              <a:lnSpc>
                <a:spcPct val="85000"/>
              </a:lnSpc>
              <a:spcAft>
                <a:spcPts val="600"/>
              </a:spcAft>
              <a:buClr>
                <a:schemeClr val="accent2"/>
              </a:buClr>
              <a:buSzPct val="70000"/>
            </a:pPr>
            <a:r>
              <a:rPr lang="zh-TW" altLang="en-US" kern="0" dirty="0">
                <a:latin typeface="+mj-lt"/>
                <a:ea typeface="SimHei" pitchFamily="2" charset="-122"/>
              </a:rPr>
              <a:t>為市場基礎之衡量，而非企業特定之衡量</a:t>
            </a:r>
          </a:p>
        </p:txBody>
      </p:sp>
      <p:sp>
        <p:nvSpPr>
          <p:cNvPr id="8" name="矩形圖說文字 7"/>
          <p:cNvSpPr/>
          <p:nvPr/>
        </p:nvSpPr>
        <p:spPr>
          <a:xfrm>
            <a:off x="6804592" y="3418709"/>
            <a:ext cx="2258518" cy="1275902"/>
          </a:xfrm>
          <a:prstGeom prst="wedgeRectCallout">
            <a:avLst>
              <a:gd name="adj1" fmla="val -47539"/>
              <a:gd name="adj2" fmla="val -140356"/>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9" name="文字方塊 8"/>
          <p:cNvSpPr txBox="1"/>
          <p:nvPr/>
        </p:nvSpPr>
        <p:spPr>
          <a:xfrm>
            <a:off x="6887038" y="3418709"/>
            <a:ext cx="2093626" cy="1214179"/>
          </a:xfrm>
          <a:prstGeom prst="rect">
            <a:avLst/>
          </a:prstGeom>
          <a:noFill/>
        </p:spPr>
        <p:txBody>
          <a:bodyPr wrap="square" lIns="0" tIns="36576" rIns="0" bIns="0" rtlCol="0">
            <a:spAutoFit/>
          </a:bodyPr>
          <a:lstStyle/>
          <a:p>
            <a:pPr marL="0" lvl="1">
              <a:lnSpc>
                <a:spcPct val="85000"/>
              </a:lnSpc>
              <a:spcAft>
                <a:spcPts val="600"/>
              </a:spcAft>
              <a:buClr>
                <a:schemeClr val="accent2"/>
              </a:buClr>
              <a:buSzPct val="70000"/>
            </a:pPr>
            <a:r>
              <a:rPr lang="zh-TW" altLang="en-US" kern="0" dirty="0">
                <a:latin typeface="+mj-lt"/>
                <a:ea typeface="SimHei" pitchFamily="2" charset="-122"/>
              </a:rPr>
              <a:t>指於衡量日前暴露於市場一段期間，以允許一般及慣例行銷活動之交易，非為被迫之交易</a:t>
            </a:r>
          </a:p>
        </p:txBody>
      </p:sp>
      <p:sp>
        <p:nvSpPr>
          <p:cNvPr id="10" name="矩形圖說文字 9"/>
          <p:cNvSpPr/>
          <p:nvPr/>
        </p:nvSpPr>
        <p:spPr>
          <a:xfrm>
            <a:off x="2718667" y="4580288"/>
            <a:ext cx="1978702" cy="1094282"/>
          </a:xfrm>
          <a:prstGeom prst="wedgeRectCallout">
            <a:avLst>
              <a:gd name="adj1" fmla="val 45900"/>
              <a:gd name="adj2" fmla="val -215902"/>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11" name="文字方塊 10"/>
          <p:cNvSpPr txBox="1"/>
          <p:nvPr/>
        </p:nvSpPr>
        <p:spPr>
          <a:xfrm>
            <a:off x="2755518" y="4638064"/>
            <a:ext cx="1905000" cy="978729"/>
          </a:xfrm>
          <a:prstGeom prst="rect">
            <a:avLst/>
          </a:prstGeom>
          <a:noFill/>
        </p:spPr>
        <p:txBody>
          <a:bodyPr wrap="square" lIns="0" tIns="36576" rIns="0" bIns="0" rtlCol="0">
            <a:spAutoFit/>
          </a:bodyPr>
          <a:lstStyle/>
          <a:p>
            <a:pPr marL="0" lvl="1">
              <a:lnSpc>
                <a:spcPct val="85000"/>
              </a:lnSpc>
              <a:spcAft>
                <a:spcPts val="600"/>
              </a:spcAft>
              <a:buClr>
                <a:schemeClr val="accent2"/>
              </a:buClr>
              <a:buSzPct val="70000"/>
            </a:pPr>
            <a:r>
              <a:rPr lang="zh-TW" altLang="en-US" kern="0" dirty="0">
                <a:latin typeface="+mj-lt"/>
                <a:ea typeface="SimHei" pitchFamily="2" charset="-122"/>
              </a:rPr>
              <a:t>著重於資產及負債之衡量，亦適用於企業本身權益工具之衡量</a:t>
            </a:r>
          </a:p>
        </p:txBody>
      </p:sp>
      <p:sp>
        <p:nvSpPr>
          <p:cNvPr id="12" name="矩形圖說文字 11"/>
          <p:cNvSpPr/>
          <p:nvPr/>
        </p:nvSpPr>
        <p:spPr>
          <a:xfrm>
            <a:off x="4688000" y="3524212"/>
            <a:ext cx="1504013" cy="520437"/>
          </a:xfrm>
          <a:prstGeom prst="wedgeRectCallout">
            <a:avLst>
              <a:gd name="adj1" fmla="val 82971"/>
              <a:gd name="adj2" fmla="val -215890"/>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13" name="文字方塊 12"/>
          <p:cNvSpPr txBox="1"/>
          <p:nvPr/>
        </p:nvSpPr>
        <p:spPr>
          <a:xfrm>
            <a:off x="4715482" y="3648240"/>
            <a:ext cx="1476531" cy="272382"/>
          </a:xfrm>
          <a:prstGeom prst="rect">
            <a:avLst/>
          </a:prstGeom>
          <a:noFill/>
        </p:spPr>
        <p:txBody>
          <a:bodyPr wrap="square" lIns="0" tIns="36576" rIns="0" bIns="0" rtlCol="0">
            <a:spAutoFit/>
          </a:bodyPr>
          <a:lstStyle/>
          <a:p>
            <a:pPr marL="0" lvl="1">
              <a:lnSpc>
                <a:spcPct val="85000"/>
              </a:lnSpc>
              <a:spcAft>
                <a:spcPts val="600"/>
              </a:spcAft>
              <a:buClr>
                <a:schemeClr val="accent2"/>
              </a:buClr>
              <a:buSzPct val="70000"/>
            </a:pPr>
            <a:r>
              <a:rPr lang="zh-TW" altLang="en-US" kern="0" dirty="0">
                <a:latin typeface="+mj-lt"/>
                <a:ea typeface="SimHei" pitchFamily="2" charset="-122"/>
              </a:rPr>
              <a:t>為一退出價格</a:t>
            </a:r>
          </a:p>
        </p:txBody>
      </p:sp>
      <p:sp>
        <p:nvSpPr>
          <p:cNvPr id="14" name="矩形圖說文字 13"/>
          <p:cNvSpPr/>
          <p:nvPr/>
        </p:nvSpPr>
        <p:spPr>
          <a:xfrm>
            <a:off x="4905691" y="5155491"/>
            <a:ext cx="1986390" cy="885776"/>
          </a:xfrm>
          <a:prstGeom prst="wedgeRectCallout">
            <a:avLst>
              <a:gd name="adj1" fmla="val 40239"/>
              <a:gd name="adj2" fmla="val -335544"/>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15" name="文字方塊 14"/>
          <p:cNvSpPr txBox="1"/>
          <p:nvPr/>
        </p:nvSpPr>
        <p:spPr>
          <a:xfrm>
            <a:off x="4998130" y="5245153"/>
            <a:ext cx="1893951" cy="743280"/>
          </a:xfrm>
          <a:prstGeom prst="rect">
            <a:avLst/>
          </a:prstGeom>
          <a:noFill/>
        </p:spPr>
        <p:txBody>
          <a:bodyPr wrap="square" lIns="0" tIns="36576" rIns="0" bIns="0" rtlCol="0">
            <a:spAutoFit/>
          </a:bodyPr>
          <a:lstStyle/>
          <a:p>
            <a:pPr marL="0" lvl="1">
              <a:lnSpc>
                <a:spcPct val="85000"/>
              </a:lnSpc>
              <a:spcAft>
                <a:spcPts val="600"/>
              </a:spcAft>
              <a:buClr>
                <a:schemeClr val="accent2"/>
              </a:buClr>
              <a:buSzPct val="70000"/>
            </a:pPr>
            <a:r>
              <a:rPr lang="zh-TW" altLang="en-US" kern="0" dirty="0">
                <a:latin typeface="+mj-lt"/>
                <a:ea typeface="SimHei" pitchFamily="2" charset="-122"/>
              </a:rPr>
              <a:t>若無可觀察之市場資訊，則使用評價技術</a:t>
            </a:r>
          </a:p>
        </p:txBody>
      </p:sp>
    </p:spTree>
    <p:extLst>
      <p:ext uri="{BB962C8B-B14F-4D97-AF65-F5344CB8AC3E}">
        <p14:creationId xmlns:p14="http://schemas.microsoft.com/office/powerpoint/2010/main" val="152251863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p:txBody>
          <a:bodyPr/>
          <a:lstStyle/>
          <a:p>
            <a:pPr lvl="1"/>
            <a:endParaRPr lang="en-US" altLang="zh-TW" dirty="0" smtClean="0"/>
          </a:p>
          <a:p>
            <a:endParaRPr lang="zh-TW" altLang="en-US" dirty="0" smtClean="0"/>
          </a:p>
        </p:txBody>
      </p:sp>
      <p:sp>
        <p:nvSpPr>
          <p:cNvPr id="10" name="Content Placeholder 2"/>
          <p:cNvSpPr txBox="1">
            <a:spLocks/>
          </p:cNvSpPr>
          <p:nvPr/>
        </p:nvSpPr>
        <p:spPr>
          <a:xfrm>
            <a:off x="457200" y="1246924"/>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TW" sz="3600" dirty="0" smtClean="0"/>
          </a:p>
          <a:p>
            <a:pPr marL="0" indent="0">
              <a:buNone/>
            </a:pPr>
            <a:endParaRPr lang="en-US" altLang="zh-TW" sz="3600" dirty="0" smtClean="0"/>
          </a:p>
          <a:p>
            <a:pPr marL="0" indent="0">
              <a:buNone/>
            </a:pPr>
            <a:endParaRPr lang="en-US" altLang="zh-TW" sz="3600" dirty="0"/>
          </a:p>
          <a:p>
            <a:pPr marL="0" indent="0">
              <a:buNone/>
            </a:pPr>
            <a:r>
              <a:rPr lang="zh-TW" altLang="en-US" sz="3600" dirty="0" smtClean="0"/>
              <a:t>未</a:t>
            </a:r>
            <a:r>
              <a:rPr lang="zh-TW" altLang="en-US" sz="3600" dirty="0"/>
              <a:t>上市櫃股票有公允價值嗎</a:t>
            </a:r>
            <a:r>
              <a:rPr lang="en-US" altLang="zh-TW" sz="3600" dirty="0"/>
              <a:t>?</a:t>
            </a:r>
            <a:endParaRPr lang="en-US" altLang="zh-TW" sz="3600" dirty="0" smtClean="0">
              <a:latin typeface="+mj-lt"/>
            </a:endParaRPr>
          </a:p>
        </p:txBody>
      </p:sp>
      <p:pic>
        <p:nvPicPr>
          <p:cNvPr id="6" name="Picture 2" descr="C:\Users\theresa.chang\AppData\Local\Microsoft\Windows\Temporary Internet Files\Content.IE5\TUHG837G\MC90043441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4538" y="1246924"/>
            <a:ext cx="1592318" cy="1653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908948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lvl="1" algn="l" rtl="0">
              <a:lnSpc>
                <a:spcPct val="85000"/>
              </a:lnSpc>
              <a:spcBef>
                <a:spcPct val="0"/>
              </a:spcBef>
            </a:pPr>
            <a:r>
              <a:rPr lang="zh-TW" altLang="en-US" sz="3000" b="1" kern="1200" dirty="0">
                <a:solidFill>
                  <a:schemeClr val="bg1"/>
                </a:solidFill>
                <a:latin typeface="+mj-lt"/>
                <a:ea typeface="SimHei" pitchFamily="2" charset="-122"/>
                <a:cs typeface="Arial" pitchFamily="34" charset="0"/>
              </a:rPr>
              <a:t>公允價值衡量之架構</a:t>
            </a:r>
          </a:p>
        </p:txBody>
      </p:sp>
      <p:sp>
        <p:nvSpPr>
          <p:cNvPr id="5" name="橢圓 4"/>
          <p:cNvSpPr/>
          <p:nvPr/>
        </p:nvSpPr>
        <p:spPr>
          <a:xfrm>
            <a:off x="3587257" y="1062000"/>
            <a:ext cx="1406770" cy="914400"/>
          </a:xfrm>
          <a:prstGeom prst="ellipse">
            <a:avLst/>
          </a:prstGeom>
          <a:solidFill>
            <a:srgbClr val="FFC000"/>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6" name="文字方塊 5"/>
          <p:cNvSpPr txBox="1"/>
          <p:nvPr/>
        </p:nvSpPr>
        <p:spPr>
          <a:xfrm>
            <a:off x="3657597" y="1252976"/>
            <a:ext cx="1209823" cy="532453"/>
          </a:xfrm>
          <a:prstGeom prst="rect">
            <a:avLst/>
          </a:prstGeom>
          <a:noFill/>
        </p:spPr>
        <p:txBody>
          <a:bodyPr wrap="square" lIns="0" tIns="36576" rIns="0" bIns="0" rtlCol="0">
            <a:spAutoFit/>
          </a:bodyPr>
          <a:lstStyle/>
          <a:p>
            <a:pPr algn="ctr">
              <a:lnSpc>
                <a:spcPct val="85000"/>
              </a:lnSpc>
              <a:spcAft>
                <a:spcPts val="600"/>
              </a:spcAft>
              <a:buClr>
                <a:schemeClr val="accent2"/>
              </a:buClr>
              <a:buSzPct val="70000"/>
            </a:pPr>
            <a:r>
              <a:rPr lang="zh-TW" altLang="en-US" dirty="0" smtClean="0">
                <a:latin typeface="SimHei" pitchFamily="49" charset="-122"/>
                <a:ea typeface="SimHei" pitchFamily="49" charset="-122"/>
              </a:rPr>
              <a:t>資產或負債</a:t>
            </a:r>
            <a:endParaRPr lang="en-US" altLang="zh-TW" dirty="0" smtClean="0">
              <a:latin typeface="SimHei" pitchFamily="49" charset="-122"/>
              <a:ea typeface="SimHei" pitchFamily="49" charset="-122"/>
            </a:endParaRPr>
          </a:p>
          <a:p>
            <a:pPr algn="ctr">
              <a:lnSpc>
                <a:spcPct val="85000"/>
              </a:lnSpc>
              <a:spcAft>
                <a:spcPts val="600"/>
              </a:spcAft>
              <a:buClr>
                <a:schemeClr val="accent2"/>
              </a:buClr>
              <a:buSzPct val="70000"/>
            </a:pPr>
            <a:r>
              <a:rPr lang="en-US" altLang="zh-TW" sz="1400" dirty="0" smtClean="0">
                <a:latin typeface="SimHei" pitchFamily="49" charset="-122"/>
                <a:ea typeface="SimHei" pitchFamily="49" charset="-122"/>
              </a:rPr>
              <a:t>(</a:t>
            </a:r>
            <a:r>
              <a:rPr lang="zh-TW" altLang="en-US" sz="1400" dirty="0" smtClean="0">
                <a:latin typeface="SimHei" pitchFamily="49" charset="-122"/>
                <a:ea typeface="SimHei" pitchFamily="49" charset="-122"/>
              </a:rPr>
              <a:t>包括科目單位</a:t>
            </a:r>
            <a:r>
              <a:rPr lang="en-US" altLang="zh-TW" sz="1400" dirty="0" smtClean="0">
                <a:latin typeface="SimHei" pitchFamily="49" charset="-122"/>
                <a:ea typeface="SimHei" pitchFamily="49" charset="-122"/>
              </a:rPr>
              <a:t>)</a:t>
            </a:r>
            <a:endParaRPr lang="zh-TW" altLang="en-US" sz="1400" dirty="0" smtClean="0">
              <a:latin typeface="SimHei" pitchFamily="49" charset="-122"/>
              <a:ea typeface="SimHei" pitchFamily="49" charset="-122"/>
            </a:endParaRPr>
          </a:p>
        </p:txBody>
      </p:sp>
      <p:sp>
        <p:nvSpPr>
          <p:cNvPr id="7" name="矩形 6"/>
          <p:cNvSpPr/>
          <p:nvPr/>
        </p:nvSpPr>
        <p:spPr>
          <a:xfrm>
            <a:off x="3587257" y="2221999"/>
            <a:ext cx="1406770" cy="618979"/>
          </a:xfrm>
          <a:prstGeom prst="rect">
            <a:avLst/>
          </a:prstGeom>
          <a:solidFill>
            <a:srgbClr val="FFC000"/>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8" name="文字方塊 7"/>
          <p:cNvSpPr txBox="1"/>
          <p:nvPr/>
        </p:nvSpPr>
        <p:spPr>
          <a:xfrm>
            <a:off x="3756072" y="2277572"/>
            <a:ext cx="1209823" cy="507831"/>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zh-TW" altLang="en-US" dirty="0" smtClean="0">
                <a:latin typeface="SimHei" pitchFamily="49" charset="-122"/>
                <a:ea typeface="SimHei" pitchFamily="49" charset="-122"/>
              </a:rPr>
              <a:t>主要</a:t>
            </a:r>
            <a:r>
              <a:rPr lang="en-US" altLang="zh-TW" dirty="0" smtClean="0">
                <a:latin typeface="SimHei" pitchFamily="49" charset="-122"/>
                <a:ea typeface="SimHei" pitchFamily="49" charset="-122"/>
              </a:rPr>
              <a:t>(</a:t>
            </a:r>
            <a:r>
              <a:rPr lang="zh-TW" altLang="en-US" dirty="0" smtClean="0">
                <a:latin typeface="SimHei" pitchFamily="49" charset="-122"/>
                <a:ea typeface="SimHei" pitchFamily="49" charset="-122"/>
              </a:rPr>
              <a:t>或最有利</a:t>
            </a:r>
            <a:r>
              <a:rPr lang="en-US" altLang="zh-TW" dirty="0" smtClean="0">
                <a:latin typeface="SimHei" pitchFamily="49" charset="-122"/>
                <a:ea typeface="SimHei" pitchFamily="49" charset="-122"/>
              </a:rPr>
              <a:t>)</a:t>
            </a:r>
            <a:r>
              <a:rPr lang="zh-TW" altLang="en-US" dirty="0" smtClean="0">
                <a:latin typeface="SimHei" pitchFamily="49" charset="-122"/>
                <a:ea typeface="SimHei" pitchFamily="49" charset="-122"/>
              </a:rPr>
              <a:t>市場</a:t>
            </a:r>
          </a:p>
        </p:txBody>
      </p:sp>
      <p:sp>
        <p:nvSpPr>
          <p:cNvPr id="9" name="矩形 8"/>
          <p:cNvSpPr/>
          <p:nvPr/>
        </p:nvSpPr>
        <p:spPr>
          <a:xfrm>
            <a:off x="3587257" y="3106619"/>
            <a:ext cx="1406770" cy="618979"/>
          </a:xfrm>
          <a:prstGeom prst="rect">
            <a:avLst/>
          </a:prstGeom>
          <a:solidFill>
            <a:srgbClr val="FFC000"/>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10" name="文字方塊 9"/>
          <p:cNvSpPr txBox="1"/>
          <p:nvPr/>
        </p:nvSpPr>
        <p:spPr>
          <a:xfrm>
            <a:off x="3756070" y="3162192"/>
            <a:ext cx="1209823" cy="507831"/>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zh-TW" altLang="en-US" dirty="0" smtClean="0">
                <a:latin typeface="SimHei" pitchFamily="49" charset="-122"/>
                <a:ea typeface="SimHei" pitchFamily="49" charset="-122"/>
              </a:rPr>
              <a:t>市場參與者特性</a:t>
            </a:r>
          </a:p>
        </p:txBody>
      </p:sp>
      <p:sp>
        <p:nvSpPr>
          <p:cNvPr id="11" name="文字方塊 10"/>
          <p:cNvSpPr txBox="1"/>
          <p:nvPr/>
        </p:nvSpPr>
        <p:spPr>
          <a:xfrm>
            <a:off x="2096034" y="3988523"/>
            <a:ext cx="942588" cy="272381"/>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zh-TW" altLang="en-US" b="1" dirty="0">
                <a:solidFill>
                  <a:schemeClr val="tx1">
                    <a:lumMod val="85000"/>
                    <a:lumOff val="15000"/>
                  </a:schemeClr>
                </a:solidFill>
                <a:latin typeface="SimHei" pitchFamily="49" charset="-122"/>
                <a:ea typeface="SimHei" pitchFamily="49" charset="-122"/>
              </a:rPr>
              <a:t>評價</a:t>
            </a:r>
            <a:r>
              <a:rPr lang="zh-TW" altLang="en-US" b="1" dirty="0" smtClean="0">
                <a:solidFill>
                  <a:schemeClr val="tx1">
                    <a:lumMod val="85000"/>
                    <a:lumOff val="15000"/>
                  </a:schemeClr>
                </a:solidFill>
                <a:latin typeface="SimHei" pitchFamily="49" charset="-122"/>
                <a:ea typeface="SimHei" pitchFamily="49" charset="-122"/>
              </a:rPr>
              <a:t>技術</a:t>
            </a:r>
          </a:p>
        </p:txBody>
      </p:sp>
      <p:sp>
        <p:nvSpPr>
          <p:cNvPr id="12" name="文字方塊 11"/>
          <p:cNvSpPr txBox="1"/>
          <p:nvPr/>
        </p:nvSpPr>
        <p:spPr>
          <a:xfrm>
            <a:off x="5442711" y="4008244"/>
            <a:ext cx="870370" cy="272382"/>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zh-TW" altLang="en-US" b="1" dirty="0">
                <a:solidFill>
                  <a:schemeClr val="tx1">
                    <a:lumMod val="85000"/>
                    <a:lumOff val="15000"/>
                  </a:schemeClr>
                </a:solidFill>
                <a:latin typeface="SimHei" pitchFamily="49" charset="-122"/>
                <a:ea typeface="SimHei" pitchFamily="49" charset="-122"/>
              </a:rPr>
              <a:t>輸入值</a:t>
            </a:r>
            <a:endParaRPr lang="zh-TW" altLang="en-US" b="1" dirty="0" smtClean="0">
              <a:solidFill>
                <a:schemeClr val="tx1">
                  <a:lumMod val="85000"/>
                  <a:lumOff val="15000"/>
                </a:schemeClr>
              </a:solidFill>
              <a:latin typeface="SimHei" pitchFamily="49" charset="-122"/>
              <a:ea typeface="SimHei" pitchFamily="49" charset="-122"/>
            </a:endParaRPr>
          </a:p>
        </p:txBody>
      </p:sp>
      <p:sp>
        <p:nvSpPr>
          <p:cNvPr id="13" name="橢圓 12"/>
          <p:cNvSpPr/>
          <p:nvPr/>
        </p:nvSpPr>
        <p:spPr>
          <a:xfrm>
            <a:off x="3559127" y="4451902"/>
            <a:ext cx="1406770" cy="614935"/>
          </a:xfrm>
          <a:prstGeom prst="ellipse">
            <a:avLst/>
          </a:prstGeom>
          <a:solidFill>
            <a:srgbClr val="CC9900"/>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14" name="文字方塊 13"/>
          <p:cNvSpPr txBox="1"/>
          <p:nvPr/>
        </p:nvSpPr>
        <p:spPr>
          <a:xfrm>
            <a:off x="3826404" y="4635978"/>
            <a:ext cx="1209823" cy="272382"/>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zh-TW" altLang="en-US" b="1" dirty="0">
                <a:latin typeface="SimHei" pitchFamily="49" charset="-122"/>
                <a:ea typeface="SimHei" pitchFamily="49" charset="-122"/>
              </a:rPr>
              <a:t>公允價值</a:t>
            </a:r>
            <a:endParaRPr lang="zh-TW" altLang="en-US" b="1" dirty="0" smtClean="0">
              <a:latin typeface="SimHei" pitchFamily="49" charset="-122"/>
              <a:ea typeface="SimHei" pitchFamily="49" charset="-122"/>
            </a:endParaRPr>
          </a:p>
        </p:txBody>
      </p:sp>
      <p:sp>
        <p:nvSpPr>
          <p:cNvPr id="15" name="矩形 14"/>
          <p:cNvSpPr/>
          <p:nvPr/>
        </p:nvSpPr>
        <p:spPr>
          <a:xfrm>
            <a:off x="6665737" y="2277568"/>
            <a:ext cx="1406770" cy="1448026"/>
          </a:xfrm>
          <a:prstGeom prst="rect">
            <a:avLst/>
          </a:prstGeom>
          <a:solidFill>
            <a:srgbClr val="FFC000"/>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16" name="文字方塊 15"/>
          <p:cNvSpPr txBox="1"/>
          <p:nvPr/>
        </p:nvSpPr>
        <p:spPr>
          <a:xfrm>
            <a:off x="6764212" y="2426229"/>
            <a:ext cx="1209823" cy="1144929"/>
          </a:xfrm>
          <a:prstGeom prst="rect">
            <a:avLst/>
          </a:prstGeom>
          <a:noFill/>
        </p:spPr>
        <p:txBody>
          <a:bodyPr wrap="square" lIns="0" tIns="36576" rIns="0" bIns="0" rtlCol="0">
            <a:spAutoFit/>
          </a:bodyPr>
          <a:lstStyle/>
          <a:p>
            <a:pPr>
              <a:spcAft>
                <a:spcPts val="600"/>
              </a:spcAft>
              <a:buClr>
                <a:schemeClr val="accent2"/>
              </a:buClr>
              <a:buSzPct val="70000"/>
            </a:pPr>
            <a:r>
              <a:rPr lang="zh-TW" altLang="en-US" dirty="0">
                <a:latin typeface="SimHei" pitchFamily="49" charset="-122"/>
                <a:ea typeface="SimHei" pitchFamily="49" charset="-122"/>
              </a:rPr>
              <a:t>最高及最佳</a:t>
            </a:r>
            <a:r>
              <a:rPr lang="zh-TW" altLang="en-US" dirty="0" smtClean="0">
                <a:latin typeface="SimHei" pitchFamily="49" charset="-122"/>
                <a:ea typeface="SimHei" pitchFamily="49" charset="-122"/>
              </a:rPr>
              <a:t>使用與評價前提</a:t>
            </a:r>
            <a:r>
              <a:rPr lang="en-US" altLang="zh-TW" dirty="0" smtClean="0">
                <a:latin typeface="SimHei" pitchFamily="49" charset="-122"/>
                <a:ea typeface="SimHei" pitchFamily="49" charset="-122"/>
              </a:rPr>
              <a:t>(</a:t>
            </a:r>
            <a:r>
              <a:rPr lang="zh-TW" altLang="en-US" dirty="0" smtClean="0">
                <a:latin typeface="SimHei" pitchFamily="49" charset="-122"/>
                <a:ea typeface="SimHei" pitchFamily="49" charset="-122"/>
              </a:rPr>
              <a:t>僅就非金融資產</a:t>
            </a:r>
            <a:r>
              <a:rPr lang="en-US" altLang="zh-TW" dirty="0" smtClean="0">
                <a:latin typeface="SimHei" pitchFamily="49" charset="-122"/>
                <a:ea typeface="SimHei" pitchFamily="49" charset="-122"/>
              </a:rPr>
              <a:t>)</a:t>
            </a:r>
            <a:endParaRPr lang="zh-TW" altLang="en-US" dirty="0" smtClean="0">
              <a:latin typeface="SimHei" pitchFamily="49" charset="-122"/>
              <a:ea typeface="SimHei" pitchFamily="49" charset="-122"/>
            </a:endParaRPr>
          </a:p>
        </p:txBody>
      </p:sp>
      <p:sp>
        <p:nvSpPr>
          <p:cNvPr id="18" name="矩形 17"/>
          <p:cNvSpPr/>
          <p:nvPr/>
        </p:nvSpPr>
        <p:spPr>
          <a:xfrm>
            <a:off x="1983489" y="3979765"/>
            <a:ext cx="1209823" cy="30086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19" name="矩形 18"/>
          <p:cNvSpPr/>
          <p:nvPr/>
        </p:nvSpPr>
        <p:spPr>
          <a:xfrm>
            <a:off x="5272985" y="3988524"/>
            <a:ext cx="1209823" cy="30086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20" name="矩形 19"/>
          <p:cNvSpPr/>
          <p:nvPr/>
        </p:nvSpPr>
        <p:spPr>
          <a:xfrm>
            <a:off x="6665737" y="4447858"/>
            <a:ext cx="1577930" cy="618979"/>
          </a:xfrm>
          <a:prstGeom prst="rect">
            <a:avLst/>
          </a:prstGeom>
          <a:solidFill>
            <a:srgbClr val="FFC000"/>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21" name="文字方塊 20"/>
          <p:cNvSpPr txBox="1"/>
          <p:nvPr/>
        </p:nvSpPr>
        <p:spPr>
          <a:xfrm>
            <a:off x="6764210" y="4503431"/>
            <a:ext cx="1479459" cy="507831"/>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zh-TW" altLang="en-US" dirty="0" smtClean="0">
                <a:latin typeface="SimHei" pitchFamily="49" charset="-122"/>
                <a:ea typeface="SimHei" pitchFamily="49" charset="-122"/>
              </a:rPr>
              <a:t>分攤至科目單位</a:t>
            </a:r>
            <a:r>
              <a:rPr lang="en-US" altLang="zh-TW" dirty="0" smtClean="0">
                <a:latin typeface="SimHei" pitchFamily="49" charset="-122"/>
                <a:ea typeface="SimHei" pitchFamily="49" charset="-122"/>
              </a:rPr>
              <a:t>(</a:t>
            </a:r>
            <a:r>
              <a:rPr lang="zh-TW" altLang="en-US" dirty="0" smtClean="0">
                <a:latin typeface="SimHei" pitchFamily="49" charset="-122"/>
                <a:ea typeface="SimHei" pitchFamily="49" charset="-122"/>
              </a:rPr>
              <a:t>必要時</a:t>
            </a:r>
            <a:r>
              <a:rPr lang="en-US" altLang="zh-TW" dirty="0" smtClean="0">
                <a:latin typeface="SimHei" pitchFamily="49" charset="-122"/>
                <a:ea typeface="SimHei" pitchFamily="49" charset="-122"/>
              </a:rPr>
              <a:t>)</a:t>
            </a:r>
            <a:endParaRPr lang="zh-TW" altLang="en-US" dirty="0" smtClean="0">
              <a:latin typeface="SimHei" pitchFamily="49" charset="-122"/>
              <a:ea typeface="SimHei" pitchFamily="49" charset="-122"/>
            </a:endParaRPr>
          </a:p>
        </p:txBody>
      </p:sp>
      <p:sp>
        <p:nvSpPr>
          <p:cNvPr id="23" name="文字方塊 22"/>
          <p:cNvSpPr txBox="1"/>
          <p:nvPr/>
        </p:nvSpPr>
        <p:spPr>
          <a:xfrm>
            <a:off x="2097256" y="5483369"/>
            <a:ext cx="4386775" cy="584775"/>
          </a:xfrm>
          <a:prstGeom prst="rect">
            <a:avLst/>
          </a:prstGeom>
          <a:noFill/>
        </p:spPr>
        <p:txBody>
          <a:bodyPr wrap="square" lIns="0" tIns="36576" rIns="0" bIns="0" rtlCol="0">
            <a:spAutoFit/>
          </a:bodyPr>
          <a:lstStyle/>
          <a:p>
            <a:pPr algn="ctr">
              <a:lnSpc>
                <a:spcPct val="85000"/>
              </a:lnSpc>
              <a:spcAft>
                <a:spcPts val="600"/>
              </a:spcAft>
              <a:buClr>
                <a:schemeClr val="accent2"/>
              </a:buClr>
              <a:buSzPct val="70000"/>
            </a:pPr>
            <a:r>
              <a:rPr lang="zh-TW" altLang="en-US" sz="2000" b="1" dirty="0" smtClean="0">
                <a:solidFill>
                  <a:schemeClr val="tx1">
                    <a:lumMod val="85000"/>
                    <a:lumOff val="15000"/>
                  </a:schemeClr>
                </a:solidFill>
                <a:latin typeface="SimHei" pitchFamily="49" charset="-122"/>
                <a:ea typeface="SimHei" pitchFamily="49" charset="-122"/>
              </a:rPr>
              <a:t>揭露</a:t>
            </a:r>
            <a:endParaRPr lang="en-US" altLang="zh-TW" sz="2000" b="1" dirty="0" smtClean="0">
              <a:solidFill>
                <a:schemeClr val="tx1">
                  <a:lumMod val="85000"/>
                  <a:lumOff val="15000"/>
                </a:schemeClr>
              </a:solidFill>
              <a:latin typeface="SimHei" pitchFamily="49" charset="-122"/>
              <a:ea typeface="SimHei" pitchFamily="49" charset="-122"/>
            </a:endParaRPr>
          </a:p>
          <a:p>
            <a:pPr algn="ctr">
              <a:lnSpc>
                <a:spcPct val="85000"/>
              </a:lnSpc>
              <a:spcAft>
                <a:spcPts val="600"/>
              </a:spcAft>
              <a:buClr>
                <a:schemeClr val="accent2"/>
              </a:buClr>
              <a:buSzPct val="70000"/>
            </a:pPr>
            <a:r>
              <a:rPr lang="zh-TW" altLang="en-US" sz="1600" dirty="0" smtClean="0">
                <a:solidFill>
                  <a:schemeClr val="tx1">
                    <a:lumMod val="85000"/>
                    <a:lumOff val="15000"/>
                  </a:schemeClr>
                </a:solidFill>
                <a:latin typeface="新細明體"/>
                <a:ea typeface="新細明體"/>
              </a:rPr>
              <a:t>－</a:t>
            </a:r>
            <a:r>
              <a:rPr lang="zh-TW" altLang="en-US" sz="1600" dirty="0" smtClean="0">
                <a:solidFill>
                  <a:schemeClr val="tx1">
                    <a:lumMod val="85000"/>
                    <a:lumOff val="15000"/>
                  </a:schemeClr>
                </a:solidFill>
                <a:latin typeface="SimHei" pitchFamily="49" charset="-122"/>
                <a:ea typeface="SimHei" pitchFamily="49" charset="-122"/>
              </a:rPr>
              <a:t>包括</a:t>
            </a:r>
            <a:r>
              <a:rPr lang="zh-TW" altLang="en-US" sz="1600" dirty="0">
                <a:solidFill>
                  <a:schemeClr val="tx1">
                    <a:lumMod val="85000"/>
                    <a:lumOff val="15000"/>
                  </a:schemeClr>
                </a:solidFill>
                <a:latin typeface="SimHei" pitchFamily="49" charset="-122"/>
                <a:ea typeface="SimHei" pitchFamily="49" charset="-122"/>
              </a:rPr>
              <a:t>對</a:t>
            </a:r>
            <a:r>
              <a:rPr lang="zh-TW" altLang="en-US" sz="1600" dirty="0" smtClean="0">
                <a:solidFill>
                  <a:schemeClr val="tx1">
                    <a:lumMod val="85000"/>
                    <a:lumOff val="15000"/>
                  </a:schemeClr>
                </a:solidFill>
                <a:latin typeface="SimHei" pitchFamily="49" charset="-122"/>
                <a:ea typeface="SimHei" pitchFamily="49" charset="-122"/>
              </a:rPr>
              <a:t>衡量</a:t>
            </a:r>
            <a:r>
              <a:rPr lang="en-US" altLang="zh-TW" sz="1600" dirty="0" smtClean="0">
                <a:solidFill>
                  <a:schemeClr val="tx1">
                    <a:lumMod val="85000"/>
                    <a:lumOff val="15000"/>
                  </a:schemeClr>
                </a:solidFill>
                <a:latin typeface="SimHei" pitchFamily="49" charset="-122"/>
                <a:ea typeface="SimHei" pitchFamily="49" charset="-122"/>
              </a:rPr>
              <a:t>(</a:t>
            </a:r>
            <a:r>
              <a:rPr lang="zh-TW" altLang="en-US" sz="1600" dirty="0" smtClean="0">
                <a:solidFill>
                  <a:schemeClr val="tx1">
                    <a:lumMod val="85000"/>
                    <a:lumOff val="15000"/>
                  </a:schemeClr>
                </a:solidFill>
                <a:latin typeface="SimHei" pitchFamily="49" charset="-122"/>
                <a:ea typeface="SimHei" pitchFamily="49" charset="-122"/>
              </a:rPr>
              <a:t>就其整體</a:t>
            </a:r>
            <a:r>
              <a:rPr lang="en-US" altLang="zh-TW" sz="1600" dirty="0" smtClean="0">
                <a:solidFill>
                  <a:schemeClr val="tx1">
                    <a:lumMod val="85000"/>
                    <a:lumOff val="15000"/>
                  </a:schemeClr>
                </a:solidFill>
                <a:latin typeface="SimHei" pitchFamily="49" charset="-122"/>
                <a:ea typeface="SimHei" pitchFamily="49" charset="-122"/>
              </a:rPr>
              <a:t>)</a:t>
            </a:r>
            <a:r>
              <a:rPr lang="zh-TW" altLang="en-US" sz="1600" dirty="0" smtClean="0">
                <a:solidFill>
                  <a:schemeClr val="tx1">
                    <a:lumMod val="85000"/>
                    <a:lumOff val="15000"/>
                  </a:schemeClr>
                </a:solidFill>
                <a:latin typeface="SimHei" pitchFamily="49" charset="-122"/>
                <a:ea typeface="SimHei" pitchFamily="49" charset="-122"/>
              </a:rPr>
              <a:t>之</a:t>
            </a:r>
            <a:r>
              <a:rPr lang="zh-TW" altLang="en-US" sz="1600" dirty="0">
                <a:solidFill>
                  <a:schemeClr val="tx1">
                    <a:lumMod val="85000"/>
                    <a:lumOff val="15000"/>
                  </a:schemeClr>
                </a:solidFill>
                <a:latin typeface="SimHei" pitchFamily="49" charset="-122"/>
                <a:ea typeface="SimHei" pitchFamily="49" charset="-122"/>
              </a:rPr>
              <a:t>公允價值層級歸類</a:t>
            </a:r>
            <a:endParaRPr lang="zh-TW" altLang="en-US" sz="1600" dirty="0" smtClean="0">
              <a:solidFill>
                <a:schemeClr val="tx1">
                  <a:lumMod val="85000"/>
                  <a:lumOff val="15000"/>
                </a:schemeClr>
              </a:solidFill>
              <a:latin typeface="SimHei" pitchFamily="49" charset="-122"/>
              <a:ea typeface="SimHei" pitchFamily="49" charset="-122"/>
            </a:endParaRPr>
          </a:p>
        </p:txBody>
      </p:sp>
      <p:cxnSp>
        <p:nvCxnSpPr>
          <p:cNvPr id="32" name="直線單箭頭接點 31"/>
          <p:cNvCxnSpPr>
            <a:stCxn id="13" idx="4"/>
          </p:cNvCxnSpPr>
          <p:nvPr/>
        </p:nvCxnSpPr>
        <p:spPr>
          <a:xfrm>
            <a:off x="4262510" y="5066833"/>
            <a:ext cx="0" cy="416532"/>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34" name="直線單箭頭接點 33"/>
          <p:cNvCxnSpPr>
            <a:stCxn id="5" idx="4"/>
            <a:endCxn id="7" idx="0"/>
          </p:cNvCxnSpPr>
          <p:nvPr/>
        </p:nvCxnSpPr>
        <p:spPr>
          <a:xfrm>
            <a:off x="4290642" y="1976404"/>
            <a:ext cx="0" cy="245595"/>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36" name="直線單箭頭接點 35"/>
          <p:cNvCxnSpPr>
            <a:stCxn id="7" idx="2"/>
            <a:endCxn id="9" idx="0"/>
          </p:cNvCxnSpPr>
          <p:nvPr/>
        </p:nvCxnSpPr>
        <p:spPr>
          <a:xfrm>
            <a:off x="4290642" y="2840978"/>
            <a:ext cx="0" cy="265641"/>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42" name="直線接點 41"/>
          <p:cNvCxnSpPr>
            <a:stCxn id="5" idx="6"/>
          </p:cNvCxnSpPr>
          <p:nvPr/>
        </p:nvCxnSpPr>
        <p:spPr>
          <a:xfrm>
            <a:off x="4994027" y="1519200"/>
            <a:ext cx="2375095" cy="0"/>
          </a:xfrm>
          <a:prstGeom prst="line">
            <a:avLst/>
          </a:prstGeom>
          <a:ln w="9525">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44" name="直線單箭頭接點 43"/>
          <p:cNvCxnSpPr>
            <a:endCxn id="15" idx="0"/>
          </p:cNvCxnSpPr>
          <p:nvPr/>
        </p:nvCxnSpPr>
        <p:spPr>
          <a:xfrm>
            <a:off x="7369122" y="1519200"/>
            <a:ext cx="0" cy="758368"/>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46" name="直線單箭頭接點 45"/>
          <p:cNvCxnSpPr>
            <a:stCxn id="7" idx="3"/>
          </p:cNvCxnSpPr>
          <p:nvPr/>
        </p:nvCxnSpPr>
        <p:spPr>
          <a:xfrm flipV="1">
            <a:off x="4994027" y="2531488"/>
            <a:ext cx="1671710" cy="1"/>
          </a:xfrm>
          <a:prstGeom prst="straightConnector1">
            <a:avLst/>
          </a:prstGeom>
          <a:ln w="9525">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8" name="直線單箭頭接點 47"/>
          <p:cNvCxnSpPr>
            <a:stCxn id="9" idx="3"/>
          </p:cNvCxnSpPr>
          <p:nvPr/>
        </p:nvCxnSpPr>
        <p:spPr>
          <a:xfrm flipV="1">
            <a:off x="4994027" y="3416108"/>
            <a:ext cx="1671710" cy="1"/>
          </a:xfrm>
          <a:prstGeom prst="straightConnector1">
            <a:avLst/>
          </a:prstGeom>
          <a:ln w="9525">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0" name="直線單箭頭接點 49"/>
          <p:cNvCxnSpPr/>
          <p:nvPr/>
        </p:nvCxnSpPr>
        <p:spPr>
          <a:xfrm>
            <a:off x="4278767" y="3725594"/>
            <a:ext cx="0" cy="262926"/>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52" name="直線單箭頭接點 51"/>
          <p:cNvCxnSpPr>
            <a:stCxn id="20" idx="1"/>
            <a:endCxn id="13" idx="6"/>
          </p:cNvCxnSpPr>
          <p:nvPr/>
        </p:nvCxnSpPr>
        <p:spPr>
          <a:xfrm flipH="1">
            <a:off x="4965895" y="4757344"/>
            <a:ext cx="1699842" cy="2022"/>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58" name="直線單箭頭接點 57"/>
          <p:cNvCxnSpPr/>
          <p:nvPr/>
        </p:nvCxnSpPr>
        <p:spPr>
          <a:xfrm>
            <a:off x="3193311" y="4138950"/>
            <a:ext cx="2079672" cy="0"/>
          </a:xfrm>
          <a:prstGeom prst="straightConnector1">
            <a:avLst/>
          </a:prstGeom>
          <a:ln w="9525">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2" name="直線單箭頭接點 61"/>
          <p:cNvCxnSpPr>
            <a:endCxn id="13" idx="0"/>
          </p:cNvCxnSpPr>
          <p:nvPr/>
        </p:nvCxnSpPr>
        <p:spPr>
          <a:xfrm>
            <a:off x="4262508" y="4138950"/>
            <a:ext cx="2" cy="312948"/>
          </a:xfrm>
          <a:prstGeom prst="straightConnector1">
            <a:avLst/>
          </a:prstGeom>
          <a:ln w="952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64" name="文字方塊 63"/>
          <p:cNvSpPr txBox="1"/>
          <p:nvPr/>
        </p:nvSpPr>
        <p:spPr>
          <a:xfrm>
            <a:off x="337625" y="3751155"/>
            <a:ext cx="1507592" cy="775597"/>
          </a:xfrm>
          <a:prstGeom prst="rect">
            <a:avLst/>
          </a:prstGeom>
          <a:noFill/>
        </p:spPr>
        <p:txBody>
          <a:bodyPr wrap="square" lIns="0" tIns="36576" rIns="0" bIns="0" rtlCol="0">
            <a:spAutoFit/>
          </a:bodyPr>
          <a:lstStyle/>
          <a:p>
            <a:pPr>
              <a:spcAft>
                <a:spcPts val="600"/>
              </a:spcAft>
              <a:buClr>
                <a:schemeClr val="accent2"/>
              </a:buClr>
              <a:buSzPct val="70000"/>
            </a:pPr>
            <a:r>
              <a:rPr lang="zh-TW" altLang="en-US" sz="1600" dirty="0" smtClean="0">
                <a:solidFill>
                  <a:schemeClr val="tx1">
                    <a:lumMod val="85000"/>
                    <a:lumOff val="15000"/>
                  </a:schemeClr>
                </a:solidFill>
                <a:latin typeface="Arial" pitchFamily="34" charset="0"/>
                <a:ea typeface="SimHei" pitchFamily="49" charset="-122"/>
              </a:rPr>
              <a:t>最大化第</a:t>
            </a:r>
            <a:r>
              <a:rPr lang="en-US" altLang="zh-TW" sz="1600" dirty="0" smtClean="0">
                <a:solidFill>
                  <a:schemeClr val="tx1">
                    <a:lumMod val="85000"/>
                    <a:lumOff val="15000"/>
                  </a:schemeClr>
                </a:solidFill>
                <a:latin typeface="Arial" pitchFamily="34" charset="0"/>
                <a:ea typeface="SimHei" pitchFamily="49" charset="-122"/>
              </a:rPr>
              <a:t>1</a:t>
            </a:r>
            <a:r>
              <a:rPr lang="zh-TW" altLang="en-US" sz="1600" dirty="0" smtClean="0">
                <a:solidFill>
                  <a:schemeClr val="tx1">
                    <a:lumMod val="85000"/>
                    <a:lumOff val="15000"/>
                  </a:schemeClr>
                </a:solidFill>
                <a:latin typeface="Arial" pitchFamily="34" charset="0"/>
                <a:ea typeface="SimHei" pitchFamily="49" charset="-122"/>
              </a:rPr>
              <a:t>等級輸入值及最小化第</a:t>
            </a:r>
            <a:r>
              <a:rPr lang="en-US" altLang="zh-TW" sz="1600" dirty="0" smtClean="0">
                <a:solidFill>
                  <a:schemeClr val="tx1">
                    <a:lumMod val="85000"/>
                    <a:lumOff val="15000"/>
                  </a:schemeClr>
                </a:solidFill>
                <a:latin typeface="Arial" pitchFamily="34" charset="0"/>
                <a:ea typeface="SimHei" pitchFamily="49" charset="-122"/>
              </a:rPr>
              <a:t>3</a:t>
            </a:r>
            <a:r>
              <a:rPr lang="zh-TW" altLang="en-US" sz="1600" dirty="0" smtClean="0">
                <a:solidFill>
                  <a:schemeClr val="tx1">
                    <a:lumMod val="85000"/>
                    <a:lumOff val="15000"/>
                  </a:schemeClr>
                </a:solidFill>
                <a:latin typeface="Arial" pitchFamily="34" charset="0"/>
                <a:ea typeface="SimHei" pitchFamily="49" charset="-122"/>
              </a:rPr>
              <a:t>等級輸入值</a:t>
            </a:r>
          </a:p>
        </p:txBody>
      </p:sp>
    </p:spTree>
    <p:extLst>
      <p:ext uri="{BB962C8B-B14F-4D97-AF65-F5344CB8AC3E}">
        <p14:creationId xmlns:p14="http://schemas.microsoft.com/office/powerpoint/2010/main" val="423801007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標題 1"/>
          <p:cNvSpPr>
            <a:spLocks noGrp="1"/>
          </p:cNvSpPr>
          <p:nvPr>
            <p:ph type="title"/>
          </p:nvPr>
        </p:nvSpPr>
        <p:spPr/>
        <p:txBody>
          <a:bodyPr/>
          <a:lstStyle/>
          <a:p>
            <a:pPr lvl="1" algn="l" rtl="0">
              <a:lnSpc>
                <a:spcPct val="85000"/>
              </a:lnSpc>
              <a:spcBef>
                <a:spcPct val="0"/>
              </a:spcBef>
            </a:pPr>
            <a:r>
              <a:rPr lang="zh-TW" altLang="en-US" sz="3000" b="1" kern="1200" dirty="0">
                <a:solidFill>
                  <a:schemeClr val="bg1"/>
                </a:solidFill>
                <a:latin typeface="+mj-lt"/>
                <a:ea typeface="SimHei" pitchFamily="2" charset="-122"/>
                <a:cs typeface="Arial" pitchFamily="34" charset="0"/>
              </a:rPr>
              <a:t>主要市場</a:t>
            </a:r>
            <a:r>
              <a:rPr lang="zh-TW" altLang="zh-TW" sz="3000" b="1" kern="1200" dirty="0">
                <a:solidFill>
                  <a:schemeClr val="bg1"/>
                </a:solidFill>
                <a:latin typeface="+mj-lt"/>
                <a:ea typeface="SimHei" pitchFamily="2" charset="-122"/>
                <a:cs typeface="Arial" pitchFamily="34" charset="0"/>
              </a:rPr>
              <a:t/>
            </a:r>
            <a:br>
              <a:rPr lang="zh-TW" altLang="zh-TW" sz="3000" b="1" kern="1200" dirty="0">
                <a:solidFill>
                  <a:schemeClr val="bg1"/>
                </a:solidFill>
                <a:latin typeface="+mj-lt"/>
                <a:ea typeface="SimHei" pitchFamily="2" charset="-122"/>
                <a:cs typeface="Arial" pitchFamily="34" charset="0"/>
              </a:rPr>
            </a:br>
            <a:endParaRPr lang="zh-TW" altLang="en-US" sz="3000" b="1" kern="1200" dirty="0">
              <a:solidFill>
                <a:schemeClr val="bg1"/>
              </a:solidFill>
              <a:latin typeface="+mj-lt"/>
              <a:ea typeface="SimHei" pitchFamily="2" charset="-122"/>
              <a:cs typeface="Arial" pitchFamily="34" charset="0"/>
            </a:endParaRPr>
          </a:p>
        </p:txBody>
      </p:sp>
      <p:graphicFrame>
        <p:nvGraphicFramePr>
          <p:cNvPr id="2" name="資料庫圖表 1"/>
          <p:cNvGraphicFramePr/>
          <p:nvPr>
            <p:extLst>
              <p:ext uri="{D42A27DB-BD31-4B8C-83A1-F6EECF244321}">
                <p14:modId xmlns:p14="http://schemas.microsoft.com/office/powerpoint/2010/main" val="2952594442"/>
              </p:ext>
            </p:extLst>
          </p:nvPr>
        </p:nvGraphicFramePr>
        <p:xfrm>
          <a:off x="944880" y="1935723"/>
          <a:ext cx="7239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雲朵形圖說文字 2"/>
          <p:cNvSpPr/>
          <p:nvPr/>
        </p:nvSpPr>
        <p:spPr>
          <a:xfrm>
            <a:off x="5669280" y="574594"/>
            <a:ext cx="3215640" cy="974811"/>
          </a:xfrm>
          <a:prstGeom prst="cloudCallout">
            <a:avLst>
              <a:gd name="adj1" fmla="val -32681"/>
              <a:gd name="adj2" fmla="val 76570"/>
            </a:avLst>
          </a:prstGeom>
          <a:ln/>
        </p:spPr>
        <p:style>
          <a:lnRef idx="1">
            <a:schemeClr val="accent5"/>
          </a:lnRef>
          <a:fillRef idx="2">
            <a:schemeClr val="accent5"/>
          </a:fillRef>
          <a:effectRef idx="1">
            <a:schemeClr val="accent5"/>
          </a:effectRef>
          <a:fontRef idx="minor">
            <a:schemeClr val="dk1"/>
          </a:fontRef>
        </p:style>
        <p:txBody>
          <a:bodyPr rtlCol="0" anchor="t" anchorCtr="0"/>
          <a:lstStyle/>
          <a:p>
            <a:pPr algn="ctr"/>
            <a:endParaRPr lang="zh-TW" altLang="en-US" sz="1200" dirty="0">
              <a:solidFill>
                <a:schemeClr val="tx1"/>
              </a:solidFill>
            </a:endParaRPr>
          </a:p>
        </p:txBody>
      </p:sp>
      <p:sp>
        <p:nvSpPr>
          <p:cNvPr id="5" name="文字方塊 4"/>
          <p:cNvSpPr txBox="1"/>
          <p:nvPr/>
        </p:nvSpPr>
        <p:spPr>
          <a:xfrm>
            <a:off x="6176010" y="749221"/>
            <a:ext cx="2202180" cy="625556"/>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zh-TW" altLang="en-US" sz="1500" i="1" dirty="0" smtClean="0">
                <a:latin typeface="+mj-lt"/>
                <a:ea typeface="SimHei" pitchFamily="2" charset="-122"/>
              </a:rPr>
              <a:t>不同企業</a:t>
            </a:r>
            <a:r>
              <a:rPr lang="zh-TW" altLang="en-US" sz="1500" i="1" dirty="0">
                <a:latin typeface="+mj-lt"/>
                <a:ea typeface="SimHei" pitchFamily="2" charset="-122"/>
              </a:rPr>
              <a:t>針對相同資產或負債評價時</a:t>
            </a:r>
            <a:r>
              <a:rPr lang="zh-TW" altLang="en-US" sz="1500" i="1" dirty="0">
                <a:latin typeface="SimHei" pitchFamily="49" charset="-122"/>
                <a:ea typeface="SimHei" pitchFamily="49" charset="-122"/>
              </a:rPr>
              <a:t>，</a:t>
            </a:r>
            <a:r>
              <a:rPr lang="zh-TW" altLang="en-US" sz="1500" i="1" dirty="0">
                <a:latin typeface="+mj-lt"/>
                <a:ea typeface="SimHei" pitchFamily="2" charset="-122"/>
              </a:rPr>
              <a:t>可能基於不同市場及市場</a:t>
            </a:r>
            <a:r>
              <a:rPr lang="zh-TW" altLang="en-US" sz="1500" i="1" dirty="0" smtClean="0">
                <a:latin typeface="+mj-lt"/>
                <a:ea typeface="SimHei" pitchFamily="2" charset="-122"/>
              </a:rPr>
              <a:t>參與者</a:t>
            </a:r>
            <a:endParaRPr lang="zh-TW" altLang="en-US" sz="1500" dirty="0" smtClean="0"/>
          </a:p>
        </p:txBody>
      </p:sp>
    </p:spTree>
    <p:extLst>
      <p:ext uri="{BB962C8B-B14F-4D97-AF65-F5344CB8AC3E}">
        <p14:creationId xmlns:p14="http://schemas.microsoft.com/office/powerpoint/2010/main" val="422953163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標題 1"/>
          <p:cNvSpPr>
            <a:spLocks noGrp="1"/>
          </p:cNvSpPr>
          <p:nvPr>
            <p:ph type="title"/>
          </p:nvPr>
        </p:nvSpPr>
        <p:spPr/>
        <p:txBody>
          <a:bodyPr/>
          <a:lstStyle/>
          <a:p>
            <a:pPr lvl="1" algn="l" rtl="0">
              <a:lnSpc>
                <a:spcPct val="85000"/>
              </a:lnSpc>
              <a:spcBef>
                <a:spcPct val="0"/>
              </a:spcBef>
            </a:pPr>
            <a:r>
              <a:rPr lang="zh-TW" altLang="en-US" sz="3000" b="1" kern="1200" dirty="0">
                <a:solidFill>
                  <a:schemeClr val="bg1"/>
                </a:solidFill>
                <a:latin typeface="+mj-lt"/>
                <a:ea typeface="SimHei" pitchFamily="2" charset="-122"/>
                <a:cs typeface="Arial" pitchFamily="34" charset="0"/>
              </a:rPr>
              <a:t>價格</a:t>
            </a:r>
            <a:r>
              <a:rPr lang="en-US" altLang="zh-TW" sz="3000" b="1" kern="1200" dirty="0">
                <a:solidFill>
                  <a:schemeClr val="bg1"/>
                </a:solidFill>
                <a:latin typeface="+mj-lt"/>
                <a:ea typeface="SimHei" pitchFamily="2" charset="-122"/>
                <a:cs typeface="Arial" pitchFamily="34" charset="0"/>
              </a:rPr>
              <a:t> - </a:t>
            </a:r>
            <a:r>
              <a:rPr lang="zh-TW" altLang="en-US" sz="3000" b="1" kern="1200" dirty="0">
                <a:solidFill>
                  <a:schemeClr val="bg1"/>
                </a:solidFill>
                <a:latin typeface="+mj-lt"/>
                <a:ea typeface="SimHei" pitchFamily="2" charset="-122"/>
                <a:cs typeface="Arial" pitchFamily="34" charset="0"/>
              </a:rPr>
              <a:t>運輸成本與交易成本</a:t>
            </a:r>
          </a:p>
        </p:txBody>
      </p:sp>
      <p:graphicFrame>
        <p:nvGraphicFramePr>
          <p:cNvPr id="5" name="資料庫圖表 4"/>
          <p:cNvGraphicFramePr/>
          <p:nvPr>
            <p:extLst>
              <p:ext uri="{D42A27DB-BD31-4B8C-83A1-F6EECF244321}">
                <p14:modId xmlns:p14="http://schemas.microsoft.com/office/powerpoint/2010/main" val="4222789642"/>
              </p:ext>
            </p:extLst>
          </p:nvPr>
        </p:nvGraphicFramePr>
        <p:xfrm>
          <a:off x="1524000" y="103892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圓角矩形圖說文字 5"/>
          <p:cNvSpPr/>
          <p:nvPr/>
        </p:nvSpPr>
        <p:spPr>
          <a:xfrm>
            <a:off x="5867400" y="4038600"/>
            <a:ext cx="2895600" cy="1836315"/>
          </a:xfrm>
          <a:prstGeom prst="wedgeRoundRectCallout">
            <a:avLst>
              <a:gd name="adj1" fmla="val -47450"/>
              <a:gd name="adj2" fmla="val -84907"/>
              <a:gd name="adj3" fmla="val 16667"/>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7" name="文字方塊 6"/>
          <p:cNvSpPr txBox="1"/>
          <p:nvPr/>
        </p:nvSpPr>
        <p:spPr>
          <a:xfrm>
            <a:off x="5920740" y="4097675"/>
            <a:ext cx="2788920" cy="1718163"/>
          </a:xfrm>
          <a:prstGeom prst="rect">
            <a:avLst/>
          </a:prstGeom>
          <a:noFill/>
        </p:spPr>
        <p:txBody>
          <a:bodyPr wrap="square" lIns="0" tIns="36576" rIns="0" bIns="0" rtlCol="0">
            <a:spAutoFit/>
          </a:bodyPr>
          <a:lstStyle/>
          <a:p>
            <a:pPr marL="285750" lvl="1" indent="-285750">
              <a:lnSpc>
                <a:spcPct val="85000"/>
              </a:lnSpc>
              <a:spcAft>
                <a:spcPts val="600"/>
              </a:spcAft>
              <a:buClr>
                <a:schemeClr val="accent2"/>
              </a:buClr>
              <a:buSzPct val="70000"/>
              <a:buFont typeface="Arial" pitchFamily="34" charset="0"/>
              <a:buChar char="►"/>
            </a:pPr>
            <a:r>
              <a:rPr lang="zh-TW" altLang="en-US" sz="1500" dirty="0" smtClean="0">
                <a:solidFill>
                  <a:schemeClr val="bg1"/>
                </a:solidFill>
                <a:latin typeface="SimHei" pitchFamily="2" charset="-122"/>
                <a:ea typeface="SimHei" pitchFamily="2" charset="-122"/>
              </a:rPr>
              <a:t>於</a:t>
            </a:r>
            <a:r>
              <a:rPr lang="zh-TW" altLang="en-US" sz="1500" dirty="0">
                <a:solidFill>
                  <a:schemeClr val="bg1"/>
                </a:solidFill>
                <a:latin typeface="SimHei" pitchFamily="2" charset="-122"/>
                <a:ea typeface="SimHei" pitchFamily="2" charset="-122"/>
              </a:rPr>
              <a:t>公允價值之</a:t>
            </a:r>
            <a:r>
              <a:rPr lang="zh-TW" altLang="en-US" sz="1500" dirty="0" smtClean="0">
                <a:solidFill>
                  <a:schemeClr val="bg1"/>
                </a:solidFill>
                <a:latin typeface="SimHei" pitchFamily="2" charset="-122"/>
                <a:ea typeface="SimHei" pitchFamily="2" charset="-122"/>
              </a:rPr>
              <a:t>衡量中</a:t>
            </a:r>
            <a:r>
              <a:rPr lang="zh-TW" altLang="en-US" sz="1500" u="sng" dirty="0" smtClean="0">
                <a:solidFill>
                  <a:schemeClr val="bg1"/>
                </a:solidFill>
                <a:latin typeface="SimHei" pitchFamily="2" charset="-122"/>
                <a:ea typeface="SimHei" pitchFamily="2" charset="-122"/>
              </a:rPr>
              <a:t>不</a:t>
            </a:r>
            <a:r>
              <a:rPr lang="zh-TW" altLang="en-US" sz="1500" dirty="0" smtClean="0">
                <a:solidFill>
                  <a:schemeClr val="bg1"/>
                </a:solidFill>
                <a:latin typeface="SimHei" pitchFamily="2" charset="-122"/>
                <a:ea typeface="SimHei" pitchFamily="2" charset="-122"/>
              </a:rPr>
              <a:t>被考慮</a:t>
            </a:r>
            <a:endParaRPr lang="en-US" altLang="zh-TW" sz="1500" dirty="0" smtClean="0">
              <a:solidFill>
                <a:schemeClr val="bg1"/>
              </a:solidFill>
              <a:latin typeface="SimHei" pitchFamily="2" charset="-122"/>
              <a:ea typeface="SimHei" pitchFamily="2" charset="-122"/>
            </a:endParaRPr>
          </a:p>
          <a:p>
            <a:pPr marL="285750" lvl="1" indent="-285750">
              <a:lnSpc>
                <a:spcPct val="85000"/>
              </a:lnSpc>
              <a:spcAft>
                <a:spcPts val="600"/>
              </a:spcAft>
              <a:buClr>
                <a:schemeClr val="accent2"/>
              </a:buClr>
              <a:buSzPct val="70000"/>
              <a:buFont typeface="Arial" pitchFamily="34" charset="0"/>
              <a:buChar char="►"/>
            </a:pPr>
            <a:r>
              <a:rPr lang="zh-TW" altLang="en-US" sz="1500" u="sng" dirty="0">
                <a:solidFill>
                  <a:schemeClr val="bg1"/>
                </a:solidFill>
                <a:latin typeface="SimHei" pitchFamily="2" charset="-122"/>
                <a:ea typeface="SimHei" pitchFamily="2" charset="-122"/>
              </a:rPr>
              <a:t>非</a:t>
            </a:r>
            <a:r>
              <a:rPr lang="zh-TW" altLang="en-US" sz="1500" dirty="0">
                <a:solidFill>
                  <a:schemeClr val="bg1"/>
                </a:solidFill>
                <a:latin typeface="SimHei" pitchFamily="2" charset="-122"/>
                <a:ea typeface="SimHei" pitchFamily="2" charset="-122"/>
              </a:rPr>
              <a:t>資產或負債之</a:t>
            </a:r>
            <a:r>
              <a:rPr lang="zh-TW" altLang="en-US" sz="1500" dirty="0" smtClean="0">
                <a:solidFill>
                  <a:schemeClr val="bg1"/>
                </a:solidFill>
                <a:latin typeface="SimHei" pitchFamily="2" charset="-122"/>
                <a:ea typeface="SimHei" pitchFamily="2" charset="-122"/>
              </a:rPr>
              <a:t>特性</a:t>
            </a:r>
            <a:endParaRPr lang="en-US" altLang="zh-TW" sz="1500" dirty="0" smtClean="0">
              <a:solidFill>
                <a:schemeClr val="bg1"/>
              </a:solidFill>
              <a:latin typeface="SimHei" pitchFamily="2" charset="-122"/>
              <a:ea typeface="SimHei" pitchFamily="2" charset="-122"/>
            </a:endParaRPr>
          </a:p>
          <a:p>
            <a:pPr marL="285750" lvl="1" indent="-285750">
              <a:lnSpc>
                <a:spcPct val="85000"/>
              </a:lnSpc>
              <a:spcAft>
                <a:spcPts val="600"/>
              </a:spcAft>
              <a:buClr>
                <a:schemeClr val="accent2"/>
              </a:buClr>
              <a:buSzPct val="70000"/>
              <a:buFont typeface="Arial" pitchFamily="34" charset="0"/>
              <a:buChar char="►"/>
            </a:pPr>
            <a:r>
              <a:rPr lang="zh-TW" altLang="en-US" sz="1500" dirty="0">
                <a:solidFill>
                  <a:schemeClr val="bg1"/>
                </a:solidFill>
                <a:latin typeface="SimHei" pitchFamily="2" charset="-122"/>
                <a:ea typeface="SimHei" pitchFamily="2" charset="-122"/>
              </a:rPr>
              <a:t>為某一交易所特有且依據企業如何</a:t>
            </a:r>
            <a:r>
              <a:rPr lang="zh-TW" altLang="en-US" sz="1500" dirty="0" smtClean="0">
                <a:solidFill>
                  <a:schemeClr val="bg1"/>
                </a:solidFill>
                <a:latin typeface="SimHei" pitchFamily="2" charset="-122"/>
                <a:ea typeface="SimHei" pitchFamily="2" charset="-122"/>
              </a:rPr>
              <a:t>進行交易</a:t>
            </a:r>
            <a:r>
              <a:rPr lang="zh-TW" altLang="en-US" sz="1500" dirty="0">
                <a:solidFill>
                  <a:schemeClr val="bg1"/>
                </a:solidFill>
                <a:latin typeface="SimHei" pitchFamily="2" charset="-122"/>
                <a:ea typeface="SimHei" pitchFamily="2" charset="-122"/>
              </a:rPr>
              <a:t>而有</a:t>
            </a:r>
            <a:r>
              <a:rPr lang="zh-TW" altLang="en-US" sz="1500" dirty="0" smtClean="0">
                <a:solidFill>
                  <a:schemeClr val="bg1"/>
                </a:solidFill>
                <a:latin typeface="SimHei" pitchFamily="2" charset="-122"/>
                <a:ea typeface="SimHei" pitchFamily="2" charset="-122"/>
              </a:rPr>
              <a:t>不同</a:t>
            </a:r>
            <a:endParaRPr lang="en-US" altLang="zh-TW" sz="1500" dirty="0" smtClean="0">
              <a:solidFill>
                <a:schemeClr val="bg1"/>
              </a:solidFill>
              <a:latin typeface="SimHei" pitchFamily="2" charset="-122"/>
              <a:ea typeface="SimHei" pitchFamily="2" charset="-122"/>
            </a:endParaRPr>
          </a:p>
          <a:p>
            <a:pPr marL="285750" lvl="1" indent="-285750">
              <a:lnSpc>
                <a:spcPct val="85000"/>
              </a:lnSpc>
              <a:spcAft>
                <a:spcPts val="600"/>
              </a:spcAft>
              <a:buClr>
                <a:schemeClr val="accent2"/>
              </a:buClr>
              <a:buSzPct val="70000"/>
              <a:buFont typeface="Arial" pitchFamily="34" charset="0"/>
              <a:buChar char="►"/>
            </a:pPr>
            <a:r>
              <a:rPr lang="zh-TW" altLang="en-US" sz="1500" dirty="0">
                <a:solidFill>
                  <a:schemeClr val="bg1"/>
                </a:solidFill>
                <a:latin typeface="SimHei" pitchFamily="2" charset="-122"/>
                <a:ea typeface="SimHei" pitchFamily="2" charset="-122"/>
              </a:rPr>
              <a:t>依據其他</a:t>
            </a:r>
            <a:r>
              <a:rPr lang="en-US" altLang="zh-TW" sz="1500" dirty="0">
                <a:solidFill>
                  <a:schemeClr val="bg1"/>
                </a:solidFill>
                <a:latin typeface="Arial" pitchFamily="34" charset="0"/>
                <a:ea typeface="SimHei" pitchFamily="2" charset="-122"/>
                <a:cs typeface="Arial" pitchFamily="34" charset="0"/>
              </a:rPr>
              <a:t>IFRS</a:t>
            </a:r>
            <a:r>
              <a:rPr lang="zh-TW" altLang="en-US" sz="1500" dirty="0">
                <a:solidFill>
                  <a:schemeClr val="bg1"/>
                </a:solidFill>
                <a:latin typeface="SimHei" pitchFamily="2" charset="-122"/>
                <a:ea typeface="SimHei" pitchFamily="2" charset="-122"/>
              </a:rPr>
              <a:t>規定</a:t>
            </a:r>
            <a:r>
              <a:rPr lang="zh-TW" altLang="en-US" sz="1500" dirty="0" smtClean="0">
                <a:solidFill>
                  <a:schemeClr val="bg1"/>
                </a:solidFill>
                <a:latin typeface="SimHei" pitchFamily="2" charset="-122"/>
                <a:ea typeface="SimHei" pitchFamily="2" charset="-122"/>
              </a:rPr>
              <a:t>處理</a:t>
            </a:r>
            <a:endParaRPr lang="en-US" altLang="zh-TW" sz="1500" dirty="0" smtClean="0">
              <a:solidFill>
                <a:schemeClr val="bg1"/>
              </a:solidFill>
              <a:latin typeface="SimHei" pitchFamily="2" charset="-122"/>
              <a:ea typeface="SimHei" pitchFamily="2" charset="-122"/>
            </a:endParaRPr>
          </a:p>
          <a:p>
            <a:pPr marL="285750" lvl="1" indent="-285750">
              <a:lnSpc>
                <a:spcPct val="85000"/>
              </a:lnSpc>
              <a:spcAft>
                <a:spcPts val="600"/>
              </a:spcAft>
              <a:buClr>
                <a:schemeClr val="accent2"/>
              </a:buClr>
              <a:buSzPct val="70000"/>
              <a:buFont typeface="Arial" pitchFamily="34" charset="0"/>
              <a:buChar char="►"/>
            </a:pPr>
            <a:r>
              <a:rPr lang="zh-TW" altLang="en-US" sz="1500" dirty="0">
                <a:solidFill>
                  <a:schemeClr val="bg1"/>
                </a:solidFill>
                <a:latin typeface="SimHei" pitchFamily="2" charset="-122"/>
                <a:ea typeface="SimHei" pitchFamily="2" charset="-122"/>
              </a:rPr>
              <a:t>僅被考慮於決定最有利市場時之收付金額</a:t>
            </a:r>
          </a:p>
        </p:txBody>
      </p:sp>
      <p:sp>
        <p:nvSpPr>
          <p:cNvPr id="8" name="圓角矩形圖說文字 7"/>
          <p:cNvSpPr/>
          <p:nvPr/>
        </p:nvSpPr>
        <p:spPr>
          <a:xfrm>
            <a:off x="782268" y="4091427"/>
            <a:ext cx="3048000" cy="1494583"/>
          </a:xfrm>
          <a:prstGeom prst="wedgeRoundRectCallout">
            <a:avLst>
              <a:gd name="adj1" fmla="val 40661"/>
              <a:gd name="adj2" fmla="val -95934"/>
              <a:gd name="adj3" fmla="val 16667"/>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9" name="文字方塊 8"/>
          <p:cNvSpPr txBox="1"/>
          <p:nvPr/>
        </p:nvSpPr>
        <p:spPr>
          <a:xfrm>
            <a:off x="835608" y="4193156"/>
            <a:ext cx="2941320" cy="1291123"/>
          </a:xfrm>
          <a:prstGeom prst="rect">
            <a:avLst/>
          </a:prstGeom>
          <a:noFill/>
        </p:spPr>
        <p:txBody>
          <a:bodyPr wrap="square" lIns="0" tIns="36576" rIns="0" bIns="0" rtlCol="0">
            <a:spAutoFit/>
          </a:bodyPr>
          <a:lstStyle/>
          <a:p>
            <a:pPr marL="285750" lvl="1" indent="-285750">
              <a:lnSpc>
                <a:spcPct val="85000"/>
              </a:lnSpc>
              <a:spcAft>
                <a:spcPts val="600"/>
              </a:spcAft>
              <a:buClr>
                <a:schemeClr val="accent2"/>
              </a:buClr>
              <a:buSzPct val="70000"/>
              <a:buFont typeface="Arial" pitchFamily="34" charset="0"/>
              <a:buChar char="►"/>
            </a:pPr>
            <a:r>
              <a:rPr lang="zh-TW" altLang="en-US" sz="1500" dirty="0">
                <a:solidFill>
                  <a:schemeClr val="bg1"/>
                </a:solidFill>
                <a:latin typeface="SimHei" pitchFamily="2" charset="-122"/>
                <a:ea typeface="SimHei" pitchFamily="2" charset="-122"/>
              </a:rPr>
              <a:t>若地點為資產之一特性，主要</a:t>
            </a:r>
            <a:r>
              <a:rPr lang="en-US" altLang="zh-TW" sz="1500" dirty="0">
                <a:solidFill>
                  <a:schemeClr val="bg1"/>
                </a:solidFill>
                <a:latin typeface="SimHei" pitchFamily="2" charset="-122"/>
                <a:ea typeface="SimHei" pitchFamily="2" charset="-122"/>
              </a:rPr>
              <a:t>(</a:t>
            </a:r>
            <a:r>
              <a:rPr lang="zh-TW" altLang="en-US" sz="1500" dirty="0">
                <a:solidFill>
                  <a:schemeClr val="bg1"/>
                </a:solidFill>
                <a:latin typeface="SimHei" pitchFamily="2" charset="-122"/>
                <a:ea typeface="SimHei" pitchFamily="2" charset="-122"/>
              </a:rPr>
              <a:t>或最有利</a:t>
            </a:r>
            <a:r>
              <a:rPr lang="en-US" altLang="zh-TW" sz="1500" dirty="0">
                <a:solidFill>
                  <a:schemeClr val="bg1"/>
                </a:solidFill>
                <a:latin typeface="SimHei" pitchFamily="2" charset="-122"/>
                <a:ea typeface="SimHei" pitchFamily="2" charset="-122"/>
              </a:rPr>
              <a:t>)</a:t>
            </a:r>
            <a:r>
              <a:rPr lang="zh-TW" altLang="en-US" sz="1500" dirty="0">
                <a:solidFill>
                  <a:schemeClr val="bg1"/>
                </a:solidFill>
                <a:latin typeface="SimHei" pitchFamily="2" charset="-122"/>
                <a:ea typeface="SimHei" pitchFamily="2" charset="-122"/>
              </a:rPr>
              <a:t>市場之價格係針對將資產自其現有地點運輸至該市場所發生成本</a:t>
            </a:r>
            <a:r>
              <a:rPr lang="zh-TW" altLang="en-US" sz="1500" dirty="0" smtClean="0">
                <a:solidFill>
                  <a:schemeClr val="bg1"/>
                </a:solidFill>
                <a:latin typeface="SimHei" pitchFamily="2" charset="-122"/>
                <a:ea typeface="SimHei" pitchFamily="2" charset="-122"/>
              </a:rPr>
              <a:t>予以調整</a:t>
            </a:r>
            <a:endParaRPr lang="en-US" altLang="zh-TW" sz="1500" dirty="0" smtClean="0">
              <a:solidFill>
                <a:schemeClr val="bg1"/>
              </a:solidFill>
              <a:latin typeface="SimHei" pitchFamily="2" charset="-122"/>
              <a:ea typeface="SimHei" pitchFamily="2" charset="-122"/>
            </a:endParaRPr>
          </a:p>
          <a:p>
            <a:pPr marL="285750" lvl="1" indent="-285750">
              <a:lnSpc>
                <a:spcPct val="85000"/>
              </a:lnSpc>
              <a:spcAft>
                <a:spcPts val="600"/>
              </a:spcAft>
              <a:buClr>
                <a:schemeClr val="accent2"/>
              </a:buClr>
              <a:buSzPct val="70000"/>
              <a:buFont typeface="Arial" pitchFamily="34" charset="0"/>
              <a:buChar char="►"/>
            </a:pPr>
            <a:r>
              <a:rPr lang="zh-TW" altLang="en-US" sz="1500" dirty="0">
                <a:solidFill>
                  <a:schemeClr val="bg1"/>
                </a:solidFill>
                <a:latin typeface="SimHei" pitchFamily="2" charset="-122"/>
                <a:ea typeface="SimHei" pitchFamily="2" charset="-122"/>
              </a:rPr>
              <a:t>對國際貿易商品、農產品、生物性資產為攸</a:t>
            </a:r>
            <a:r>
              <a:rPr lang="zh-TW" altLang="en-US" sz="1500" dirty="0" smtClean="0">
                <a:solidFill>
                  <a:schemeClr val="bg1"/>
                </a:solidFill>
                <a:latin typeface="SimHei" pitchFamily="2" charset="-122"/>
                <a:ea typeface="SimHei" pitchFamily="2" charset="-122"/>
              </a:rPr>
              <a:t>關</a:t>
            </a:r>
            <a:endParaRPr lang="zh-TW" altLang="en-US" sz="1500" dirty="0" smtClean="0">
              <a:solidFill>
                <a:schemeClr val="bg1"/>
              </a:solidFill>
            </a:endParaRPr>
          </a:p>
        </p:txBody>
      </p:sp>
      <p:sp>
        <p:nvSpPr>
          <p:cNvPr id="2" name="文字方塊 1"/>
          <p:cNvSpPr txBox="1"/>
          <p:nvPr/>
        </p:nvSpPr>
        <p:spPr>
          <a:xfrm>
            <a:off x="1828800" y="2147639"/>
            <a:ext cx="477468" cy="246221"/>
          </a:xfrm>
          <a:prstGeom prst="rect">
            <a:avLst/>
          </a:prstGeom>
          <a:noFill/>
        </p:spPr>
        <p:txBody>
          <a:bodyPr wrap="square" lIns="0" tIns="36576" rIns="0" bIns="0" rtlCol="0">
            <a:spAutoFit/>
          </a:bodyPr>
          <a:lstStyle/>
          <a:p>
            <a:pPr algn="ctr">
              <a:lnSpc>
                <a:spcPct val="85000"/>
              </a:lnSpc>
              <a:spcAft>
                <a:spcPts val="600"/>
              </a:spcAft>
              <a:buClr>
                <a:schemeClr val="accent2"/>
              </a:buClr>
              <a:buSzPct val="70000"/>
            </a:pPr>
            <a:r>
              <a:rPr lang="zh-TW" altLang="en-US" sz="1600" b="1" dirty="0" smtClean="0">
                <a:latin typeface="SimHei" pitchFamily="49" charset="-122"/>
                <a:ea typeface="SimHei" pitchFamily="49" charset="-122"/>
              </a:rPr>
              <a:t>攸關</a:t>
            </a:r>
          </a:p>
        </p:txBody>
      </p:sp>
      <p:sp>
        <p:nvSpPr>
          <p:cNvPr id="10" name="文字方塊 9"/>
          <p:cNvSpPr txBox="1"/>
          <p:nvPr/>
        </p:nvSpPr>
        <p:spPr>
          <a:xfrm>
            <a:off x="6787299" y="2180329"/>
            <a:ext cx="641022" cy="246221"/>
          </a:xfrm>
          <a:prstGeom prst="rect">
            <a:avLst/>
          </a:prstGeom>
          <a:noFill/>
        </p:spPr>
        <p:txBody>
          <a:bodyPr wrap="square" lIns="0" tIns="36576" rIns="0" bIns="0" rtlCol="0">
            <a:spAutoFit/>
          </a:bodyPr>
          <a:lstStyle/>
          <a:p>
            <a:pPr algn="ctr">
              <a:lnSpc>
                <a:spcPct val="85000"/>
              </a:lnSpc>
              <a:spcAft>
                <a:spcPts val="600"/>
              </a:spcAft>
              <a:buClr>
                <a:schemeClr val="accent2"/>
              </a:buClr>
              <a:buSzPct val="70000"/>
            </a:pPr>
            <a:r>
              <a:rPr lang="zh-TW" altLang="en-US" sz="1600" b="1" dirty="0" smtClean="0">
                <a:latin typeface="SimHei" pitchFamily="49" charset="-122"/>
                <a:ea typeface="SimHei" pitchFamily="49" charset="-122"/>
              </a:rPr>
              <a:t>不攸關</a:t>
            </a:r>
          </a:p>
        </p:txBody>
      </p:sp>
    </p:spTree>
    <p:extLst>
      <p:ext uri="{BB962C8B-B14F-4D97-AF65-F5344CB8AC3E}">
        <p14:creationId xmlns:p14="http://schemas.microsoft.com/office/powerpoint/2010/main" val="27567669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標題 1"/>
          <p:cNvSpPr>
            <a:spLocks noGrp="1"/>
          </p:cNvSpPr>
          <p:nvPr>
            <p:ph type="title"/>
          </p:nvPr>
        </p:nvSpPr>
        <p:spPr/>
        <p:txBody>
          <a:bodyPr/>
          <a:lstStyle/>
          <a:p>
            <a:pPr lvl="1" algn="l" rtl="0">
              <a:lnSpc>
                <a:spcPct val="85000"/>
              </a:lnSpc>
              <a:spcBef>
                <a:spcPct val="0"/>
              </a:spcBef>
            </a:pPr>
            <a:r>
              <a:rPr lang="zh-TW" altLang="en-US" sz="3000" b="1" kern="1200" dirty="0">
                <a:solidFill>
                  <a:schemeClr val="bg1"/>
                </a:solidFill>
                <a:latin typeface="+mj-lt"/>
                <a:ea typeface="SimHei" pitchFamily="2" charset="-122"/>
                <a:cs typeface="Arial" pitchFamily="34" charset="0"/>
              </a:rPr>
              <a:t>評價技術</a:t>
            </a:r>
            <a:r>
              <a:rPr lang="en-US" altLang="zh-TW" sz="3000" b="1" kern="1200" dirty="0">
                <a:solidFill>
                  <a:schemeClr val="bg1"/>
                </a:solidFill>
                <a:latin typeface="+mj-lt"/>
                <a:ea typeface="SimHei" pitchFamily="2" charset="-122"/>
                <a:cs typeface="Arial" pitchFamily="34" charset="0"/>
              </a:rPr>
              <a:t/>
            </a:r>
            <a:br>
              <a:rPr lang="en-US" altLang="zh-TW" sz="3000" b="1" kern="1200" dirty="0">
                <a:solidFill>
                  <a:schemeClr val="bg1"/>
                </a:solidFill>
                <a:latin typeface="+mj-lt"/>
                <a:ea typeface="SimHei" pitchFamily="2" charset="-122"/>
                <a:cs typeface="Arial" pitchFamily="34" charset="0"/>
              </a:rPr>
            </a:br>
            <a:endParaRPr lang="zh-TW" altLang="en-US" sz="3000" b="1" kern="1200" dirty="0">
              <a:solidFill>
                <a:schemeClr val="bg1"/>
              </a:solidFill>
              <a:latin typeface="+mj-lt"/>
              <a:ea typeface="SimHei" pitchFamily="2" charset="-122"/>
              <a:cs typeface="Arial" pitchFamily="34" charset="0"/>
            </a:endParaRPr>
          </a:p>
        </p:txBody>
      </p:sp>
      <p:graphicFrame>
        <p:nvGraphicFramePr>
          <p:cNvPr id="6" name="資料庫圖表 5"/>
          <p:cNvGraphicFramePr/>
          <p:nvPr>
            <p:extLst>
              <p:ext uri="{D42A27DB-BD31-4B8C-83A1-F6EECF244321}">
                <p14:modId xmlns:p14="http://schemas.microsoft.com/office/powerpoint/2010/main" val="3348643671"/>
              </p:ext>
            </p:extLst>
          </p:nvPr>
        </p:nvGraphicFramePr>
        <p:xfrm>
          <a:off x="4251960" y="1298664"/>
          <a:ext cx="3916680" cy="20807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五邊形 3"/>
          <p:cNvSpPr/>
          <p:nvPr/>
        </p:nvSpPr>
        <p:spPr>
          <a:xfrm>
            <a:off x="1082040" y="1621195"/>
            <a:ext cx="2788920" cy="1341120"/>
          </a:xfrm>
          <a:prstGeom prst="homePlate">
            <a:avLst/>
          </a:prstGeom>
          <a:solidFill>
            <a:srgbClr val="FFC000"/>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5" name="文字方塊 4"/>
          <p:cNvSpPr txBox="1"/>
          <p:nvPr/>
        </p:nvSpPr>
        <p:spPr>
          <a:xfrm>
            <a:off x="1615440" y="2002193"/>
            <a:ext cx="1722120" cy="560153"/>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zh-TW" altLang="en-US" sz="2000" dirty="0">
                <a:ea typeface="SimHei" pitchFamily="2" charset="-122"/>
              </a:rPr>
              <a:t>三種廣泛採用之評價</a:t>
            </a:r>
            <a:r>
              <a:rPr lang="zh-TW" altLang="en-US" sz="2000" dirty="0" smtClean="0">
                <a:ea typeface="SimHei" pitchFamily="2" charset="-122"/>
              </a:rPr>
              <a:t>技術</a:t>
            </a:r>
            <a:endParaRPr lang="zh-TW" altLang="en-US" sz="1200" dirty="0" smtClean="0"/>
          </a:p>
        </p:txBody>
      </p:sp>
      <p:graphicFrame>
        <p:nvGraphicFramePr>
          <p:cNvPr id="7" name="資料庫圖表 6"/>
          <p:cNvGraphicFramePr/>
          <p:nvPr>
            <p:extLst>
              <p:ext uri="{D42A27DB-BD31-4B8C-83A1-F6EECF244321}">
                <p14:modId xmlns:p14="http://schemas.microsoft.com/office/powerpoint/2010/main" val="2327095961"/>
              </p:ext>
            </p:extLst>
          </p:nvPr>
        </p:nvGraphicFramePr>
        <p:xfrm>
          <a:off x="647700" y="4069080"/>
          <a:ext cx="7132320" cy="192024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28002326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p:txBody>
          <a:bodyPr/>
          <a:lstStyle/>
          <a:p>
            <a:pPr lvl="1"/>
            <a:endParaRPr lang="en-US" altLang="zh-TW" dirty="0" smtClean="0"/>
          </a:p>
          <a:p>
            <a:endParaRPr lang="zh-TW" altLang="en-US" dirty="0" smtClean="0"/>
          </a:p>
        </p:txBody>
      </p:sp>
      <p:sp>
        <p:nvSpPr>
          <p:cNvPr id="10" name="Content Placeholder 2"/>
          <p:cNvSpPr txBox="1">
            <a:spLocks/>
          </p:cNvSpPr>
          <p:nvPr/>
        </p:nvSpPr>
        <p:spPr>
          <a:xfrm>
            <a:off x="457200" y="1246924"/>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TW" sz="3600" dirty="0" smtClean="0"/>
          </a:p>
          <a:p>
            <a:pPr marL="0" indent="0">
              <a:buNone/>
            </a:pPr>
            <a:endParaRPr lang="en-US" altLang="zh-TW" sz="3600" dirty="0"/>
          </a:p>
          <a:p>
            <a:pPr marL="0" indent="0">
              <a:buNone/>
            </a:pPr>
            <a:endParaRPr lang="en-US" altLang="zh-TW" sz="3600" dirty="0" smtClean="0"/>
          </a:p>
          <a:p>
            <a:pPr marL="0" indent="0">
              <a:buNone/>
            </a:pPr>
            <a:r>
              <a:rPr lang="zh-TW" altLang="en-US" sz="3600" dirty="0" smtClean="0"/>
              <a:t>使用</a:t>
            </a:r>
            <a:r>
              <a:rPr lang="zh-TW" altLang="en-US" sz="3600" dirty="0"/>
              <a:t>中的機器設備有公允價值嗎</a:t>
            </a:r>
            <a:r>
              <a:rPr lang="en-US" altLang="zh-TW" sz="3600" dirty="0" smtClean="0"/>
              <a:t>?</a:t>
            </a:r>
            <a:endParaRPr lang="en-US" altLang="zh-TW" sz="3600" dirty="0"/>
          </a:p>
          <a:p>
            <a:pPr marL="0" indent="0">
              <a:buNone/>
            </a:pPr>
            <a:endParaRPr lang="en-US" altLang="zh-TW" sz="3600" dirty="0" smtClean="0">
              <a:latin typeface="+mj-lt"/>
            </a:endParaRPr>
          </a:p>
        </p:txBody>
      </p:sp>
      <p:pic>
        <p:nvPicPr>
          <p:cNvPr id="8195" name="Picture 3" descr="C:\Users\theresa.chang\AppData\Local\Microsoft\Windows\Temporary Internet Files\Content.IE5\OB4IH2E9\MC90008234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5496" y="3892014"/>
            <a:ext cx="2226179" cy="223158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theresa.chang\AppData\Local\Microsoft\Windows\Temporary Internet Files\Content.IE5\TUHG837G\MC90043441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94538" y="1246924"/>
            <a:ext cx="1592318" cy="1653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6745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solidFill>
                <a:srgbClr val="FF0000"/>
              </a:solidFill>
            </a:endParaRPr>
          </a:p>
        </p:txBody>
      </p:sp>
      <p:sp>
        <p:nvSpPr>
          <p:cNvPr id="3" name="內容版面配置區 2"/>
          <p:cNvSpPr>
            <a:spLocks noGrp="1"/>
          </p:cNvSpPr>
          <p:nvPr>
            <p:ph idx="1"/>
          </p:nvPr>
        </p:nvSpPr>
        <p:spPr/>
        <p:txBody>
          <a:bodyPr/>
          <a:lstStyle/>
          <a:p>
            <a:pPr lvl="1"/>
            <a:endParaRPr lang="en-US" altLang="zh-TW" dirty="0" smtClean="0"/>
          </a:p>
          <a:p>
            <a:endParaRPr lang="zh-TW" altLang="en-US" dirty="0" smtClean="0"/>
          </a:p>
        </p:txBody>
      </p:sp>
      <p:sp>
        <p:nvSpPr>
          <p:cNvPr id="10" name="Content Placeholder 2"/>
          <p:cNvSpPr txBox="1">
            <a:spLocks/>
          </p:cNvSpPr>
          <p:nvPr/>
        </p:nvSpPr>
        <p:spPr>
          <a:xfrm>
            <a:off x="457200" y="1246924"/>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TW" sz="3600" dirty="0" smtClean="0"/>
          </a:p>
          <a:p>
            <a:pPr marL="0" indent="0">
              <a:buNone/>
            </a:pPr>
            <a:endParaRPr lang="en-US" altLang="zh-TW" sz="3600" dirty="0" smtClean="0"/>
          </a:p>
          <a:p>
            <a:pPr marL="0" indent="0">
              <a:buNone/>
            </a:pPr>
            <a:endParaRPr lang="en-US" altLang="zh-TW" sz="3600" dirty="0" smtClean="0"/>
          </a:p>
          <a:p>
            <a:pPr marL="0" indent="0">
              <a:buNone/>
            </a:pPr>
            <a:r>
              <a:rPr lang="zh-TW" altLang="en-US" sz="3600" dirty="0" smtClean="0"/>
              <a:t>現行</a:t>
            </a:r>
            <a:r>
              <a:rPr lang="zh-TW" altLang="en-US" sz="3600" dirty="0"/>
              <a:t>勞退新制已經實施多年</a:t>
            </a:r>
            <a:r>
              <a:rPr lang="zh-TW" altLang="en-US" sz="3600" dirty="0" smtClean="0"/>
              <a:t>，且我國</a:t>
            </a:r>
            <a:r>
              <a:rPr lang="zh-TW" altLang="en-US" sz="3600" dirty="0"/>
              <a:t>針對勞退舊制早已由精算</a:t>
            </a:r>
            <a:r>
              <a:rPr lang="zh-TW" altLang="en-US" sz="3600" dirty="0" smtClean="0"/>
              <a:t>師精</a:t>
            </a:r>
            <a:r>
              <a:rPr lang="zh-TW" altLang="en-US" sz="3600" dirty="0"/>
              <a:t>算其</a:t>
            </a:r>
            <a:r>
              <a:rPr lang="zh-TW" altLang="en-US" sz="3600" dirty="0" smtClean="0"/>
              <a:t>負債，</a:t>
            </a:r>
            <a:r>
              <a:rPr lang="en-US" altLang="zh-TW" sz="3600" dirty="0" smtClean="0">
                <a:latin typeface="+mj-lt"/>
              </a:rPr>
              <a:t>IAS </a:t>
            </a:r>
            <a:r>
              <a:rPr lang="en-US" altLang="zh-TW" sz="3600" dirty="0">
                <a:latin typeface="+mj-lt"/>
              </a:rPr>
              <a:t>19R </a:t>
            </a:r>
            <a:r>
              <a:rPr lang="zh-TW" altLang="en-US" sz="3600" dirty="0"/>
              <a:t>對企業還會有重大影響嗎</a:t>
            </a:r>
            <a:r>
              <a:rPr lang="en-US" altLang="zh-TW" sz="3600" dirty="0"/>
              <a:t>?</a:t>
            </a:r>
            <a:endParaRPr lang="en-US" altLang="zh-TW" sz="3600" dirty="0" smtClean="0">
              <a:latin typeface="+mj-lt"/>
            </a:endParaRPr>
          </a:p>
        </p:txBody>
      </p:sp>
      <p:pic>
        <p:nvPicPr>
          <p:cNvPr id="6" name="Picture 2" descr="C:\Users\theresa.chang\AppData\Local\Microsoft\Windows\Temporary Internet Files\Content.IE5\TUHG837G\MC90043441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4538" y="1246924"/>
            <a:ext cx="1592318" cy="1653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092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標題 1"/>
          <p:cNvSpPr>
            <a:spLocks noGrp="1"/>
          </p:cNvSpPr>
          <p:nvPr>
            <p:ph type="title"/>
          </p:nvPr>
        </p:nvSpPr>
        <p:spPr/>
        <p:txBody>
          <a:bodyPr/>
          <a:lstStyle/>
          <a:p>
            <a:r>
              <a:rPr lang="zh-TW" altLang="en-US" dirty="0">
                <a:latin typeface="+mj-lt"/>
              </a:rPr>
              <a:t>評價</a:t>
            </a:r>
            <a:r>
              <a:rPr lang="zh-TW" altLang="en-US" dirty="0" smtClean="0">
                <a:latin typeface="+mj-lt"/>
              </a:rPr>
              <a:t>技術 </a:t>
            </a:r>
            <a:r>
              <a:rPr lang="en-US" altLang="zh-TW" dirty="0" smtClean="0">
                <a:latin typeface="+mj-lt"/>
              </a:rPr>
              <a:t>(</a:t>
            </a:r>
            <a:r>
              <a:rPr lang="zh-TW" altLang="en-US" dirty="0" smtClean="0">
                <a:latin typeface="+mj-lt"/>
              </a:rPr>
              <a:t>續</a:t>
            </a:r>
            <a:r>
              <a:rPr lang="en-US" altLang="zh-TW" dirty="0" smtClean="0">
                <a:latin typeface="+mj-lt"/>
              </a:rPr>
              <a:t>)</a:t>
            </a:r>
            <a:r>
              <a:rPr lang="en-US" altLang="zh-TW" dirty="0" smtClean="0">
                <a:latin typeface="SimHei" pitchFamily="2" charset="-122"/>
                <a:ea typeface="SimHei" pitchFamily="2" charset="-122"/>
              </a:rPr>
              <a:t/>
            </a:r>
            <a:br>
              <a:rPr lang="en-US" altLang="zh-TW" dirty="0" smtClean="0">
                <a:latin typeface="SimHei" pitchFamily="2" charset="-122"/>
                <a:ea typeface="SimHei" pitchFamily="2" charset="-122"/>
              </a:rPr>
            </a:br>
            <a:endParaRPr lang="zh-TW" altLang="en-US" dirty="0" smtClean="0">
              <a:ea typeface="新細明體" charset="-120"/>
            </a:endParaRPr>
          </a:p>
        </p:txBody>
      </p:sp>
      <p:graphicFrame>
        <p:nvGraphicFramePr>
          <p:cNvPr id="2" name="資料庫圖表 1"/>
          <p:cNvGraphicFramePr/>
          <p:nvPr>
            <p:extLst>
              <p:ext uri="{D42A27DB-BD31-4B8C-83A1-F6EECF244321}">
                <p14:modId xmlns:p14="http://schemas.microsoft.com/office/powerpoint/2010/main" val="2887576476"/>
              </p:ext>
            </p:extLst>
          </p:nvPr>
        </p:nvGraphicFramePr>
        <p:xfrm>
          <a:off x="1524000" y="2057400"/>
          <a:ext cx="6096000" cy="3449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圓角矩形圖說文字 2"/>
          <p:cNvSpPr/>
          <p:nvPr/>
        </p:nvSpPr>
        <p:spPr>
          <a:xfrm>
            <a:off x="731520" y="1892331"/>
            <a:ext cx="2011680" cy="1179482"/>
          </a:xfrm>
          <a:prstGeom prst="wedgeRoundRectCallout">
            <a:avLst>
              <a:gd name="adj1" fmla="val 62690"/>
              <a:gd name="adj2" fmla="val 89859"/>
              <a:gd name="adj3" fmla="val 16667"/>
            </a:avLst>
          </a:prstGeom>
          <a:solidFill>
            <a:schemeClr val="accent2">
              <a:lumMod val="20000"/>
              <a:lumOff val="8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4" name="文字方塊 3"/>
          <p:cNvSpPr txBox="1"/>
          <p:nvPr/>
        </p:nvSpPr>
        <p:spPr>
          <a:xfrm>
            <a:off x="811530" y="1992707"/>
            <a:ext cx="1851660" cy="978729"/>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zh-TW" altLang="zh-TW" dirty="0">
                <a:solidFill>
                  <a:schemeClr val="tx1">
                    <a:lumMod val="85000"/>
                    <a:lumOff val="15000"/>
                  </a:schemeClr>
                </a:solidFill>
                <a:latin typeface="SimHei" pitchFamily="2" charset="-122"/>
                <a:ea typeface="SimHei" pitchFamily="2" charset="-122"/>
              </a:rPr>
              <a:t>採用相同或類似</a:t>
            </a:r>
            <a:r>
              <a:rPr lang="zh-TW" altLang="en-US" dirty="0">
                <a:solidFill>
                  <a:schemeClr val="tx1">
                    <a:lumMod val="85000"/>
                    <a:lumOff val="15000"/>
                  </a:schemeClr>
                </a:solidFill>
                <a:latin typeface="SimHei" pitchFamily="2" charset="-122"/>
                <a:ea typeface="SimHei" pitchFamily="2" charset="-122"/>
              </a:rPr>
              <a:t>項目</a:t>
            </a:r>
            <a:r>
              <a:rPr lang="zh-TW" altLang="zh-TW" dirty="0">
                <a:solidFill>
                  <a:schemeClr val="tx1">
                    <a:lumMod val="85000"/>
                    <a:lumOff val="15000"/>
                  </a:schemeClr>
                </a:solidFill>
                <a:latin typeface="SimHei" pitchFamily="2" charset="-122"/>
                <a:ea typeface="SimHei" pitchFamily="2" charset="-122"/>
              </a:rPr>
              <a:t>之市場交易價格或其他攸關</a:t>
            </a:r>
            <a:r>
              <a:rPr lang="zh-TW" altLang="zh-TW" dirty="0" smtClean="0">
                <a:solidFill>
                  <a:schemeClr val="tx1">
                    <a:lumMod val="85000"/>
                    <a:lumOff val="15000"/>
                  </a:schemeClr>
                </a:solidFill>
                <a:latin typeface="SimHei" pitchFamily="2" charset="-122"/>
                <a:ea typeface="SimHei" pitchFamily="2" charset="-122"/>
              </a:rPr>
              <a:t>資訊</a:t>
            </a:r>
            <a:r>
              <a:rPr lang="zh-TW" altLang="en-US" dirty="0">
                <a:solidFill>
                  <a:schemeClr val="tx1">
                    <a:lumMod val="85000"/>
                    <a:lumOff val="15000"/>
                  </a:schemeClr>
                </a:solidFill>
                <a:latin typeface="SimHei" pitchFamily="2" charset="-122"/>
                <a:ea typeface="SimHei" pitchFamily="2" charset="-122"/>
              </a:rPr>
              <a:t>，包括矩陣</a:t>
            </a:r>
            <a:r>
              <a:rPr lang="zh-TW" altLang="en-US" dirty="0" smtClean="0">
                <a:solidFill>
                  <a:schemeClr val="tx1">
                    <a:lumMod val="85000"/>
                    <a:lumOff val="15000"/>
                  </a:schemeClr>
                </a:solidFill>
                <a:latin typeface="SimHei" pitchFamily="2" charset="-122"/>
                <a:ea typeface="SimHei" pitchFamily="2" charset="-122"/>
              </a:rPr>
              <a:t>定價</a:t>
            </a:r>
            <a:endParaRPr lang="zh-TW" altLang="en-US" dirty="0" smtClean="0">
              <a:solidFill>
                <a:schemeClr val="tx1">
                  <a:lumMod val="85000"/>
                  <a:lumOff val="15000"/>
                </a:schemeClr>
              </a:solidFill>
            </a:endParaRPr>
          </a:p>
        </p:txBody>
      </p:sp>
      <p:sp>
        <p:nvSpPr>
          <p:cNvPr id="5" name="圓角矩形圖說文字 4"/>
          <p:cNvSpPr/>
          <p:nvPr/>
        </p:nvSpPr>
        <p:spPr>
          <a:xfrm>
            <a:off x="6086475" y="1371600"/>
            <a:ext cx="2204085" cy="899160"/>
          </a:xfrm>
          <a:prstGeom prst="wedgeRoundRectCallout">
            <a:avLst>
              <a:gd name="adj1" fmla="val -65282"/>
              <a:gd name="adj2" fmla="val 123958"/>
              <a:gd name="adj3" fmla="val 16667"/>
            </a:avLst>
          </a:prstGeom>
          <a:solidFill>
            <a:schemeClr val="accent2">
              <a:lumMod val="20000"/>
              <a:lumOff val="8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6" name="文字方塊 5"/>
          <p:cNvSpPr txBox="1"/>
          <p:nvPr/>
        </p:nvSpPr>
        <p:spPr>
          <a:xfrm>
            <a:off x="6144577" y="1449540"/>
            <a:ext cx="2087880" cy="743280"/>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zh-TW" altLang="zh-TW" dirty="0">
                <a:solidFill>
                  <a:schemeClr val="tx1">
                    <a:lumMod val="85000"/>
                    <a:lumOff val="15000"/>
                  </a:schemeClr>
                </a:solidFill>
                <a:latin typeface="SimHei" pitchFamily="2" charset="-122"/>
                <a:ea typeface="SimHei" pitchFamily="2" charset="-122"/>
              </a:rPr>
              <a:t>反映重置某一資產服務產能於現時所需金額</a:t>
            </a:r>
            <a:r>
              <a:rPr lang="en-US" altLang="zh-TW" dirty="0">
                <a:solidFill>
                  <a:schemeClr val="tx1">
                    <a:lumMod val="85000"/>
                    <a:lumOff val="15000"/>
                  </a:schemeClr>
                </a:solidFill>
                <a:latin typeface="SimHei" pitchFamily="2" charset="-122"/>
                <a:ea typeface="SimHei" pitchFamily="2" charset="-122"/>
              </a:rPr>
              <a:t>(</a:t>
            </a:r>
            <a:r>
              <a:rPr lang="zh-TW" altLang="en-US" dirty="0">
                <a:solidFill>
                  <a:schemeClr val="tx1">
                    <a:lumMod val="85000"/>
                    <a:lumOff val="15000"/>
                  </a:schemeClr>
                </a:solidFill>
                <a:latin typeface="SimHei" pitchFamily="2" charset="-122"/>
                <a:ea typeface="SimHei" pitchFamily="2" charset="-122"/>
              </a:rPr>
              <a:t>即</a:t>
            </a:r>
            <a:r>
              <a:rPr lang="zh-TW" altLang="zh-TW" dirty="0">
                <a:solidFill>
                  <a:schemeClr val="tx1">
                    <a:lumMod val="85000"/>
                    <a:lumOff val="15000"/>
                  </a:schemeClr>
                </a:solidFill>
                <a:latin typeface="SimHei" pitchFamily="2" charset="-122"/>
                <a:ea typeface="SimHei" pitchFamily="2" charset="-122"/>
              </a:rPr>
              <a:t>現時重置成本</a:t>
            </a:r>
            <a:r>
              <a:rPr lang="en-US" altLang="zh-TW" dirty="0" smtClean="0">
                <a:solidFill>
                  <a:schemeClr val="tx1">
                    <a:lumMod val="85000"/>
                    <a:lumOff val="15000"/>
                  </a:schemeClr>
                </a:solidFill>
                <a:latin typeface="SimHei" pitchFamily="2" charset="-122"/>
                <a:ea typeface="SimHei" pitchFamily="2" charset="-122"/>
              </a:rPr>
              <a:t>)</a:t>
            </a:r>
            <a:endParaRPr lang="zh-TW" altLang="en-US" dirty="0" smtClean="0">
              <a:solidFill>
                <a:schemeClr val="tx1">
                  <a:lumMod val="85000"/>
                  <a:lumOff val="15000"/>
                </a:schemeClr>
              </a:solidFill>
            </a:endParaRPr>
          </a:p>
        </p:txBody>
      </p:sp>
      <p:sp>
        <p:nvSpPr>
          <p:cNvPr id="7" name="圓角矩形圖說文字 6"/>
          <p:cNvSpPr/>
          <p:nvPr/>
        </p:nvSpPr>
        <p:spPr>
          <a:xfrm>
            <a:off x="6202680" y="4889500"/>
            <a:ext cx="2484120" cy="1234440"/>
          </a:xfrm>
          <a:prstGeom prst="wedgeRoundRectCallout">
            <a:avLst>
              <a:gd name="adj1" fmla="val -83771"/>
              <a:gd name="adj2" fmla="val -40047"/>
              <a:gd name="adj3" fmla="val 16667"/>
            </a:avLst>
          </a:prstGeom>
          <a:solidFill>
            <a:schemeClr val="accent2">
              <a:lumMod val="20000"/>
              <a:lumOff val="80000"/>
            </a:schemeClr>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8" name="文字方塊 7"/>
          <p:cNvSpPr txBox="1"/>
          <p:nvPr/>
        </p:nvSpPr>
        <p:spPr>
          <a:xfrm>
            <a:off x="6294120" y="4909761"/>
            <a:ext cx="2301240" cy="1214179"/>
          </a:xfrm>
          <a:prstGeom prst="rect">
            <a:avLst/>
          </a:prstGeom>
          <a:noFill/>
        </p:spPr>
        <p:txBody>
          <a:bodyPr wrap="square" lIns="0" tIns="36576" rIns="0" bIns="0" rtlCol="0">
            <a:spAutoFit/>
          </a:bodyPr>
          <a:lstStyle/>
          <a:p>
            <a:pPr marL="0" lvl="1">
              <a:lnSpc>
                <a:spcPct val="85000"/>
              </a:lnSpc>
              <a:spcAft>
                <a:spcPts val="600"/>
              </a:spcAft>
              <a:buClr>
                <a:schemeClr val="accent2"/>
              </a:buClr>
              <a:buSzPct val="70000"/>
            </a:pPr>
            <a:r>
              <a:rPr lang="zh-TW" altLang="zh-TW" dirty="0">
                <a:solidFill>
                  <a:schemeClr val="tx1">
                    <a:lumMod val="85000"/>
                    <a:lumOff val="15000"/>
                  </a:schemeClr>
                </a:solidFill>
                <a:latin typeface="SimHei" pitchFamily="2" charset="-122"/>
                <a:ea typeface="SimHei" pitchFamily="2" charset="-122"/>
              </a:rPr>
              <a:t>將未來金額轉換為單一現</a:t>
            </a:r>
            <a:r>
              <a:rPr lang="zh-TW" altLang="en-US" dirty="0">
                <a:solidFill>
                  <a:schemeClr val="tx1">
                    <a:lumMod val="85000"/>
                    <a:lumOff val="15000"/>
                  </a:schemeClr>
                </a:solidFill>
                <a:latin typeface="SimHei" pitchFamily="2" charset="-122"/>
                <a:ea typeface="SimHei" pitchFamily="2" charset="-122"/>
              </a:rPr>
              <a:t>時</a:t>
            </a:r>
            <a:r>
              <a:rPr lang="en-US" altLang="zh-TW" dirty="0">
                <a:solidFill>
                  <a:schemeClr val="tx1">
                    <a:lumMod val="85000"/>
                    <a:lumOff val="15000"/>
                  </a:schemeClr>
                </a:solidFill>
                <a:latin typeface="SimHei" pitchFamily="2" charset="-122"/>
                <a:ea typeface="SimHei" pitchFamily="2" charset="-122"/>
              </a:rPr>
              <a:t>(</a:t>
            </a:r>
            <a:r>
              <a:rPr lang="zh-TW" altLang="zh-TW" dirty="0">
                <a:solidFill>
                  <a:schemeClr val="tx1">
                    <a:lumMod val="85000"/>
                    <a:lumOff val="15000"/>
                  </a:schemeClr>
                </a:solidFill>
                <a:latin typeface="SimHei" pitchFamily="2" charset="-122"/>
                <a:ea typeface="SimHei" pitchFamily="2" charset="-122"/>
              </a:rPr>
              <a:t>即折現</a:t>
            </a:r>
            <a:r>
              <a:rPr lang="en-US" altLang="zh-TW" dirty="0">
                <a:solidFill>
                  <a:schemeClr val="tx1">
                    <a:lumMod val="85000"/>
                    <a:lumOff val="15000"/>
                  </a:schemeClr>
                </a:solidFill>
                <a:latin typeface="SimHei" pitchFamily="2" charset="-122"/>
                <a:ea typeface="SimHei" pitchFamily="2" charset="-122"/>
              </a:rPr>
              <a:t>)</a:t>
            </a:r>
            <a:r>
              <a:rPr lang="zh-TW" altLang="zh-TW" dirty="0" smtClean="0">
                <a:solidFill>
                  <a:schemeClr val="tx1">
                    <a:lumMod val="85000"/>
                    <a:lumOff val="15000"/>
                  </a:schemeClr>
                </a:solidFill>
                <a:latin typeface="SimHei" pitchFamily="2" charset="-122"/>
                <a:ea typeface="SimHei" pitchFamily="2" charset="-122"/>
              </a:rPr>
              <a:t>金額</a:t>
            </a:r>
            <a:r>
              <a:rPr lang="zh-TW" altLang="en-US" dirty="0" smtClean="0">
                <a:solidFill>
                  <a:schemeClr val="tx1">
                    <a:lumMod val="85000"/>
                    <a:lumOff val="15000"/>
                  </a:schemeClr>
                </a:solidFill>
                <a:latin typeface="新細明體"/>
                <a:ea typeface="新細明體"/>
              </a:rPr>
              <a:t>，</a:t>
            </a:r>
            <a:r>
              <a:rPr lang="zh-TW" altLang="zh-TW" dirty="0">
                <a:solidFill>
                  <a:schemeClr val="tx1">
                    <a:lumMod val="85000"/>
                    <a:lumOff val="15000"/>
                  </a:schemeClr>
                </a:solidFill>
                <a:latin typeface="SimHei" pitchFamily="2" charset="-122"/>
                <a:ea typeface="SimHei" pitchFamily="2" charset="-122"/>
              </a:rPr>
              <a:t>包括如現值技術</a:t>
            </a:r>
            <a:r>
              <a:rPr lang="zh-TW" altLang="en-US" dirty="0">
                <a:solidFill>
                  <a:schemeClr val="tx1">
                    <a:lumMod val="85000"/>
                    <a:lumOff val="15000"/>
                  </a:schemeClr>
                </a:solidFill>
                <a:latin typeface="SimHei" pitchFamily="2" charset="-122"/>
                <a:ea typeface="SimHei" pitchFamily="2" charset="-122"/>
              </a:rPr>
              <a:t>、</a:t>
            </a:r>
            <a:r>
              <a:rPr lang="zh-TW" altLang="zh-TW" dirty="0">
                <a:solidFill>
                  <a:schemeClr val="tx1">
                    <a:lumMod val="85000"/>
                    <a:lumOff val="15000"/>
                  </a:schemeClr>
                </a:solidFill>
                <a:latin typeface="SimHei" pitchFamily="2" charset="-122"/>
                <a:ea typeface="SimHei" pitchFamily="2" charset="-122"/>
              </a:rPr>
              <a:t>選擇權定價模式</a:t>
            </a:r>
            <a:r>
              <a:rPr lang="zh-TW" altLang="en-US" dirty="0">
                <a:solidFill>
                  <a:schemeClr val="tx1">
                    <a:lumMod val="85000"/>
                    <a:lumOff val="15000"/>
                  </a:schemeClr>
                </a:solidFill>
                <a:latin typeface="SimHei" pitchFamily="2" charset="-122"/>
                <a:ea typeface="SimHei" pitchFamily="2" charset="-122"/>
              </a:rPr>
              <a:t>、</a:t>
            </a:r>
            <a:r>
              <a:rPr lang="zh-TW" altLang="zh-TW" dirty="0">
                <a:solidFill>
                  <a:schemeClr val="tx1">
                    <a:lumMod val="85000"/>
                    <a:lumOff val="15000"/>
                  </a:schemeClr>
                </a:solidFill>
                <a:latin typeface="SimHei" pitchFamily="2" charset="-122"/>
                <a:ea typeface="SimHei" pitchFamily="2" charset="-122"/>
              </a:rPr>
              <a:t>多期間超額盈餘</a:t>
            </a:r>
            <a:r>
              <a:rPr lang="zh-TW" altLang="zh-TW" dirty="0" smtClean="0">
                <a:solidFill>
                  <a:schemeClr val="tx1">
                    <a:lumMod val="85000"/>
                    <a:lumOff val="15000"/>
                  </a:schemeClr>
                </a:solidFill>
                <a:latin typeface="SimHei" pitchFamily="2" charset="-122"/>
                <a:ea typeface="SimHei" pitchFamily="2" charset="-122"/>
              </a:rPr>
              <a:t>法</a:t>
            </a:r>
            <a:endParaRPr lang="zh-TW" altLang="en-US" dirty="0" smtClean="0">
              <a:solidFill>
                <a:schemeClr val="tx1">
                  <a:lumMod val="85000"/>
                  <a:lumOff val="15000"/>
                </a:schemeClr>
              </a:solidFill>
            </a:endParaRPr>
          </a:p>
        </p:txBody>
      </p:sp>
    </p:spTree>
    <p:extLst>
      <p:ext uri="{BB962C8B-B14F-4D97-AF65-F5344CB8AC3E}">
        <p14:creationId xmlns:p14="http://schemas.microsoft.com/office/powerpoint/2010/main" val="130402422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zh-TW" altLang="en-US" dirty="0">
                <a:latin typeface="+mj-lt"/>
              </a:rPr>
              <a:t>公允價值層級</a:t>
            </a:r>
            <a:r>
              <a:rPr lang="en-GB" altLang="zh-TW" sz="3300" dirty="0" smtClean="0">
                <a:solidFill>
                  <a:schemeClr val="tx1">
                    <a:lumMod val="85000"/>
                    <a:lumOff val="15000"/>
                  </a:schemeClr>
                </a:solidFill>
                <a:ea typeface="SimHei" pitchFamily="2" charset="-122"/>
              </a:rPr>
              <a:t/>
            </a:r>
            <a:br>
              <a:rPr lang="en-GB" altLang="zh-TW" sz="3300" dirty="0" smtClean="0">
                <a:solidFill>
                  <a:schemeClr val="tx1">
                    <a:lumMod val="85000"/>
                    <a:lumOff val="15000"/>
                  </a:schemeClr>
                </a:solidFill>
                <a:ea typeface="SimHei" pitchFamily="2" charset="-122"/>
              </a:rPr>
            </a:br>
            <a:r>
              <a:rPr lang="en-GB" dirty="0" smtClean="0">
                <a:solidFill>
                  <a:schemeClr val="tx1">
                    <a:lumMod val="85000"/>
                    <a:lumOff val="15000"/>
                  </a:schemeClr>
                </a:solidFill>
              </a:rPr>
              <a:t/>
            </a:r>
            <a:br>
              <a:rPr lang="en-GB" dirty="0" smtClean="0">
                <a:solidFill>
                  <a:schemeClr val="tx1">
                    <a:lumMod val="85000"/>
                    <a:lumOff val="15000"/>
                  </a:schemeClr>
                </a:solidFill>
              </a:rPr>
            </a:br>
            <a:endParaRPr lang="en-GB" dirty="0">
              <a:solidFill>
                <a:schemeClr val="tx1">
                  <a:lumMod val="85000"/>
                  <a:lumOff val="15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02437378"/>
              </p:ext>
            </p:extLst>
          </p:nvPr>
        </p:nvGraphicFramePr>
        <p:xfrm>
          <a:off x="455735" y="1412875"/>
          <a:ext cx="8233994" cy="4089894"/>
        </p:xfrm>
        <a:graphic>
          <a:graphicData uri="http://schemas.openxmlformats.org/drawingml/2006/table">
            <a:tbl>
              <a:tblPr firstRow="1" bandRow="1">
                <a:tableStyleId>{F5AB1C69-6EDB-4FF4-983F-18BD219EF322}</a:tableStyleId>
              </a:tblPr>
              <a:tblGrid>
                <a:gridCol w="1220732"/>
                <a:gridCol w="2337754"/>
                <a:gridCol w="2337754"/>
                <a:gridCol w="2337754"/>
              </a:tblGrid>
              <a:tr h="446980">
                <a:tc>
                  <a:txBody>
                    <a:bodyPr/>
                    <a:lstStyle/>
                    <a:p>
                      <a:endParaRPr lang="en-GB" sz="1800" baseline="0" dirty="0">
                        <a:solidFill>
                          <a:srgbClr val="646464"/>
                        </a:solidFill>
                        <a:latin typeface="Arial" pitchFamily="34" charset="0"/>
                        <a:ea typeface="SimHei" pitchFamily="2" charset="-122"/>
                      </a:endParaRPr>
                    </a:p>
                  </a:txBody>
                  <a:tcPr marL="91436" marR="91436"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4B4B4"/>
                    </a:solidFill>
                  </a:tcPr>
                </a:tc>
                <a:tc>
                  <a:txBody>
                    <a:bodyPr/>
                    <a:lstStyle/>
                    <a:p>
                      <a:pPr>
                        <a:lnSpc>
                          <a:spcPts val="2800"/>
                        </a:lnSpc>
                      </a:pPr>
                      <a:r>
                        <a:rPr lang="zh-TW" altLang="en-US" sz="1800" baseline="0" dirty="0" smtClean="0">
                          <a:solidFill>
                            <a:schemeClr val="tx1">
                              <a:lumMod val="85000"/>
                              <a:lumOff val="15000"/>
                            </a:schemeClr>
                          </a:solidFill>
                          <a:latin typeface="Arial" pitchFamily="34" charset="0"/>
                          <a:ea typeface="SimHei" pitchFamily="2" charset="-122"/>
                        </a:rPr>
                        <a:t>第</a:t>
                      </a:r>
                      <a:r>
                        <a:rPr lang="en-GB" sz="1800" baseline="0" dirty="0" smtClean="0">
                          <a:solidFill>
                            <a:schemeClr val="tx1">
                              <a:lumMod val="85000"/>
                              <a:lumOff val="15000"/>
                            </a:schemeClr>
                          </a:solidFill>
                          <a:latin typeface="Arial" pitchFamily="34" charset="0"/>
                          <a:ea typeface="SimHei" pitchFamily="2" charset="-122"/>
                        </a:rPr>
                        <a:t>1</a:t>
                      </a:r>
                      <a:r>
                        <a:rPr lang="zh-TW" altLang="en-US" sz="1800" baseline="0" dirty="0" smtClean="0">
                          <a:solidFill>
                            <a:schemeClr val="tx1">
                              <a:lumMod val="85000"/>
                              <a:lumOff val="15000"/>
                            </a:schemeClr>
                          </a:solidFill>
                          <a:latin typeface="Arial" pitchFamily="34" charset="0"/>
                          <a:ea typeface="SimHei" pitchFamily="2" charset="-122"/>
                        </a:rPr>
                        <a:t>等級</a:t>
                      </a:r>
                      <a:endParaRPr lang="en-GB" sz="1800" baseline="0" dirty="0">
                        <a:solidFill>
                          <a:schemeClr val="tx1">
                            <a:lumMod val="85000"/>
                            <a:lumOff val="15000"/>
                          </a:schemeClr>
                        </a:solidFill>
                        <a:latin typeface="Arial" pitchFamily="34" charset="0"/>
                        <a:ea typeface="SimHei" pitchFamily="2" charset="-122"/>
                      </a:endParaRPr>
                    </a:p>
                  </a:txBody>
                  <a:tcPr marL="91436" marR="91436"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4B4B4"/>
                    </a:solidFill>
                  </a:tcPr>
                </a:tc>
                <a:tc>
                  <a:txBody>
                    <a:bodyPr/>
                    <a:lstStyle/>
                    <a:p>
                      <a:pPr>
                        <a:lnSpc>
                          <a:spcPts val="2800"/>
                        </a:lnSpc>
                      </a:pPr>
                      <a:r>
                        <a:rPr lang="zh-TW" altLang="en-US" sz="1800" baseline="0" dirty="0" smtClean="0">
                          <a:solidFill>
                            <a:schemeClr val="tx1">
                              <a:lumMod val="85000"/>
                              <a:lumOff val="15000"/>
                            </a:schemeClr>
                          </a:solidFill>
                          <a:latin typeface="Arial" pitchFamily="34" charset="0"/>
                          <a:ea typeface="SimHei" pitchFamily="2" charset="-122"/>
                        </a:rPr>
                        <a:t>第</a:t>
                      </a:r>
                      <a:r>
                        <a:rPr lang="en-GB" sz="1800" baseline="0" dirty="0" smtClean="0">
                          <a:solidFill>
                            <a:schemeClr val="tx1">
                              <a:lumMod val="85000"/>
                              <a:lumOff val="15000"/>
                            </a:schemeClr>
                          </a:solidFill>
                          <a:latin typeface="Arial" pitchFamily="34" charset="0"/>
                          <a:ea typeface="SimHei" pitchFamily="2" charset="-122"/>
                        </a:rPr>
                        <a:t>2</a:t>
                      </a:r>
                      <a:r>
                        <a:rPr lang="zh-TW" altLang="en-US" sz="1800" baseline="0" dirty="0" smtClean="0">
                          <a:solidFill>
                            <a:schemeClr val="tx1">
                              <a:lumMod val="85000"/>
                              <a:lumOff val="15000"/>
                            </a:schemeClr>
                          </a:solidFill>
                          <a:latin typeface="Arial" pitchFamily="34" charset="0"/>
                          <a:ea typeface="SimHei" pitchFamily="2" charset="-122"/>
                        </a:rPr>
                        <a:t>等級</a:t>
                      </a:r>
                      <a:endParaRPr lang="en-GB" sz="1800" baseline="0" dirty="0">
                        <a:solidFill>
                          <a:schemeClr val="tx1">
                            <a:lumMod val="85000"/>
                            <a:lumOff val="15000"/>
                          </a:schemeClr>
                        </a:solidFill>
                        <a:latin typeface="Arial" pitchFamily="34" charset="0"/>
                        <a:ea typeface="SimHei" pitchFamily="2" charset="-122"/>
                      </a:endParaRPr>
                    </a:p>
                  </a:txBody>
                  <a:tcPr marL="91436" marR="91436"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4B4B4"/>
                    </a:solidFill>
                  </a:tcPr>
                </a:tc>
                <a:tc>
                  <a:txBody>
                    <a:bodyPr/>
                    <a:lstStyle/>
                    <a:p>
                      <a:pPr>
                        <a:lnSpc>
                          <a:spcPts val="2800"/>
                        </a:lnSpc>
                      </a:pPr>
                      <a:r>
                        <a:rPr lang="zh-TW" altLang="en-US" sz="1800" baseline="0" dirty="0" smtClean="0">
                          <a:solidFill>
                            <a:schemeClr val="tx1">
                              <a:lumMod val="85000"/>
                              <a:lumOff val="15000"/>
                            </a:schemeClr>
                          </a:solidFill>
                          <a:latin typeface="Arial" pitchFamily="34" charset="0"/>
                          <a:ea typeface="SimHei" pitchFamily="2" charset="-122"/>
                        </a:rPr>
                        <a:t>第</a:t>
                      </a:r>
                      <a:r>
                        <a:rPr lang="en-GB" sz="1800" baseline="0" dirty="0" smtClean="0">
                          <a:solidFill>
                            <a:schemeClr val="tx1">
                              <a:lumMod val="85000"/>
                              <a:lumOff val="15000"/>
                            </a:schemeClr>
                          </a:solidFill>
                          <a:latin typeface="Arial" pitchFamily="34" charset="0"/>
                          <a:ea typeface="SimHei" pitchFamily="2" charset="-122"/>
                        </a:rPr>
                        <a:t>3</a:t>
                      </a:r>
                      <a:r>
                        <a:rPr lang="zh-TW" altLang="en-US" sz="1800" baseline="0" dirty="0" smtClean="0">
                          <a:solidFill>
                            <a:schemeClr val="tx1">
                              <a:lumMod val="85000"/>
                              <a:lumOff val="15000"/>
                            </a:schemeClr>
                          </a:solidFill>
                          <a:latin typeface="Arial" pitchFamily="34" charset="0"/>
                          <a:ea typeface="SimHei" pitchFamily="2" charset="-122"/>
                        </a:rPr>
                        <a:t>等級</a:t>
                      </a:r>
                      <a:endParaRPr lang="en-GB" sz="1800" baseline="0" dirty="0">
                        <a:solidFill>
                          <a:schemeClr val="tx1">
                            <a:lumMod val="85000"/>
                            <a:lumOff val="15000"/>
                          </a:schemeClr>
                        </a:solidFill>
                        <a:latin typeface="Arial" pitchFamily="34" charset="0"/>
                        <a:ea typeface="SimHei" pitchFamily="2" charset="-122"/>
                      </a:endParaRPr>
                    </a:p>
                  </a:txBody>
                  <a:tcPr marL="91436" marR="91436"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B4B4B4"/>
                    </a:solidFill>
                  </a:tcPr>
                </a:tc>
              </a:tr>
              <a:tr h="1509266">
                <a:tc>
                  <a:txBody>
                    <a:bodyPr/>
                    <a:lstStyle/>
                    <a:p>
                      <a:r>
                        <a:rPr lang="zh-TW" altLang="en-US" sz="1800" baseline="0" dirty="0" smtClean="0">
                          <a:solidFill>
                            <a:schemeClr val="tx1"/>
                          </a:solidFill>
                          <a:latin typeface="Arial" pitchFamily="34" charset="0"/>
                          <a:ea typeface="SimHei" pitchFamily="2" charset="-122"/>
                        </a:rPr>
                        <a:t>定義</a:t>
                      </a:r>
                      <a:endParaRPr lang="en-GB" sz="1800" baseline="0" dirty="0">
                        <a:solidFill>
                          <a:schemeClr val="tx1"/>
                        </a:solidFill>
                        <a:latin typeface="Arial" pitchFamily="34" charset="0"/>
                        <a:ea typeface="SimHei" pitchFamily="2" charset="-122"/>
                      </a:endParaRPr>
                    </a:p>
                  </a:txBody>
                  <a:tcPr marL="91436" marR="91436"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schemeClr>
                    </a:solidFill>
                  </a:tcPr>
                </a:tc>
                <a:tc>
                  <a:txBody>
                    <a:bodyPr/>
                    <a:lstStyle/>
                    <a:p>
                      <a:pPr marL="0" marR="0" lvl="0" indent="0" algn="l" defTabSz="914400" rtl="0" eaLnBrk="1" fontAlgn="base" latinLnBrk="0" hangingPunct="1">
                        <a:lnSpc>
                          <a:spcPts val="2800"/>
                        </a:lnSpc>
                        <a:spcBef>
                          <a:spcPct val="20000"/>
                        </a:spcBef>
                        <a:spcAft>
                          <a:spcPct val="0"/>
                        </a:spcAft>
                        <a:buClr>
                          <a:srgbClr val="FFD200"/>
                        </a:buClr>
                        <a:buSzPct val="75000"/>
                        <a:buFont typeface="Arial" charset="0"/>
                        <a:buNone/>
                        <a:tabLst/>
                      </a:pPr>
                      <a:r>
                        <a:rPr kumimoji="0" lang="zh-TW" altLang="en-US" sz="1800" b="0" i="0" u="none" strike="noStrike" cap="none" normalizeH="0" baseline="0" dirty="0" smtClean="0">
                          <a:ln>
                            <a:noFill/>
                          </a:ln>
                          <a:solidFill>
                            <a:schemeClr val="tx1"/>
                          </a:solidFill>
                          <a:effectLst/>
                          <a:latin typeface="Arial" pitchFamily="34" charset="0"/>
                          <a:ea typeface="SimHei" pitchFamily="2" charset="-122"/>
                        </a:rPr>
                        <a:t>企業於衡量日可取得之相同資產或負債於活絡市場之報價</a:t>
                      </a:r>
                      <a:r>
                        <a:rPr kumimoji="0" lang="en-US" altLang="zh-TW" sz="1800" b="0" i="0" u="none" strike="noStrike" cap="none" normalizeH="0" baseline="0" dirty="0" smtClean="0">
                          <a:ln>
                            <a:noFill/>
                          </a:ln>
                          <a:solidFill>
                            <a:schemeClr val="tx1"/>
                          </a:solidFill>
                          <a:effectLst/>
                          <a:latin typeface="Arial" pitchFamily="34" charset="0"/>
                          <a:ea typeface="SimHei" pitchFamily="2" charset="-122"/>
                        </a:rPr>
                        <a:t>(</a:t>
                      </a:r>
                      <a:r>
                        <a:rPr kumimoji="0" lang="zh-TW" altLang="en-US" sz="1800" b="0" i="0" u="none" strike="noStrike" cap="none" normalizeH="0" baseline="0" dirty="0" smtClean="0">
                          <a:ln>
                            <a:noFill/>
                          </a:ln>
                          <a:solidFill>
                            <a:schemeClr val="tx1"/>
                          </a:solidFill>
                          <a:effectLst/>
                          <a:latin typeface="Arial" pitchFamily="34" charset="0"/>
                          <a:ea typeface="SimHei" pitchFamily="2" charset="-122"/>
                        </a:rPr>
                        <a:t>未經調整</a:t>
                      </a:r>
                      <a:r>
                        <a:rPr kumimoji="0" lang="en-US" altLang="zh-TW" sz="1800" b="0" i="0" u="none" strike="noStrike" cap="none" normalizeH="0" baseline="0" dirty="0" smtClean="0">
                          <a:ln>
                            <a:noFill/>
                          </a:ln>
                          <a:solidFill>
                            <a:schemeClr val="tx1"/>
                          </a:solidFill>
                          <a:effectLst/>
                          <a:latin typeface="Arial" pitchFamily="34" charset="0"/>
                          <a:ea typeface="SimHei" pitchFamily="2" charset="-122"/>
                        </a:rPr>
                        <a:t>) </a:t>
                      </a:r>
                      <a:endParaRPr kumimoji="0" lang="en-GB" altLang="zh-TW" sz="1800" b="0" i="0" u="none" strike="noStrike" cap="none" normalizeH="0" baseline="0" dirty="0" smtClean="0">
                        <a:ln>
                          <a:noFill/>
                        </a:ln>
                        <a:solidFill>
                          <a:schemeClr val="tx1"/>
                        </a:solidFill>
                        <a:effectLst/>
                        <a:latin typeface="Arial" pitchFamily="34" charset="0"/>
                        <a:ea typeface="SimHei" pitchFamily="2" charset="-122"/>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schemeClr>
                    </a:solidFill>
                  </a:tcPr>
                </a:tc>
                <a:tc>
                  <a:txBody>
                    <a:bodyPr/>
                    <a:lstStyle/>
                    <a:p>
                      <a:pPr>
                        <a:lnSpc>
                          <a:spcPts val="2800"/>
                        </a:lnSpc>
                        <a:spcAft>
                          <a:spcPts val="0"/>
                        </a:spcAft>
                      </a:pPr>
                      <a:r>
                        <a:rPr kumimoji="0" lang="zh-TW" altLang="en-US" sz="1800" b="0" i="0" u="none" strike="noStrike" cap="none" normalizeH="0" baseline="0" dirty="0" smtClean="0">
                          <a:ln>
                            <a:noFill/>
                          </a:ln>
                          <a:solidFill>
                            <a:schemeClr val="tx1"/>
                          </a:solidFill>
                          <a:effectLst/>
                          <a:latin typeface="SimHei" pitchFamily="49" charset="-122"/>
                          <a:ea typeface="SimHei" pitchFamily="49" charset="-122"/>
                        </a:rPr>
                        <a:t>資產或負債直接或間接之可觀察輸入值，但包括於第</a:t>
                      </a:r>
                      <a:r>
                        <a:rPr kumimoji="0" lang="en-US" altLang="zh-TW" sz="1800" b="0" i="0" u="none" strike="noStrike" cap="none" normalizeH="0" baseline="0" dirty="0" smtClean="0">
                          <a:ln>
                            <a:noFill/>
                          </a:ln>
                          <a:solidFill>
                            <a:schemeClr val="tx1"/>
                          </a:solidFill>
                          <a:effectLst/>
                          <a:latin typeface="SimHei" pitchFamily="49" charset="-122"/>
                          <a:ea typeface="SimHei" pitchFamily="49" charset="-122"/>
                        </a:rPr>
                        <a:t>1</a:t>
                      </a:r>
                      <a:r>
                        <a:rPr kumimoji="0" lang="zh-TW" altLang="en-US" sz="1800" b="0" i="0" u="none" strike="noStrike" cap="none" normalizeH="0" baseline="0" dirty="0" smtClean="0">
                          <a:ln>
                            <a:noFill/>
                          </a:ln>
                          <a:solidFill>
                            <a:schemeClr val="tx1"/>
                          </a:solidFill>
                          <a:effectLst/>
                          <a:latin typeface="SimHei" pitchFamily="49" charset="-122"/>
                          <a:ea typeface="SimHei" pitchFamily="49" charset="-122"/>
                        </a:rPr>
                        <a:t>等級之報價者除外</a:t>
                      </a:r>
                      <a:endParaRPr kumimoji="0" lang="en-US" altLang="zh-TW" sz="1800" b="0" i="0" u="none" strike="noStrike" kern="1200" cap="none" normalizeH="0" baseline="0" dirty="0" smtClean="0">
                        <a:ln>
                          <a:noFill/>
                        </a:ln>
                        <a:solidFill>
                          <a:schemeClr val="tx1"/>
                        </a:solidFill>
                        <a:effectLst/>
                        <a:latin typeface="SimHei" pitchFamily="49" charset="-122"/>
                        <a:ea typeface="SimHei" pitchFamily="49" charset="-122"/>
                        <a:cs typeface="+mn-cs"/>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schemeClr>
                    </a:solidFill>
                  </a:tcPr>
                </a:tc>
                <a:tc>
                  <a:txBody>
                    <a:bodyPr/>
                    <a:lstStyle/>
                    <a:p>
                      <a:pPr>
                        <a:lnSpc>
                          <a:spcPts val="2800"/>
                        </a:lnSpc>
                        <a:spcAft>
                          <a:spcPts val="0"/>
                        </a:spcAft>
                      </a:pPr>
                      <a:r>
                        <a:rPr kumimoji="0" lang="zh-TW" altLang="en-US" sz="1800" b="0" i="0" u="none" strike="noStrike" cap="none" normalizeH="0" baseline="0" dirty="0" smtClean="0">
                          <a:ln>
                            <a:noFill/>
                          </a:ln>
                          <a:solidFill>
                            <a:schemeClr val="tx1"/>
                          </a:solidFill>
                          <a:effectLst/>
                          <a:latin typeface="Arial" pitchFamily="34" charset="0"/>
                          <a:ea typeface="SimHei" pitchFamily="2" charset="-122"/>
                        </a:rPr>
                        <a:t>資產或負債之不可觀察輸入值</a:t>
                      </a:r>
                      <a:r>
                        <a:rPr kumimoji="0" lang="en-US" altLang="zh-TW" sz="1800" b="0" i="0" u="none" strike="noStrike" cap="none" normalizeH="0" baseline="0" dirty="0" smtClean="0">
                          <a:ln>
                            <a:noFill/>
                          </a:ln>
                          <a:solidFill>
                            <a:schemeClr val="tx1"/>
                          </a:solidFill>
                          <a:effectLst/>
                          <a:latin typeface="Arial" pitchFamily="34" charset="0"/>
                          <a:ea typeface="SimHei" pitchFamily="2" charset="-122"/>
                        </a:rPr>
                        <a:t>*</a:t>
                      </a:r>
                      <a:endParaRPr lang="en-GB" sz="1800" baseline="0" dirty="0">
                        <a:solidFill>
                          <a:schemeClr val="tx1"/>
                        </a:solidFill>
                        <a:latin typeface="Arial" pitchFamily="34" charset="0"/>
                        <a:ea typeface="SimHei" pitchFamily="2" charset="-122"/>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75000"/>
                      </a:schemeClr>
                    </a:solidFill>
                  </a:tcPr>
                </a:tc>
              </a:tr>
              <a:tr h="1509266">
                <a:tc>
                  <a:txBody>
                    <a:bodyPr/>
                    <a:lstStyle/>
                    <a:p>
                      <a:r>
                        <a:rPr lang="zh-TW" altLang="en-US" sz="1800" baseline="0" dirty="0" smtClean="0">
                          <a:solidFill>
                            <a:schemeClr val="tx1"/>
                          </a:solidFill>
                          <a:latin typeface="Arial" pitchFamily="34" charset="0"/>
                          <a:ea typeface="SimHei" pitchFamily="2" charset="-122"/>
                        </a:rPr>
                        <a:t>釋例</a:t>
                      </a:r>
                      <a:endParaRPr lang="en-GB" sz="1800" baseline="0" dirty="0">
                        <a:solidFill>
                          <a:schemeClr val="tx1"/>
                        </a:solidFill>
                        <a:latin typeface="Arial" pitchFamily="34" charset="0"/>
                        <a:ea typeface="SimHei" pitchFamily="2" charset="-122"/>
                      </a:endParaRPr>
                    </a:p>
                  </a:txBody>
                  <a:tcPr marL="91436" marR="91436"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c>
                  <a:txBody>
                    <a:bodyPr/>
                    <a:lstStyle/>
                    <a:p>
                      <a:pPr marL="0" algn="l" defTabSz="914400" rtl="0" eaLnBrk="1" latinLnBrk="0" hangingPunct="1">
                        <a:lnSpc>
                          <a:spcPts val="2800"/>
                        </a:lnSpc>
                        <a:spcAft>
                          <a:spcPts val="0"/>
                        </a:spcAft>
                      </a:pPr>
                      <a:r>
                        <a:rPr lang="zh-TW" altLang="en-US" sz="1800" kern="1200" baseline="0" dirty="0" smtClean="0">
                          <a:solidFill>
                            <a:schemeClr val="tx1"/>
                          </a:solidFill>
                          <a:latin typeface="Arial" pitchFamily="34" charset="0"/>
                          <a:ea typeface="SimHei" pitchFamily="2" charset="-122"/>
                          <a:cs typeface="+mn-cs"/>
                        </a:rPr>
                        <a:t>於倫敦證券交易所交易之某一權益證券之報價</a:t>
                      </a:r>
                      <a:r>
                        <a:rPr lang="en-GB" sz="1800" kern="1200" baseline="0" dirty="0" smtClean="0">
                          <a:solidFill>
                            <a:schemeClr val="tx1"/>
                          </a:solidFill>
                          <a:latin typeface="Arial" pitchFamily="34" charset="0"/>
                          <a:ea typeface="SimHei" pitchFamily="2" charset="-122"/>
                          <a:cs typeface="+mn-cs"/>
                        </a:rPr>
                        <a:t> </a:t>
                      </a:r>
                      <a:endParaRPr lang="en-GB" sz="1800" kern="1200" baseline="0" dirty="0">
                        <a:solidFill>
                          <a:schemeClr val="tx1"/>
                        </a:solidFill>
                        <a:latin typeface="Arial" pitchFamily="34" charset="0"/>
                        <a:ea typeface="SimHei" pitchFamily="2" charset="-122"/>
                        <a:cs typeface="+mn-cs"/>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c>
                  <a:txBody>
                    <a:bodyPr/>
                    <a:lstStyle/>
                    <a:p>
                      <a:pPr marL="0" algn="l" defTabSz="914400" rtl="0" eaLnBrk="1" latinLnBrk="0" hangingPunct="1">
                        <a:lnSpc>
                          <a:spcPts val="2800"/>
                        </a:lnSpc>
                        <a:spcAft>
                          <a:spcPts val="0"/>
                        </a:spcAft>
                      </a:pPr>
                      <a:r>
                        <a:rPr lang="zh-TW" altLang="en-US" sz="1800" kern="1200" baseline="0" dirty="0" smtClean="0">
                          <a:solidFill>
                            <a:schemeClr val="tx1"/>
                          </a:solidFill>
                          <a:latin typeface="Arial" pitchFamily="34" charset="0"/>
                          <a:ea typeface="SimHei" pitchFamily="2" charset="-122"/>
                          <a:cs typeface="+mn-cs"/>
                        </a:rPr>
                        <a:t>於一般報價區間</a:t>
                      </a:r>
                      <a:r>
                        <a:rPr lang="en-US" altLang="zh-TW" sz="1800" kern="1200" baseline="0" dirty="0" smtClean="0">
                          <a:solidFill>
                            <a:schemeClr val="tx1"/>
                          </a:solidFill>
                          <a:latin typeface="Arial" pitchFamily="34" charset="0"/>
                          <a:ea typeface="SimHei" pitchFamily="2" charset="-122"/>
                          <a:cs typeface="+mn-cs"/>
                        </a:rPr>
                        <a:t>(</a:t>
                      </a:r>
                      <a:r>
                        <a:rPr lang="zh-TW" altLang="en-US" sz="1800" kern="1200" baseline="0" dirty="0" smtClean="0">
                          <a:solidFill>
                            <a:schemeClr val="tx1"/>
                          </a:solidFill>
                          <a:latin typeface="Arial" pitchFamily="34" charset="0"/>
                          <a:ea typeface="SimHei" pitchFamily="2" charset="-122"/>
                          <a:cs typeface="+mn-cs"/>
                        </a:rPr>
                        <a:t>隱含價格波動率</a:t>
                      </a:r>
                      <a:r>
                        <a:rPr lang="en-US" altLang="zh-TW" sz="1800" kern="1200" baseline="0" dirty="0" smtClean="0">
                          <a:solidFill>
                            <a:schemeClr val="tx1"/>
                          </a:solidFill>
                          <a:latin typeface="Arial" pitchFamily="34" charset="0"/>
                          <a:ea typeface="SimHei" pitchFamily="2" charset="-122"/>
                          <a:cs typeface="+mn-cs"/>
                        </a:rPr>
                        <a:t>)</a:t>
                      </a:r>
                      <a:r>
                        <a:rPr lang="zh-TW" altLang="en-US" sz="1800" kern="1200" baseline="0" dirty="0" smtClean="0">
                          <a:solidFill>
                            <a:schemeClr val="tx1"/>
                          </a:solidFill>
                          <a:latin typeface="Arial" pitchFamily="34" charset="0"/>
                          <a:ea typeface="SimHei" pitchFamily="2" charset="-122"/>
                          <a:cs typeface="+mn-cs"/>
                        </a:rPr>
                        <a:t>與信用區間可觀察之利率與收益曲線</a:t>
                      </a:r>
                      <a:r>
                        <a:rPr lang="en-GB" sz="1800" kern="1200" baseline="0" dirty="0" smtClean="0">
                          <a:solidFill>
                            <a:schemeClr val="tx1"/>
                          </a:solidFill>
                          <a:latin typeface="Arial" pitchFamily="34" charset="0"/>
                          <a:ea typeface="SimHei" pitchFamily="2" charset="-122"/>
                          <a:cs typeface="+mn-cs"/>
                        </a:rPr>
                        <a:t>  </a:t>
                      </a:r>
                      <a:endParaRPr lang="en-GB" sz="1800" kern="1200" baseline="0" dirty="0">
                        <a:solidFill>
                          <a:schemeClr val="tx1"/>
                        </a:solidFill>
                        <a:latin typeface="Arial" pitchFamily="34" charset="0"/>
                        <a:ea typeface="SimHei" pitchFamily="2" charset="-122"/>
                        <a:cs typeface="+mn-cs"/>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c>
                  <a:txBody>
                    <a:bodyPr/>
                    <a:lstStyle/>
                    <a:p>
                      <a:pPr marL="0" algn="l" defTabSz="914400" rtl="0" eaLnBrk="1" latinLnBrk="0" hangingPunct="1">
                        <a:lnSpc>
                          <a:spcPts val="2800"/>
                        </a:lnSpc>
                        <a:spcAft>
                          <a:spcPts val="0"/>
                        </a:spcAft>
                      </a:pPr>
                      <a:r>
                        <a:rPr lang="zh-TW" altLang="en-US" sz="1800" kern="1200" baseline="0" dirty="0" smtClean="0">
                          <a:solidFill>
                            <a:schemeClr val="tx1"/>
                          </a:solidFill>
                          <a:latin typeface="Arial" pitchFamily="34" charset="0"/>
                          <a:ea typeface="SimHei" pitchFamily="2" charset="-122"/>
                          <a:cs typeface="+mn-cs"/>
                        </a:rPr>
                        <a:t>用以評價非公開上市櫃企業之一業務或非控制權益之歷史現金流量所採用之成長率</a:t>
                      </a:r>
                      <a:r>
                        <a:rPr lang="zh-TW" altLang="en-US" sz="1800" kern="1200" baseline="0" dirty="0" smtClean="0">
                          <a:solidFill>
                            <a:schemeClr val="tx1"/>
                          </a:solidFill>
                          <a:latin typeface="SimHei"/>
                          <a:ea typeface="SimHei"/>
                          <a:cs typeface="+mn-cs"/>
                        </a:rPr>
                        <a:t>；</a:t>
                      </a:r>
                      <a:endParaRPr lang="en-US" altLang="zh-TW" sz="1800" kern="1200" baseline="0" dirty="0" smtClean="0">
                        <a:solidFill>
                          <a:schemeClr val="tx1"/>
                        </a:solidFill>
                        <a:latin typeface="Arial" pitchFamily="34" charset="0"/>
                        <a:ea typeface="SimHei" pitchFamily="2" charset="-122"/>
                        <a:cs typeface="+mn-cs"/>
                      </a:endParaRPr>
                    </a:p>
                    <a:p>
                      <a:pPr marL="0" algn="l" defTabSz="914400" rtl="0" eaLnBrk="1" latinLnBrk="0" hangingPunct="1">
                        <a:lnSpc>
                          <a:spcPts val="2800"/>
                        </a:lnSpc>
                        <a:spcAft>
                          <a:spcPts val="0"/>
                        </a:spcAft>
                      </a:pPr>
                      <a:r>
                        <a:rPr lang="zh-TW" altLang="en-US" sz="1800" kern="1200" baseline="0" dirty="0" smtClean="0">
                          <a:solidFill>
                            <a:schemeClr val="tx1"/>
                          </a:solidFill>
                          <a:latin typeface="Arial" pitchFamily="34" charset="0"/>
                          <a:ea typeface="SimHei" pitchFamily="2" charset="-122"/>
                          <a:cs typeface="+mn-cs"/>
                        </a:rPr>
                        <a:t>重大流動性折減</a:t>
                      </a:r>
                      <a:r>
                        <a:rPr lang="zh-TW" altLang="en-US" sz="1800" kern="1200" baseline="0" dirty="0" smtClean="0">
                          <a:solidFill>
                            <a:schemeClr val="tx1"/>
                          </a:solidFill>
                          <a:latin typeface="SimHei"/>
                          <a:ea typeface="SimHei"/>
                          <a:cs typeface="+mn-cs"/>
                        </a:rPr>
                        <a:t>；</a:t>
                      </a:r>
                      <a:endParaRPr lang="en-US" altLang="zh-TW" sz="1800" kern="1200" baseline="0" dirty="0" smtClean="0">
                        <a:solidFill>
                          <a:schemeClr val="tx1"/>
                        </a:solidFill>
                        <a:latin typeface="SimHei"/>
                        <a:ea typeface="SimHei"/>
                        <a:cs typeface="+mn-cs"/>
                      </a:endParaRPr>
                    </a:p>
                    <a:p>
                      <a:pPr marL="0" algn="l" defTabSz="914400" rtl="0" eaLnBrk="1" latinLnBrk="0" hangingPunct="1">
                        <a:lnSpc>
                          <a:spcPts val="2800"/>
                        </a:lnSpc>
                        <a:spcAft>
                          <a:spcPts val="0"/>
                        </a:spcAft>
                      </a:pPr>
                      <a:r>
                        <a:rPr lang="zh-TW" altLang="en-US" sz="1800" kern="1200" baseline="0" dirty="0" smtClean="0">
                          <a:solidFill>
                            <a:schemeClr val="tx1"/>
                          </a:solidFill>
                          <a:latin typeface="SimHei"/>
                          <a:ea typeface="SimHei"/>
                          <a:cs typeface="+mn-cs"/>
                        </a:rPr>
                        <a:t>歷史波動率</a:t>
                      </a:r>
                      <a:r>
                        <a:rPr lang="en-GB" sz="1800" kern="1200" baseline="0" dirty="0" smtClean="0">
                          <a:solidFill>
                            <a:schemeClr val="tx1"/>
                          </a:solidFill>
                          <a:latin typeface="Arial" pitchFamily="34" charset="0"/>
                          <a:ea typeface="SimHei" pitchFamily="2" charset="-122"/>
                          <a:cs typeface="+mn-cs"/>
                        </a:rPr>
                        <a:t> </a:t>
                      </a:r>
                      <a:endParaRPr lang="en-GB" sz="1800" kern="1200" baseline="0" dirty="0">
                        <a:solidFill>
                          <a:schemeClr val="tx1"/>
                        </a:solidFill>
                        <a:latin typeface="Arial" pitchFamily="34" charset="0"/>
                        <a:ea typeface="SimHei" pitchFamily="2" charset="-122"/>
                        <a:cs typeface="+mn-cs"/>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1F1F1"/>
                    </a:solidFill>
                  </a:tcPr>
                </a:tc>
              </a:tr>
            </a:tbl>
          </a:graphicData>
        </a:graphic>
      </p:graphicFrame>
      <p:sp>
        <p:nvSpPr>
          <p:cNvPr id="5" name="矩形 4"/>
          <p:cNvSpPr/>
          <p:nvPr/>
        </p:nvSpPr>
        <p:spPr>
          <a:xfrm>
            <a:off x="492369" y="5488327"/>
            <a:ext cx="8088923" cy="784830"/>
          </a:xfrm>
          <a:prstGeom prst="rect">
            <a:avLst/>
          </a:prstGeom>
        </p:spPr>
        <p:txBody>
          <a:bodyPr>
            <a:spAutoFit/>
          </a:bodyPr>
          <a:lstStyle/>
          <a:p>
            <a:pPr marL="0" lvl="1">
              <a:lnSpc>
                <a:spcPct val="150000"/>
              </a:lnSpc>
            </a:pPr>
            <a:r>
              <a:rPr lang="en-US" altLang="zh-TW" dirty="0">
                <a:solidFill>
                  <a:schemeClr val="tx1">
                    <a:lumMod val="85000"/>
                    <a:lumOff val="15000"/>
                  </a:schemeClr>
                </a:solidFill>
                <a:ea typeface="SimHei" pitchFamily="2" charset="-122"/>
              </a:rPr>
              <a:t>*  </a:t>
            </a:r>
            <a:r>
              <a:rPr lang="zh-TW" altLang="en-US" sz="1800" dirty="0">
                <a:solidFill>
                  <a:schemeClr val="tx1">
                    <a:lumMod val="85000"/>
                    <a:lumOff val="15000"/>
                  </a:schemeClr>
                </a:solidFill>
                <a:ea typeface="SimHei" pitchFamily="2" charset="-122"/>
              </a:rPr>
              <a:t>須反映市場</a:t>
            </a:r>
            <a:r>
              <a:rPr lang="zh-TW" altLang="en-US" sz="1800" dirty="0" smtClean="0">
                <a:solidFill>
                  <a:schemeClr val="tx1">
                    <a:lumMod val="85000"/>
                    <a:lumOff val="15000"/>
                  </a:schemeClr>
                </a:solidFill>
                <a:ea typeface="SimHei" pitchFamily="2" charset="-122"/>
              </a:rPr>
              <a:t>參與者於定價資產或負債時會使用之假設</a:t>
            </a:r>
            <a:r>
              <a:rPr lang="zh-TW" altLang="en-US" sz="1800" dirty="0">
                <a:solidFill>
                  <a:schemeClr val="tx1">
                    <a:lumMod val="85000"/>
                    <a:lumOff val="15000"/>
                  </a:schemeClr>
                </a:solidFill>
                <a:ea typeface="SimHei" pitchFamily="2" charset="-122"/>
              </a:rPr>
              <a:t>，包含對風險之假設</a:t>
            </a:r>
          </a:p>
          <a:p>
            <a:endParaRPr lang="zh-TW" altLang="en-US" sz="1800" dirty="0">
              <a:ea typeface="新細明體" charset="-120"/>
            </a:endParaRPr>
          </a:p>
        </p:txBody>
      </p:sp>
    </p:spTree>
    <p:extLst>
      <p:ext uri="{BB962C8B-B14F-4D97-AF65-F5344CB8AC3E}">
        <p14:creationId xmlns:p14="http://schemas.microsoft.com/office/powerpoint/2010/main" val="103712119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p:txBody>
          <a:bodyPr/>
          <a:lstStyle/>
          <a:p>
            <a:pPr lvl="1"/>
            <a:endParaRPr lang="en-US" altLang="zh-TW" dirty="0" smtClean="0"/>
          </a:p>
          <a:p>
            <a:endParaRPr lang="zh-TW" altLang="en-US" dirty="0" smtClean="0"/>
          </a:p>
        </p:txBody>
      </p:sp>
      <p:sp>
        <p:nvSpPr>
          <p:cNvPr id="10" name="Content Placeholder 2"/>
          <p:cNvSpPr txBox="1">
            <a:spLocks/>
          </p:cNvSpPr>
          <p:nvPr/>
        </p:nvSpPr>
        <p:spPr>
          <a:xfrm>
            <a:off x="457200" y="1246924"/>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TW" sz="3600" dirty="0" smtClean="0"/>
          </a:p>
          <a:p>
            <a:pPr marL="0" indent="0">
              <a:buNone/>
            </a:pPr>
            <a:endParaRPr lang="en-US" altLang="zh-TW" sz="3600" dirty="0"/>
          </a:p>
          <a:p>
            <a:pPr marL="0" indent="0">
              <a:buNone/>
            </a:pPr>
            <a:endParaRPr lang="en-US" altLang="zh-TW" sz="3600" dirty="0" smtClean="0"/>
          </a:p>
          <a:p>
            <a:pPr marL="0" indent="0">
              <a:buNone/>
            </a:pPr>
            <a:r>
              <a:rPr lang="zh-TW" altLang="en-US" sz="3600" dirty="0" smtClean="0"/>
              <a:t>大直</a:t>
            </a:r>
            <a:r>
              <a:rPr lang="zh-TW" altLang="en-US" sz="3600" dirty="0"/>
              <a:t>高爾夫球練習場的公允價值如何計算</a:t>
            </a:r>
            <a:r>
              <a:rPr lang="en-US" altLang="zh-TW" sz="3600" dirty="0" smtClean="0"/>
              <a:t>?</a:t>
            </a:r>
          </a:p>
        </p:txBody>
      </p:sp>
      <p:pic>
        <p:nvPicPr>
          <p:cNvPr id="7172" name="Picture 4" descr="C:\Users\theresa.chang\AppData\Local\Microsoft\Windows\Temporary Internet Files\Content.IE5\U0UV65RH\MC900285688[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59366" y="4037808"/>
            <a:ext cx="2430579" cy="208579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theresa.chang\AppData\Local\Microsoft\Windows\Temporary Internet Files\Content.IE5\TUHG837G\MC90043441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94538" y="1246924"/>
            <a:ext cx="1592318" cy="1653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654789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p:txBody>
          <a:bodyPr/>
          <a:lstStyle/>
          <a:p>
            <a:pPr lvl="1"/>
            <a:endParaRPr lang="en-US" altLang="zh-TW" dirty="0" smtClean="0"/>
          </a:p>
          <a:p>
            <a:endParaRPr lang="zh-TW" altLang="en-US" dirty="0" smtClean="0"/>
          </a:p>
        </p:txBody>
      </p:sp>
      <p:sp>
        <p:nvSpPr>
          <p:cNvPr id="10" name="Content Placeholder 2"/>
          <p:cNvSpPr txBox="1">
            <a:spLocks/>
          </p:cNvSpPr>
          <p:nvPr/>
        </p:nvSpPr>
        <p:spPr>
          <a:xfrm>
            <a:off x="457200" y="1246924"/>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TW" sz="3600" dirty="0" smtClean="0"/>
          </a:p>
          <a:p>
            <a:pPr marL="0" indent="0">
              <a:buNone/>
            </a:pPr>
            <a:endParaRPr lang="en-US" altLang="zh-TW" sz="3600" dirty="0"/>
          </a:p>
          <a:p>
            <a:pPr marL="0" indent="0">
              <a:buNone/>
            </a:pPr>
            <a:endParaRPr lang="en-US" altLang="zh-TW" sz="3600" dirty="0" smtClean="0"/>
          </a:p>
          <a:p>
            <a:pPr marL="0" indent="0">
              <a:buNone/>
            </a:pPr>
            <a:r>
              <a:rPr lang="zh-TW" altLang="en-US" sz="3600" dirty="0" smtClean="0"/>
              <a:t>二線</a:t>
            </a:r>
            <a:r>
              <a:rPr lang="zh-TW" altLang="en-US" sz="3600" dirty="0"/>
              <a:t>廠商的專利權有公允價值嗎</a:t>
            </a:r>
            <a:r>
              <a:rPr lang="en-US" altLang="zh-TW" sz="3600" dirty="0"/>
              <a:t>?</a:t>
            </a:r>
          </a:p>
        </p:txBody>
      </p:sp>
      <p:pic>
        <p:nvPicPr>
          <p:cNvPr id="6" name="Picture 2" descr="C:\Users\theresa.chang\AppData\Local\Microsoft\Windows\Temporary Internet Files\Content.IE5\TUHG837G\MC90043441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4538" y="1246924"/>
            <a:ext cx="1592318" cy="1653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21261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p:txBody>
          <a:bodyPr/>
          <a:lstStyle/>
          <a:p>
            <a:pPr lvl="1"/>
            <a:endParaRPr lang="en-US" altLang="zh-TW" dirty="0" smtClean="0"/>
          </a:p>
          <a:p>
            <a:endParaRPr lang="zh-TW" altLang="en-US" dirty="0" smtClean="0"/>
          </a:p>
        </p:txBody>
      </p:sp>
      <p:sp>
        <p:nvSpPr>
          <p:cNvPr id="10" name="Content Placeholder 2"/>
          <p:cNvSpPr txBox="1">
            <a:spLocks/>
          </p:cNvSpPr>
          <p:nvPr/>
        </p:nvSpPr>
        <p:spPr>
          <a:xfrm>
            <a:off x="457200" y="1246924"/>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TW" sz="3600" dirty="0" smtClean="0"/>
          </a:p>
          <a:p>
            <a:pPr marL="0" indent="0">
              <a:buNone/>
            </a:pPr>
            <a:endParaRPr lang="en-US" altLang="zh-TW" sz="3600" dirty="0" smtClean="0"/>
          </a:p>
          <a:p>
            <a:pPr marL="0" indent="0">
              <a:buNone/>
            </a:pPr>
            <a:endParaRPr lang="en-US" altLang="zh-TW" sz="3600" dirty="0"/>
          </a:p>
          <a:p>
            <a:pPr marL="0" indent="0">
              <a:buNone/>
            </a:pPr>
            <a:r>
              <a:rPr lang="zh-TW" altLang="en-US" sz="3600" dirty="0" smtClean="0"/>
              <a:t>台北</a:t>
            </a:r>
            <a:r>
              <a:rPr lang="en-US" altLang="zh-TW" sz="3600" dirty="0" smtClean="0"/>
              <a:t>101</a:t>
            </a:r>
            <a:r>
              <a:rPr lang="zh-TW" altLang="en-US" sz="3600" dirty="0" smtClean="0"/>
              <a:t>大樓對面號稱</a:t>
            </a:r>
            <a:r>
              <a:rPr lang="en-US" altLang="zh-TW" sz="3600" dirty="0" smtClean="0">
                <a:latin typeface="SimHei"/>
                <a:ea typeface="SimHei"/>
              </a:rPr>
              <a:t>「</a:t>
            </a:r>
            <a:r>
              <a:rPr lang="zh-TW" altLang="en-US" sz="3600" dirty="0">
                <a:latin typeface="SimHei"/>
                <a:ea typeface="SimHei"/>
              </a:rPr>
              <a:t>全台最貴菜園</a:t>
            </a:r>
            <a:r>
              <a:rPr lang="zh-TW" altLang="en-US" sz="3600" dirty="0" smtClean="0">
                <a:latin typeface="SimHei"/>
                <a:ea typeface="SimHei"/>
              </a:rPr>
              <a:t>」的地段已被改造成戶外球場，該土地的公允價值究竟應如何決定</a:t>
            </a:r>
            <a:r>
              <a:rPr lang="en-US" altLang="zh-TW" sz="3600" dirty="0" smtClean="0"/>
              <a:t>?</a:t>
            </a:r>
          </a:p>
          <a:p>
            <a:pPr marL="0" indent="0">
              <a:buNone/>
            </a:pPr>
            <a:endParaRPr lang="en-US" altLang="zh-TW" sz="3600" dirty="0" smtClean="0"/>
          </a:p>
        </p:txBody>
      </p:sp>
      <p:pic>
        <p:nvPicPr>
          <p:cNvPr id="6" name="Picture 2" descr="C:\Users\theresa.chang\AppData\Local\Microsoft\Windows\Temporary Internet Files\Content.IE5\TUHG837G\MC90043441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4538" y="1246924"/>
            <a:ext cx="1592318" cy="1653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79207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mj-lt"/>
              </a:rPr>
              <a:t>應用於</a:t>
            </a:r>
            <a:r>
              <a:rPr lang="zh-TW" altLang="zh-TW" dirty="0">
                <a:latin typeface="+mj-lt"/>
              </a:rPr>
              <a:t>非金融</a:t>
            </a:r>
            <a:r>
              <a:rPr lang="zh-TW" altLang="zh-TW" dirty="0" smtClean="0">
                <a:latin typeface="+mj-lt"/>
              </a:rPr>
              <a:t>資產</a:t>
            </a:r>
            <a:r>
              <a:rPr lang="zh-TW" altLang="en-US" dirty="0">
                <a:latin typeface="+mj-lt"/>
              </a:rPr>
              <a:t> </a:t>
            </a:r>
            <a:r>
              <a:rPr lang="en-US" altLang="zh-TW" dirty="0" smtClean="0">
                <a:latin typeface="+mj-lt"/>
              </a:rPr>
              <a:t>- </a:t>
            </a:r>
            <a:r>
              <a:rPr lang="zh-TW" altLang="en-US" dirty="0" smtClean="0">
                <a:latin typeface="+mj-lt"/>
              </a:rPr>
              <a:t>最高</a:t>
            </a:r>
            <a:r>
              <a:rPr lang="zh-TW" altLang="en-US" dirty="0">
                <a:latin typeface="+mj-lt"/>
              </a:rPr>
              <a:t>及最佳使用</a:t>
            </a:r>
          </a:p>
        </p:txBody>
      </p:sp>
      <p:graphicFrame>
        <p:nvGraphicFramePr>
          <p:cNvPr id="13" name="資料庫圖表 12"/>
          <p:cNvGraphicFramePr/>
          <p:nvPr>
            <p:extLst>
              <p:ext uri="{D42A27DB-BD31-4B8C-83A1-F6EECF244321}">
                <p14:modId xmlns:p14="http://schemas.microsoft.com/office/powerpoint/2010/main" val="1268851678"/>
              </p:ext>
            </p:extLst>
          </p:nvPr>
        </p:nvGraphicFramePr>
        <p:xfrm>
          <a:off x="820270" y="2033198"/>
          <a:ext cx="7557247" cy="29314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5" name="資料庫圖表 14"/>
          <p:cNvGraphicFramePr/>
          <p:nvPr>
            <p:extLst>
              <p:ext uri="{D42A27DB-BD31-4B8C-83A1-F6EECF244321}">
                <p14:modId xmlns:p14="http://schemas.microsoft.com/office/powerpoint/2010/main" val="4253326760"/>
              </p:ext>
            </p:extLst>
          </p:nvPr>
        </p:nvGraphicFramePr>
        <p:xfrm>
          <a:off x="820270" y="5150223"/>
          <a:ext cx="7866530" cy="104221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流程圖: 打孔紙帶 4"/>
          <p:cNvSpPr/>
          <p:nvPr/>
        </p:nvSpPr>
        <p:spPr>
          <a:xfrm>
            <a:off x="457200" y="1077241"/>
            <a:ext cx="8229600" cy="766800"/>
          </a:xfrm>
          <a:prstGeom prst="flowChartPunchedTape">
            <a:avLst/>
          </a:prstGeom>
          <a:solidFill>
            <a:schemeClr val="accent5"/>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
        <p:nvSpPr>
          <p:cNvPr id="6" name="文字方塊 5"/>
          <p:cNvSpPr txBox="1"/>
          <p:nvPr/>
        </p:nvSpPr>
        <p:spPr>
          <a:xfrm>
            <a:off x="594360" y="1324450"/>
            <a:ext cx="8092440" cy="272382"/>
          </a:xfrm>
          <a:prstGeom prst="rect">
            <a:avLst/>
          </a:prstGeom>
          <a:noFill/>
        </p:spPr>
        <p:txBody>
          <a:bodyPr wrap="square" lIns="0" tIns="36576" rIns="0" bIns="0" rtlCol="0">
            <a:spAutoFit/>
          </a:bodyPr>
          <a:lstStyle/>
          <a:p>
            <a:pPr>
              <a:lnSpc>
                <a:spcPct val="85000"/>
              </a:lnSpc>
              <a:spcAft>
                <a:spcPts val="600"/>
              </a:spcAft>
              <a:buClr>
                <a:schemeClr val="accent2"/>
              </a:buClr>
              <a:buSzPct val="70000"/>
            </a:pPr>
            <a:r>
              <a:rPr lang="zh-TW" altLang="en-US" dirty="0">
                <a:latin typeface="SimHei" pitchFamily="49" charset="-122"/>
                <a:ea typeface="SimHei" pitchFamily="49" charset="-122"/>
              </a:rPr>
              <a:t>公允價值</a:t>
            </a:r>
            <a:r>
              <a:rPr lang="zh-TW" altLang="en-US" dirty="0">
                <a:latin typeface="新細明體"/>
                <a:ea typeface="新細明體"/>
              </a:rPr>
              <a:t>－</a:t>
            </a:r>
            <a:r>
              <a:rPr lang="zh-TW" altLang="en-US" dirty="0">
                <a:latin typeface="SimHei" pitchFamily="49" charset="-122"/>
                <a:ea typeface="SimHei" pitchFamily="49" charset="-122"/>
              </a:rPr>
              <a:t>考量市場參與者以最高及最佳使用方式使用資產產生經濟效益之</a:t>
            </a:r>
            <a:r>
              <a:rPr lang="zh-TW" altLang="en-US" dirty="0" smtClean="0">
                <a:latin typeface="SimHei" pitchFamily="49" charset="-122"/>
                <a:ea typeface="SimHei" pitchFamily="49" charset="-122"/>
              </a:rPr>
              <a:t>能力</a:t>
            </a:r>
            <a:endParaRPr lang="zh-TW" altLang="en-US" dirty="0" smtClean="0"/>
          </a:p>
        </p:txBody>
      </p:sp>
    </p:spTree>
    <p:extLst>
      <p:ext uri="{BB962C8B-B14F-4D97-AF65-F5344CB8AC3E}">
        <p14:creationId xmlns:p14="http://schemas.microsoft.com/office/powerpoint/2010/main" val="177783386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8"/>
          <p:cNvSpPr>
            <a:spLocks noGrp="1" noChangeArrowheads="1"/>
          </p:cNvSpPr>
          <p:nvPr>
            <p:ph type="title"/>
          </p:nvPr>
        </p:nvSpPr>
        <p:spPr/>
        <p:txBody>
          <a:bodyPr/>
          <a:lstStyle/>
          <a:p>
            <a:r>
              <a:rPr lang="zh-TW" altLang="en-US" dirty="0">
                <a:latin typeface="+mj-lt"/>
              </a:rPr>
              <a:t>問題 </a:t>
            </a:r>
            <a:r>
              <a:rPr lang="en-US" altLang="zh-TW" dirty="0">
                <a:latin typeface="+mj-lt"/>
              </a:rPr>
              <a:t>- </a:t>
            </a:r>
            <a:r>
              <a:rPr lang="zh-TW" altLang="en-US" dirty="0">
                <a:latin typeface="+mj-lt"/>
              </a:rPr>
              <a:t>最高及最佳</a:t>
            </a:r>
            <a:r>
              <a:rPr lang="zh-TW" altLang="en-US" dirty="0" smtClean="0">
                <a:latin typeface="+mj-lt"/>
              </a:rPr>
              <a:t>使用</a:t>
            </a:r>
            <a:r>
              <a:rPr lang="en-US" altLang="zh-TW" dirty="0" smtClean="0">
                <a:latin typeface="+mj-lt"/>
              </a:rPr>
              <a:t> - </a:t>
            </a:r>
            <a:r>
              <a:rPr lang="zh-TW" altLang="en-US" dirty="0" smtClean="0">
                <a:latin typeface="+mj-lt"/>
              </a:rPr>
              <a:t>土地</a:t>
            </a:r>
            <a:endParaRPr lang="en-US" dirty="0">
              <a:latin typeface="+mj-lt"/>
            </a:endParaRPr>
          </a:p>
        </p:txBody>
      </p:sp>
      <p:sp>
        <p:nvSpPr>
          <p:cNvPr id="20483" name="Rectangle 9"/>
          <p:cNvSpPr>
            <a:spLocks noGrp="1" noChangeArrowheads="1"/>
          </p:cNvSpPr>
          <p:nvPr>
            <p:ph idx="1"/>
          </p:nvPr>
        </p:nvSpPr>
        <p:spPr>
          <a:xfrm>
            <a:off x="455612" y="1295400"/>
            <a:ext cx="8307387" cy="4419600"/>
          </a:xfrm>
        </p:spPr>
        <p:txBody>
          <a:bodyPr/>
          <a:lstStyle/>
          <a:p>
            <a:pPr>
              <a:spcBef>
                <a:spcPts val="480"/>
              </a:spcBef>
            </a:pPr>
            <a:endParaRPr lang="en-US" sz="2000" dirty="0" smtClean="0"/>
          </a:p>
          <a:p>
            <a:pPr>
              <a:spcBef>
                <a:spcPts val="480"/>
              </a:spcBef>
            </a:pPr>
            <a:endParaRPr lang="en-US" sz="2000" dirty="0" smtClean="0"/>
          </a:p>
          <a:p>
            <a:pPr>
              <a:spcBef>
                <a:spcPts val="480"/>
              </a:spcBef>
            </a:pPr>
            <a:endParaRPr lang="en-US" sz="2000" dirty="0" smtClean="0"/>
          </a:p>
          <a:p>
            <a:pPr>
              <a:spcBef>
                <a:spcPts val="480"/>
              </a:spcBef>
            </a:pPr>
            <a:endParaRPr lang="en-US" sz="2000" dirty="0" smtClean="0"/>
          </a:p>
          <a:p>
            <a:pPr>
              <a:spcBef>
                <a:spcPts val="1200"/>
              </a:spcBef>
            </a:pPr>
            <a:endParaRPr lang="en-US" altLang="zh-TW" sz="2000" dirty="0" smtClean="0">
              <a:latin typeface="SimHei" pitchFamily="2" charset="-122"/>
              <a:ea typeface="SimHei" pitchFamily="2" charset="-122"/>
            </a:endParaRPr>
          </a:p>
          <a:p>
            <a:pPr>
              <a:spcBef>
                <a:spcPts val="1200"/>
              </a:spcBef>
            </a:pPr>
            <a:r>
              <a:rPr lang="zh-TW" altLang="en-US" sz="2000" dirty="0" smtClean="0">
                <a:latin typeface="Arial" pitchFamily="34" charset="0"/>
                <a:ea typeface="SimHei" pitchFamily="2" charset="-122"/>
              </a:rPr>
              <a:t>於此案例中</a:t>
            </a:r>
            <a:r>
              <a:rPr lang="en-US" sz="2000" dirty="0" smtClean="0">
                <a:latin typeface="Arial" pitchFamily="34" charset="0"/>
                <a:ea typeface="SimHei" pitchFamily="2" charset="-122"/>
              </a:rPr>
              <a:t>, </a:t>
            </a:r>
            <a:r>
              <a:rPr lang="zh-TW" altLang="en-US" sz="2000" dirty="0" smtClean="0">
                <a:latin typeface="Arial" pitchFamily="34" charset="0"/>
                <a:ea typeface="SimHei" pitchFamily="2" charset="-122"/>
              </a:rPr>
              <a:t>最高及最佳使用係自下列二者較高者所決定</a:t>
            </a:r>
            <a:r>
              <a:rPr lang="en-US" sz="2000" dirty="0" smtClean="0">
                <a:latin typeface="Arial" pitchFamily="34" charset="0"/>
                <a:ea typeface="SimHei" pitchFamily="2" charset="-122"/>
              </a:rPr>
              <a:t>: </a:t>
            </a:r>
          </a:p>
          <a:p>
            <a:pPr marL="819150" lvl="1" indent="-457200">
              <a:spcBef>
                <a:spcPts val="480"/>
              </a:spcBef>
              <a:buFont typeface="+mj-lt"/>
              <a:buAutoNum type="alphaLcParenR"/>
            </a:pPr>
            <a:r>
              <a:rPr lang="zh-TW" altLang="zh-TW" sz="1800" dirty="0">
                <a:latin typeface="Arial" pitchFamily="34" charset="0"/>
                <a:ea typeface="SimHei" pitchFamily="2" charset="-122"/>
              </a:rPr>
              <a:t>開發供工業使用</a:t>
            </a:r>
            <a:r>
              <a:rPr lang="zh-TW" altLang="en-US" sz="1800" dirty="0">
                <a:latin typeface="Arial" pitchFamily="34" charset="0"/>
                <a:ea typeface="SimHei" pitchFamily="2" charset="-122"/>
              </a:rPr>
              <a:t>之土地價值</a:t>
            </a:r>
            <a:r>
              <a:rPr lang="en-US" sz="1800" dirty="0">
                <a:latin typeface="Arial" pitchFamily="34" charset="0"/>
                <a:ea typeface="SimHei" pitchFamily="2" charset="-122"/>
              </a:rPr>
              <a:t> </a:t>
            </a:r>
          </a:p>
          <a:p>
            <a:pPr marL="819150" lvl="1" indent="-457200">
              <a:spcBef>
                <a:spcPts val="480"/>
              </a:spcBef>
              <a:buFont typeface="+mj-lt"/>
              <a:buAutoNum type="alphaLcParenR"/>
            </a:pPr>
            <a:r>
              <a:rPr lang="zh-TW" altLang="zh-TW" sz="1800" dirty="0">
                <a:latin typeface="Arial" pitchFamily="34" charset="0"/>
                <a:ea typeface="SimHei" pitchFamily="2" charset="-122"/>
              </a:rPr>
              <a:t>作為空地供住宅使用</a:t>
            </a:r>
            <a:r>
              <a:rPr lang="zh-TW" altLang="en-US" sz="1800" dirty="0">
                <a:latin typeface="Arial" pitchFamily="34" charset="0"/>
                <a:ea typeface="SimHei" pitchFamily="2" charset="-122"/>
              </a:rPr>
              <a:t>之</a:t>
            </a:r>
            <a:r>
              <a:rPr lang="zh-TW" altLang="en-US" sz="1800" dirty="0" smtClean="0">
                <a:latin typeface="Arial" pitchFamily="34" charset="0"/>
                <a:ea typeface="SimHei" pitchFamily="2" charset="-122"/>
              </a:rPr>
              <a:t>土地價值</a:t>
            </a:r>
            <a:r>
              <a:rPr lang="en-US" sz="1800" dirty="0" smtClean="0">
                <a:latin typeface="Arial" pitchFamily="34" charset="0"/>
                <a:ea typeface="SimHei" pitchFamily="2" charset="-122"/>
              </a:rPr>
              <a:t> </a:t>
            </a:r>
          </a:p>
          <a:p>
            <a:pPr>
              <a:spcBef>
                <a:spcPts val="480"/>
              </a:spcBef>
            </a:pPr>
            <a:r>
              <a:rPr lang="zh-TW" altLang="en-US" sz="2000" dirty="0" smtClean="0">
                <a:latin typeface="SimHei" pitchFamily="2" charset="-122"/>
                <a:ea typeface="SimHei" pitchFamily="2" charset="-122"/>
              </a:rPr>
              <a:t>請留意轉換成本</a:t>
            </a:r>
            <a:r>
              <a:rPr lang="en-US" altLang="zh-TW" sz="2000" dirty="0" smtClean="0">
                <a:latin typeface="SimHei" pitchFamily="2" charset="-122"/>
                <a:ea typeface="SimHei" pitchFamily="2" charset="-122"/>
              </a:rPr>
              <a:t>(</a:t>
            </a:r>
            <a:r>
              <a:rPr lang="zh-TW" altLang="en-US" sz="2000" dirty="0" smtClean="0">
                <a:latin typeface="SimHei" pitchFamily="2" charset="-122"/>
                <a:ea typeface="SimHei" pitchFamily="2" charset="-122"/>
              </a:rPr>
              <a:t>例如</a:t>
            </a:r>
            <a:r>
              <a:rPr lang="en-US" altLang="zh-TW" sz="2000" dirty="0" smtClean="0">
                <a:latin typeface="SimHei" pitchFamily="2" charset="-122"/>
                <a:ea typeface="SimHei" pitchFamily="2" charset="-122"/>
              </a:rPr>
              <a:t>, </a:t>
            </a:r>
            <a:r>
              <a:rPr lang="zh-TW" altLang="en-US" sz="2000" dirty="0" smtClean="0">
                <a:latin typeface="SimHei" pitchFamily="2" charset="-122"/>
                <a:ea typeface="SimHei" pitchFamily="2" charset="-122"/>
              </a:rPr>
              <a:t>拆除</a:t>
            </a:r>
            <a:r>
              <a:rPr lang="zh-TW" altLang="zh-TW" sz="2000" dirty="0">
                <a:latin typeface="SimHei" pitchFamily="2" charset="-122"/>
                <a:ea typeface="SimHei" pitchFamily="2" charset="-122"/>
              </a:rPr>
              <a:t>工廠</a:t>
            </a:r>
            <a:r>
              <a:rPr lang="zh-TW" altLang="en-US" sz="2000" dirty="0" smtClean="0">
                <a:latin typeface="SimHei" pitchFamily="2" charset="-122"/>
                <a:ea typeface="SimHei" pitchFamily="2" charset="-122"/>
              </a:rPr>
              <a:t>之成本</a:t>
            </a:r>
            <a:r>
              <a:rPr lang="en-US" altLang="zh-TW" sz="2000" dirty="0" smtClean="0">
                <a:latin typeface="SimHei" pitchFamily="2" charset="-122"/>
                <a:ea typeface="SimHei" pitchFamily="2" charset="-122"/>
              </a:rPr>
              <a:t>)</a:t>
            </a:r>
            <a:r>
              <a:rPr lang="zh-TW" altLang="en-US" sz="2000" dirty="0" smtClean="0">
                <a:latin typeface="SimHei" pitchFamily="2" charset="-122"/>
                <a:ea typeface="SimHei" pitchFamily="2" charset="-122"/>
              </a:rPr>
              <a:t>將於作為</a:t>
            </a:r>
            <a:r>
              <a:rPr lang="zh-TW" altLang="zh-TW" sz="2000" dirty="0">
                <a:latin typeface="SimHei" pitchFamily="2" charset="-122"/>
                <a:ea typeface="SimHei" pitchFamily="2" charset="-122"/>
              </a:rPr>
              <a:t>空</a:t>
            </a:r>
            <a:r>
              <a:rPr lang="zh-TW" altLang="en-US" sz="2000" dirty="0" smtClean="0">
                <a:latin typeface="SimHei" pitchFamily="2" charset="-122"/>
                <a:ea typeface="SimHei" pitchFamily="2" charset="-122"/>
              </a:rPr>
              <a:t>地之土地價值中考量。</a:t>
            </a:r>
            <a:endParaRPr lang="en-US" sz="2000" dirty="0">
              <a:latin typeface="SimHei" pitchFamily="2" charset="-122"/>
              <a:ea typeface="SimHei" pitchFamily="2" charset="-122"/>
            </a:endParaRPr>
          </a:p>
        </p:txBody>
      </p:sp>
      <p:sp>
        <p:nvSpPr>
          <p:cNvPr id="5" name="TextBox 4"/>
          <p:cNvSpPr txBox="1"/>
          <p:nvPr/>
        </p:nvSpPr>
        <p:spPr>
          <a:xfrm>
            <a:off x="457200" y="1499616"/>
            <a:ext cx="8229600" cy="1569660"/>
          </a:xfrm>
          <a:prstGeom prst="rect">
            <a:avLst/>
          </a:prstGeom>
          <a:noFill/>
          <a:ln w="28575">
            <a:solidFill>
              <a:srgbClr val="FFD200"/>
            </a:solidFill>
          </a:ln>
        </p:spPr>
        <p:txBody>
          <a:bodyPr wrap="square" rtlCol="0">
            <a:spAutoFit/>
          </a:bodyPr>
          <a:lstStyle/>
          <a:p>
            <a:pPr>
              <a:spcBef>
                <a:spcPts val="480"/>
              </a:spcBef>
            </a:pPr>
            <a:r>
              <a:rPr lang="zh-TW" altLang="en-US" sz="2400" b="0" dirty="0" smtClean="0">
                <a:solidFill>
                  <a:schemeClr val="bg1"/>
                </a:solidFill>
                <a:latin typeface="SimHei" pitchFamily="2" charset="-122"/>
                <a:ea typeface="SimHei" pitchFamily="2" charset="-122"/>
                <a:cs typeface="Arial" pitchFamily="34" charset="0"/>
              </a:rPr>
              <a:t>於企業合併所取得之土地</a:t>
            </a:r>
            <a:r>
              <a:rPr lang="zh-TW" altLang="en-US" sz="2400" dirty="0" smtClean="0">
                <a:solidFill>
                  <a:schemeClr val="bg1"/>
                </a:solidFill>
                <a:latin typeface="SimHei" pitchFamily="2" charset="-122"/>
                <a:ea typeface="SimHei" pitchFamily="2" charset="-122"/>
                <a:cs typeface="Arial" pitchFamily="34" charset="0"/>
              </a:rPr>
              <a:t>目前被開發</a:t>
            </a:r>
            <a:r>
              <a:rPr lang="zh-TW" altLang="en-US" sz="2400" b="0" dirty="0" smtClean="0">
                <a:solidFill>
                  <a:schemeClr val="bg1"/>
                </a:solidFill>
                <a:latin typeface="SimHei" pitchFamily="2" charset="-122"/>
                <a:ea typeface="SimHei" pitchFamily="2" charset="-122"/>
                <a:cs typeface="Arial" pitchFamily="34" charset="0"/>
              </a:rPr>
              <a:t>作為工場</a:t>
            </a:r>
            <a:r>
              <a:rPr lang="zh-TW" altLang="en-US" sz="2400" dirty="0">
                <a:solidFill>
                  <a:schemeClr val="bg1"/>
                </a:solidFill>
                <a:latin typeface="SimHei" pitchFamily="2" charset="-122"/>
                <a:ea typeface="SimHei" pitchFamily="2" charset="-122"/>
                <a:cs typeface="Arial" pitchFamily="34" charset="0"/>
              </a:rPr>
              <a:t>基地</a:t>
            </a:r>
            <a:r>
              <a:rPr lang="zh-TW" altLang="en-US" sz="2400" dirty="0" smtClean="0">
                <a:solidFill>
                  <a:schemeClr val="bg1"/>
                </a:solidFill>
                <a:latin typeface="SimHei" pitchFamily="2" charset="-122"/>
                <a:ea typeface="SimHei" pitchFamily="2" charset="-122"/>
                <a:cs typeface="Arial" pitchFamily="34" charset="0"/>
              </a:rPr>
              <a:t>而供工業使用</a:t>
            </a:r>
            <a:r>
              <a:rPr lang="en-US" sz="2400" b="0" dirty="0" smtClean="0">
                <a:solidFill>
                  <a:schemeClr val="bg1"/>
                </a:solidFill>
                <a:latin typeface="SimHei" pitchFamily="2" charset="-122"/>
                <a:ea typeface="SimHei" pitchFamily="2" charset="-122"/>
                <a:cs typeface="Arial" pitchFamily="34" charset="0"/>
              </a:rPr>
              <a:t>，</a:t>
            </a:r>
            <a:r>
              <a:rPr lang="zh-TW" altLang="zh-TW" sz="2400" dirty="0">
                <a:solidFill>
                  <a:schemeClr val="bg1"/>
                </a:solidFill>
                <a:latin typeface="SimHei" pitchFamily="2" charset="-122"/>
                <a:ea typeface="SimHei" pitchFamily="2" charset="-122"/>
                <a:cs typeface="Arial" pitchFamily="34" charset="0"/>
              </a:rPr>
              <a:t>附近基地最近已被開發作為高樓層公寓建築之基地而供住宅使用</a:t>
            </a:r>
            <a:r>
              <a:rPr lang="en-US" sz="2400" dirty="0" smtClean="0">
                <a:solidFill>
                  <a:schemeClr val="bg1"/>
                </a:solidFill>
                <a:latin typeface="SimHei" pitchFamily="2" charset="-122"/>
                <a:ea typeface="SimHei" pitchFamily="2" charset="-122"/>
                <a:cs typeface="Arial" pitchFamily="34" charset="0"/>
              </a:rPr>
              <a:t>。</a:t>
            </a:r>
            <a:r>
              <a:rPr lang="zh-TW" altLang="en-US" sz="2400" dirty="0" smtClean="0">
                <a:solidFill>
                  <a:schemeClr val="bg1"/>
                </a:solidFill>
                <a:latin typeface="SimHei" pitchFamily="2" charset="-122"/>
                <a:ea typeface="SimHei" pitchFamily="2" charset="-122"/>
                <a:cs typeface="Arial" pitchFamily="34" charset="0"/>
              </a:rPr>
              <a:t>企業判定</a:t>
            </a:r>
            <a:r>
              <a:rPr lang="zh-TW" altLang="en-US" sz="2400" b="0" dirty="0" smtClean="0">
                <a:solidFill>
                  <a:schemeClr val="bg1"/>
                </a:solidFill>
                <a:latin typeface="SimHei" pitchFamily="2" charset="-122"/>
                <a:ea typeface="SimHei" pitchFamily="2" charset="-122"/>
              </a:rPr>
              <a:t>該土地</a:t>
            </a:r>
            <a:r>
              <a:rPr lang="zh-TW" altLang="zh-TW" sz="2400" dirty="0">
                <a:solidFill>
                  <a:schemeClr val="bg1"/>
                </a:solidFill>
                <a:latin typeface="SimHei" pitchFamily="2" charset="-122"/>
                <a:ea typeface="SimHei" pitchFamily="2" charset="-122"/>
                <a:cs typeface="Arial" pitchFamily="34" charset="0"/>
              </a:rPr>
              <a:t>可被開發作為供住宅使用之基地</a:t>
            </a:r>
            <a:r>
              <a:rPr lang="zh-TW" altLang="en-US" sz="2400" dirty="0" smtClean="0">
                <a:solidFill>
                  <a:schemeClr val="bg1"/>
                </a:solidFill>
                <a:latin typeface="SimHei" pitchFamily="2" charset="-122"/>
                <a:ea typeface="SimHei" pitchFamily="2" charset="-122"/>
                <a:cs typeface="Arial" pitchFamily="34" charset="0"/>
              </a:rPr>
              <a:t>。</a:t>
            </a:r>
            <a:r>
              <a:rPr lang="zh-TW" altLang="en-US" sz="2400" b="0" dirty="0" smtClean="0">
                <a:solidFill>
                  <a:srgbClr val="FFD200"/>
                </a:solidFill>
                <a:latin typeface="SimHei" pitchFamily="2" charset="-122"/>
                <a:ea typeface="SimHei" pitchFamily="2" charset="-122"/>
              </a:rPr>
              <a:t>如何決定其最高及最佳使用</a:t>
            </a:r>
            <a:r>
              <a:rPr lang="en-US" sz="2400" b="0" dirty="0" smtClean="0">
                <a:solidFill>
                  <a:srgbClr val="FFD200"/>
                </a:solidFill>
                <a:latin typeface="SimHei" pitchFamily="2" charset="-122"/>
                <a:ea typeface="SimHei" pitchFamily="2" charset="-122"/>
              </a:rPr>
              <a:t>?</a:t>
            </a:r>
            <a:endParaRPr lang="en-AU" sz="2400" b="0" dirty="0" smtClean="0">
              <a:solidFill>
                <a:schemeClr val="bg1"/>
              </a:solidFill>
            </a:endParaRPr>
          </a:p>
        </p:txBody>
      </p:sp>
      <p:pic>
        <p:nvPicPr>
          <p:cNvPr id="6147" name="Picture 3" descr="C:\Users\theresa.chang\AppData\Local\Microsoft\Windows\Temporary Internet Files\Content.IE5\OB4IH2E9\MM900336997[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078718" y="4709949"/>
            <a:ext cx="1458310" cy="1458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4907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3">
                                            <p:txEl>
                                              <p:pRg st="5" end="5"/>
                                            </p:txEl>
                                          </p:spTgt>
                                        </p:tgtEl>
                                        <p:attrNameLst>
                                          <p:attrName>style.visibility</p:attrName>
                                        </p:attrNameLst>
                                      </p:cBhvr>
                                      <p:to>
                                        <p:strVal val="visible"/>
                                      </p:to>
                                    </p:set>
                                    <p:animEffect transition="in" filter="fade">
                                      <p:cBhvr>
                                        <p:cTn id="7" dur="1000"/>
                                        <p:tgtEl>
                                          <p:spTgt spid="2048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483">
                                            <p:txEl>
                                              <p:pRg st="6" end="6"/>
                                            </p:txEl>
                                          </p:spTgt>
                                        </p:tgtEl>
                                        <p:attrNameLst>
                                          <p:attrName>style.visibility</p:attrName>
                                        </p:attrNameLst>
                                      </p:cBhvr>
                                      <p:to>
                                        <p:strVal val="visible"/>
                                      </p:to>
                                    </p:set>
                                    <p:animEffect transition="in" filter="fade">
                                      <p:cBhvr>
                                        <p:cTn id="10" dur="1000"/>
                                        <p:tgtEl>
                                          <p:spTgt spid="2048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0483">
                                            <p:txEl>
                                              <p:pRg st="7" end="7"/>
                                            </p:txEl>
                                          </p:spTgt>
                                        </p:tgtEl>
                                        <p:attrNameLst>
                                          <p:attrName>style.visibility</p:attrName>
                                        </p:attrNameLst>
                                      </p:cBhvr>
                                      <p:to>
                                        <p:strVal val="visible"/>
                                      </p:to>
                                    </p:set>
                                    <p:animEffect transition="in" filter="fade">
                                      <p:cBhvr>
                                        <p:cTn id="13" dur="1000"/>
                                        <p:tgtEl>
                                          <p:spTgt spid="20483">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0483">
                                            <p:txEl>
                                              <p:pRg st="8" end="8"/>
                                            </p:txEl>
                                          </p:spTgt>
                                        </p:tgtEl>
                                        <p:attrNameLst>
                                          <p:attrName>style.visibility</p:attrName>
                                        </p:attrNameLst>
                                      </p:cBhvr>
                                      <p:to>
                                        <p:strVal val="visible"/>
                                      </p:to>
                                    </p:set>
                                    <p:animEffect transition="in" filter="fade">
                                      <p:cBhvr>
                                        <p:cTn id="16" dur="1000"/>
                                        <p:tgtEl>
                                          <p:spTgt spid="2048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p:txBody>
          <a:bodyPr/>
          <a:lstStyle/>
          <a:p>
            <a:pPr lvl="1"/>
            <a:endParaRPr lang="en-US" altLang="zh-TW" dirty="0" smtClean="0"/>
          </a:p>
          <a:p>
            <a:endParaRPr lang="zh-TW" altLang="en-US" dirty="0" smtClean="0"/>
          </a:p>
        </p:txBody>
      </p:sp>
      <p:sp>
        <p:nvSpPr>
          <p:cNvPr id="10" name="Content Placeholder 2"/>
          <p:cNvSpPr txBox="1">
            <a:spLocks/>
          </p:cNvSpPr>
          <p:nvPr/>
        </p:nvSpPr>
        <p:spPr>
          <a:xfrm>
            <a:off x="457200" y="1246924"/>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TW" sz="3600" dirty="0" smtClean="0">
              <a:latin typeface="+mj-lt"/>
            </a:endParaRPr>
          </a:p>
          <a:p>
            <a:pPr marL="0" indent="0">
              <a:buNone/>
            </a:pPr>
            <a:endParaRPr lang="en-US" altLang="zh-TW" sz="3600" dirty="0">
              <a:latin typeface="+mj-lt"/>
            </a:endParaRPr>
          </a:p>
          <a:p>
            <a:pPr marL="0" indent="0">
              <a:buNone/>
            </a:pPr>
            <a:endParaRPr lang="en-US" altLang="zh-TW" sz="3600" dirty="0" smtClean="0">
              <a:latin typeface="+mj-lt"/>
            </a:endParaRPr>
          </a:p>
          <a:p>
            <a:pPr marL="0" indent="0">
              <a:buNone/>
            </a:pPr>
            <a:r>
              <a:rPr lang="en-US" altLang="zh-TW" sz="3600" dirty="0" smtClean="0">
                <a:latin typeface="+mj-lt"/>
              </a:rPr>
              <a:t>IFRS 13</a:t>
            </a:r>
            <a:r>
              <a:rPr lang="zh-TW" altLang="en-US" sz="3600" dirty="0" smtClean="0">
                <a:latin typeface="+mj-lt"/>
              </a:rPr>
              <a:t>如何強化現行財務報告針對公允價值之揭露</a:t>
            </a:r>
            <a:r>
              <a:rPr lang="en-US" altLang="zh-TW" sz="3600" dirty="0" smtClean="0">
                <a:latin typeface="+mj-lt"/>
              </a:rPr>
              <a:t>?</a:t>
            </a:r>
          </a:p>
        </p:txBody>
      </p:sp>
      <p:pic>
        <p:nvPicPr>
          <p:cNvPr id="6" name="Picture 2" descr="C:\Users\theresa.chang\AppData\Local\Microsoft\Windows\Temporary Internet Files\Content.IE5\TUHG837G\MC90043441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4538" y="1246924"/>
            <a:ext cx="1592318" cy="1653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889224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latin typeface="+mj-lt"/>
              </a:rPr>
              <a:t>IFRS </a:t>
            </a:r>
            <a:r>
              <a:rPr lang="en-GB" altLang="zh-TW" dirty="0">
                <a:latin typeface="+mj-lt"/>
              </a:rPr>
              <a:t>13</a:t>
            </a:r>
            <a:r>
              <a:rPr lang="zh-TW" altLang="en-US" dirty="0"/>
              <a:t>之揭露釋例</a:t>
            </a: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697546850"/>
              </p:ext>
            </p:extLst>
          </p:nvPr>
        </p:nvGraphicFramePr>
        <p:xfrm>
          <a:off x="457199" y="1061997"/>
          <a:ext cx="8229601" cy="5137490"/>
        </p:xfrm>
        <a:graphic>
          <a:graphicData uri="http://schemas.openxmlformats.org/drawingml/2006/table">
            <a:tbl>
              <a:tblPr/>
              <a:tblGrid>
                <a:gridCol w="97109"/>
                <a:gridCol w="256763"/>
                <a:gridCol w="126736"/>
                <a:gridCol w="151424"/>
                <a:gridCol w="2312517"/>
                <a:gridCol w="98756"/>
                <a:gridCol w="297911"/>
                <a:gridCol w="658368"/>
                <a:gridCol w="98756"/>
                <a:gridCol w="502006"/>
                <a:gridCol w="529986"/>
                <a:gridCol w="98756"/>
                <a:gridCol w="502006"/>
                <a:gridCol w="529986"/>
                <a:gridCol w="100401"/>
                <a:gridCol w="503651"/>
                <a:gridCol w="536569"/>
                <a:gridCol w="100401"/>
                <a:gridCol w="646848"/>
                <a:gridCol w="80651"/>
              </a:tblGrid>
              <a:tr h="263379">
                <a:tc>
                  <a:txBody>
                    <a:bodyPr/>
                    <a:lstStyle/>
                    <a:p>
                      <a:pPr>
                        <a:spcAft>
                          <a:spcPts val="0"/>
                        </a:spcAft>
                      </a:pPr>
                      <a:endParaRPr lang="en-GB" sz="1150" kern="0" dirty="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gridSpan="7">
                  <a:txBody>
                    <a:bodyPr/>
                    <a:lstStyle/>
                    <a:p>
                      <a:pPr>
                        <a:spcAft>
                          <a:spcPts val="0"/>
                        </a:spcAft>
                      </a:pPr>
                      <a:r>
                        <a:rPr lang="zh-TW" sz="1400" kern="0" baseline="0" dirty="0" smtClean="0">
                          <a:solidFill>
                            <a:schemeClr val="tx1">
                              <a:lumMod val="85000"/>
                              <a:lumOff val="15000"/>
                            </a:schemeClr>
                          </a:solidFill>
                          <a:latin typeface="Arial" pitchFamily="34" charset="0"/>
                          <a:ea typeface="SimHei" pitchFamily="2" charset="-122"/>
                          <a:cs typeface="Times New Roman"/>
                        </a:rPr>
                        <a:t>（</a:t>
                      </a:r>
                      <a:r>
                        <a:rPr lang="zh-TW" altLang="en-US" sz="1400" kern="0" baseline="0" dirty="0" smtClean="0">
                          <a:solidFill>
                            <a:schemeClr val="tx1">
                              <a:lumMod val="85000"/>
                              <a:lumOff val="15000"/>
                            </a:schemeClr>
                          </a:solidFill>
                          <a:latin typeface="Arial" pitchFamily="34" charset="0"/>
                          <a:ea typeface="SimHei" pitchFamily="2" charset="-122"/>
                          <a:cs typeface="Times New Roman"/>
                        </a:rPr>
                        <a:t>單位</a:t>
                      </a:r>
                      <a:r>
                        <a:rPr lang="zh-TW" sz="1400" kern="0" baseline="0" dirty="0" smtClean="0">
                          <a:solidFill>
                            <a:schemeClr val="tx1">
                              <a:lumMod val="85000"/>
                              <a:lumOff val="15000"/>
                            </a:schemeClr>
                          </a:solidFill>
                          <a:latin typeface="Arial" pitchFamily="34" charset="0"/>
                          <a:ea typeface="SimHei" pitchFamily="2" charset="-122"/>
                          <a:cs typeface="Times New Roman"/>
                        </a:rPr>
                        <a:t>：百萬</a:t>
                      </a:r>
                      <a:r>
                        <a:rPr lang="zh-TW" altLang="en-US" sz="1400" kern="0" baseline="0" dirty="0" smtClean="0">
                          <a:solidFill>
                            <a:schemeClr val="tx1">
                              <a:lumMod val="85000"/>
                              <a:lumOff val="15000"/>
                            </a:schemeClr>
                          </a:solidFill>
                          <a:latin typeface="Arial" pitchFamily="34" charset="0"/>
                          <a:ea typeface="SimHei" pitchFamily="2" charset="-122"/>
                          <a:cs typeface="Times New Roman"/>
                        </a:rPr>
                        <a:t>元</a:t>
                      </a:r>
                      <a:r>
                        <a:rPr lang="zh-TW" sz="1400" kern="0" baseline="0" dirty="0" smtClean="0">
                          <a:solidFill>
                            <a:schemeClr val="tx1">
                              <a:lumMod val="85000"/>
                              <a:lumOff val="15000"/>
                            </a:schemeClr>
                          </a:solidFill>
                          <a:latin typeface="Arial" pitchFamily="34" charset="0"/>
                          <a:ea typeface="SimHei" pitchFamily="2" charset="-122"/>
                          <a:cs typeface="Times New Roman"/>
                        </a:rPr>
                        <a:t>）</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ctr">
                        <a:spcAft>
                          <a:spcPts val="200"/>
                        </a:spcAft>
                      </a:pP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gridSpan="8">
                  <a:txBody>
                    <a:bodyPr/>
                    <a:lstStyle/>
                    <a:p>
                      <a:pPr algn="ctr">
                        <a:spcAft>
                          <a:spcPts val="200"/>
                        </a:spcAft>
                      </a:pPr>
                      <a:r>
                        <a:rPr lang="zh-TW" sz="1400" kern="0" baseline="0">
                          <a:solidFill>
                            <a:schemeClr val="tx1">
                              <a:lumMod val="85000"/>
                              <a:lumOff val="15000"/>
                            </a:schemeClr>
                          </a:solidFill>
                          <a:latin typeface="Arial" pitchFamily="34" charset="0"/>
                          <a:ea typeface="SimHei" pitchFamily="2" charset="-122"/>
                          <a:cs typeface="Times New Roman"/>
                        </a:rPr>
                        <a:t>公允價值衡量採用</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spcAft>
                          <a:spcPts val="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spcAft>
                          <a:spcPts val="0"/>
                        </a:spcAft>
                      </a:pPr>
                      <a:endParaRPr lang="en-GB" sz="115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r>
              <a:tr h="696215">
                <a:tc>
                  <a:txBody>
                    <a:bodyPr/>
                    <a:lstStyle/>
                    <a:p>
                      <a:pPr>
                        <a:spcAft>
                          <a:spcPts val="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gridSpan="4">
                  <a:txBody>
                    <a:bodyPr/>
                    <a:lstStyle/>
                    <a:p>
                      <a:pPr>
                        <a:spcAft>
                          <a:spcPts val="0"/>
                        </a:spcAft>
                      </a:pPr>
                      <a:r>
                        <a:rPr lang="zh-TW" sz="1400" kern="0" baseline="0" dirty="0">
                          <a:solidFill>
                            <a:schemeClr val="tx1">
                              <a:lumMod val="85000"/>
                              <a:lumOff val="15000"/>
                            </a:schemeClr>
                          </a:solidFill>
                          <a:latin typeface="Arial" pitchFamily="34" charset="0"/>
                          <a:ea typeface="SimHei" pitchFamily="2" charset="-122"/>
                          <a:cs typeface="Times New Roman"/>
                        </a:rPr>
                        <a:t>說明</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w="12700" cap="flat" cmpd="sng" algn="ctr">
                      <a:solidFill>
                        <a:srgbClr val="000000"/>
                      </a:solidFill>
                      <a:prstDash val="solid"/>
                      <a:round/>
                      <a:headEnd type="none" w="med" len="med"/>
                      <a:tailEnd type="none" w="med" len="med"/>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r">
                        <a:spcAft>
                          <a:spcPts val="2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gridSpan="2">
                  <a:txBody>
                    <a:bodyPr/>
                    <a:lstStyle/>
                    <a:p>
                      <a:pPr algn="r">
                        <a:spcAft>
                          <a:spcPts val="100"/>
                        </a:spcAft>
                      </a:pPr>
                      <a:r>
                        <a:rPr lang="en-GB" sz="1400" kern="0" baseline="0">
                          <a:solidFill>
                            <a:schemeClr val="tx1">
                              <a:lumMod val="85000"/>
                              <a:lumOff val="15000"/>
                            </a:schemeClr>
                          </a:solidFill>
                          <a:latin typeface="Arial" pitchFamily="34" charset="0"/>
                          <a:ea typeface="SimHei" pitchFamily="2" charset="-122"/>
                          <a:cs typeface="Times New Roman"/>
                        </a:rPr>
                        <a:t>10X/12/31</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w="12700" cap="flat" cmpd="sng" algn="ctr">
                      <a:solidFill>
                        <a:srgbClr val="000000"/>
                      </a:solidFill>
                      <a:prstDash val="solid"/>
                      <a:round/>
                      <a:headEnd type="none" w="med" len="med"/>
                      <a:tailEnd type="none" w="med" len="med"/>
                    </a:lnB>
                    <a:solidFill>
                      <a:schemeClr val="bg1">
                        <a:lumMod val="20000"/>
                        <a:lumOff val="80000"/>
                      </a:schemeClr>
                    </a:solidFill>
                  </a:tcPr>
                </a:tc>
                <a:tc hMerge="1">
                  <a:txBody>
                    <a:bodyPr/>
                    <a:lstStyle/>
                    <a:p>
                      <a:endParaRPr lang="zh-TW" altLang="en-US"/>
                    </a:p>
                  </a:txBody>
                  <a:tcPr/>
                </a:tc>
                <a:tc>
                  <a:txBody>
                    <a:bodyPr/>
                    <a:lstStyle/>
                    <a:p>
                      <a:pPr algn="ct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gridSpan="2">
                  <a:txBody>
                    <a:bodyPr/>
                    <a:lstStyle/>
                    <a:p>
                      <a:pPr algn="ctr">
                        <a:spcAft>
                          <a:spcPts val="0"/>
                        </a:spcAft>
                      </a:pPr>
                      <a:r>
                        <a:rPr lang="zh-TW" sz="1400" kern="0" spc="-10" baseline="0">
                          <a:solidFill>
                            <a:schemeClr val="tx1">
                              <a:lumMod val="85000"/>
                              <a:lumOff val="15000"/>
                            </a:schemeClr>
                          </a:solidFill>
                          <a:latin typeface="Arial" pitchFamily="34" charset="0"/>
                          <a:ea typeface="SimHei" pitchFamily="2" charset="-122"/>
                          <a:cs typeface="Times New Roman"/>
                        </a:rPr>
                        <a:t>活絡市場報價</a:t>
                      </a:r>
                      <a:r>
                        <a:rPr lang="en-GB" sz="1400" kern="0" spc="-10" baseline="0">
                          <a:solidFill>
                            <a:schemeClr val="tx1">
                              <a:lumMod val="85000"/>
                              <a:lumOff val="15000"/>
                            </a:schemeClr>
                          </a:solidFill>
                          <a:latin typeface="Arial" pitchFamily="34" charset="0"/>
                          <a:ea typeface="SimHei" pitchFamily="2" charset="-122"/>
                          <a:cs typeface="Times New Roman"/>
                        </a:rPr>
                        <a:t> </a:t>
                      </a:r>
                      <a:endParaRPr lang="zh-TW" sz="1400" kern="100" baseline="0">
                        <a:solidFill>
                          <a:schemeClr val="tx1">
                            <a:lumMod val="85000"/>
                            <a:lumOff val="15000"/>
                          </a:schemeClr>
                        </a:solidFill>
                        <a:latin typeface="Arial" pitchFamily="34" charset="0"/>
                        <a:ea typeface="SimHei" pitchFamily="2" charset="-122"/>
                        <a:cs typeface="Times New Roman"/>
                      </a:endParaRPr>
                    </a:p>
                    <a:p>
                      <a:pPr algn="ctr">
                        <a:spcAft>
                          <a:spcPts val="0"/>
                        </a:spcAft>
                      </a:pPr>
                      <a:r>
                        <a:rPr lang="en-GB" sz="1400" kern="0" spc="-10" baseline="0">
                          <a:solidFill>
                            <a:schemeClr val="tx1">
                              <a:lumMod val="85000"/>
                              <a:lumOff val="15000"/>
                            </a:schemeClr>
                          </a:solidFill>
                          <a:latin typeface="Arial" pitchFamily="34" charset="0"/>
                          <a:ea typeface="SimHei" pitchFamily="2" charset="-122"/>
                          <a:cs typeface="Times New Roman"/>
                        </a:rPr>
                        <a:t>(第1等級)</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20000"/>
                        <a:lumOff val="80000"/>
                      </a:schemeClr>
                    </a:solidFill>
                  </a:tcPr>
                </a:tc>
                <a:tc hMerge="1">
                  <a:txBody>
                    <a:bodyPr/>
                    <a:lstStyle/>
                    <a:p>
                      <a:endParaRPr lang="zh-TW" altLang="en-US"/>
                    </a:p>
                  </a:txBody>
                  <a:tcPr/>
                </a:tc>
                <a:tc>
                  <a:txBody>
                    <a:bodyPr/>
                    <a:lstStyle/>
                    <a:p>
                      <a:pPr algn="ct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gridSpan="2">
                  <a:txBody>
                    <a:bodyPr/>
                    <a:lstStyle/>
                    <a:p>
                      <a:pPr algn="ctr">
                        <a:spcAft>
                          <a:spcPts val="0"/>
                        </a:spcAft>
                      </a:pPr>
                      <a:r>
                        <a:rPr lang="zh-TW" sz="1400" kern="0" spc="-10" baseline="0">
                          <a:solidFill>
                            <a:schemeClr val="tx1">
                              <a:lumMod val="85000"/>
                              <a:lumOff val="15000"/>
                            </a:schemeClr>
                          </a:solidFill>
                          <a:latin typeface="Arial" pitchFamily="34" charset="0"/>
                          <a:ea typeface="SimHei" pitchFamily="2" charset="-122"/>
                          <a:cs typeface="Times New Roman"/>
                        </a:rPr>
                        <a:t>重大其他可觀察輸入值</a:t>
                      </a:r>
                      <a:r>
                        <a:rPr lang="en-GB" sz="1400" kern="0" spc="-10" baseline="0">
                          <a:solidFill>
                            <a:schemeClr val="tx1">
                              <a:lumMod val="85000"/>
                              <a:lumOff val="15000"/>
                            </a:schemeClr>
                          </a:solidFill>
                          <a:latin typeface="Arial" pitchFamily="34" charset="0"/>
                          <a:ea typeface="SimHei" pitchFamily="2" charset="-122"/>
                          <a:cs typeface="Times New Roman"/>
                        </a:rPr>
                        <a:t> </a:t>
                      </a:r>
                      <a:endParaRPr lang="zh-TW" sz="1400" kern="100" baseline="0">
                        <a:solidFill>
                          <a:schemeClr val="tx1">
                            <a:lumMod val="85000"/>
                            <a:lumOff val="15000"/>
                          </a:schemeClr>
                        </a:solidFill>
                        <a:latin typeface="Arial" pitchFamily="34" charset="0"/>
                        <a:ea typeface="SimHei" pitchFamily="2" charset="-122"/>
                        <a:cs typeface="Times New Roman"/>
                      </a:endParaRPr>
                    </a:p>
                    <a:p>
                      <a:pPr algn="ctr">
                        <a:spcAft>
                          <a:spcPts val="0"/>
                        </a:spcAft>
                      </a:pPr>
                      <a:r>
                        <a:rPr lang="en-GB" sz="1400" kern="0" spc="-10" baseline="0">
                          <a:solidFill>
                            <a:schemeClr val="tx1">
                              <a:lumMod val="85000"/>
                              <a:lumOff val="15000"/>
                            </a:schemeClr>
                          </a:solidFill>
                          <a:latin typeface="Arial" pitchFamily="34" charset="0"/>
                          <a:ea typeface="SimHei" pitchFamily="2" charset="-122"/>
                          <a:cs typeface="Times New Roman"/>
                        </a:rPr>
                        <a:t>(</a:t>
                      </a:r>
                      <a:r>
                        <a:rPr lang="zh-TW" sz="1400" kern="0" spc="-10" baseline="0">
                          <a:solidFill>
                            <a:schemeClr val="tx1">
                              <a:lumMod val="85000"/>
                              <a:lumOff val="15000"/>
                            </a:schemeClr>
                          </a:solidFill>
                          <a:latin typeface="Arial" pitchFamily="34" charset="0"/>
                          <a:ea typeface="SimHei" pitchFamily="2" charset="-122"/>
                          <a:cs typeface="Times New Roman"/>
                        </a:rPr>
                        <a:t>第</a:t>
                      </a:r>
                      <a:r>
                        <a:rPr lang="en-GB" sz="1400" kern="0" spc="-10" baseline="0">
                          <a:solidFill>
                            <a:schemeClr val="tx1">
                              <a:lumMod val="85000"/>
                              <a:lumOff val="15000"/>
                            </a:schemeClr>
                          </a:solidFill>
                          <a:latin typeface="Arial" pitchFamily="34" charset="0"/>
                          <a:ea typeface="SimHei" pitchFamily="2" charset="-122"/>
                          <a:cs typeface="Times New Roman"/>
                        </a:rPr>
                        <a:t>2</a:t>
                      </a:r>
                      <a:r>
                        <a:rPr lang="zh-TW" sz="1400" kern="0" spc="-10" baseline="0">
                          <a:solidFill>
                            <a:schemeClr val="tx1">
                              <a:lumMod val="85000"/>
                              <a:lumOff val="15000"/>
                            </a:schemeClr>
                          </a:solidFill>
                          <a:latin typeface="Arial" pitchFamily="34" charset="0"/>
                          <a:ea typeface="SimHei" pitchFamily="2" charset="-122"/>
                          <a:cs typeface="Times New Roman"/>
                        </a:rPr>
                        <a:t>等級</a:t>
                      </a:r>
                      <a:r>
                        <a:rPr lang="en-GB" sz="1400" kern="0" spc="-10" baseline="0">
                          <a:solidFill>
                            <a:schemeClr val="tx1">
                              <a:lumMod val="85000"/>
                              <a:lumOff val="15000"/>
                            </a:schemeClr>
                          </a:solidFill>
                          <a:latin typeface="Arial" pitchFamily="34" charset="0"/>
                          <a:ea typeface="SimHei" pitchFamily="2" charset="-122"/>
                          <a:cs typeface="Times New Roman"/>
                        </a:rPr>
                        <a:t>)</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20000"/>
                        <a:lumOff val="80000"/>
                      </a:schemeClr>
                    </a:solidFill>
                  </a:tcPr>
                </a:tc>
                <a:tc hMerge="1">
                  <a:txBody>
                    <a:bodyPr/>
                    <a:lstStyle/>
                    <a:p>
                      <a:endParaRPr lang="zh-TW" altLang="en-US"/>
                    </a:p>
                  </a:txBody>
                  <a:tcPr/>
                </a:tc>
                <a:tc>
                  <a:txBody>
                    <a:bodyPr/>
                    <a:lstStyle/>
                    <a:p>
                      <a:pPr algn="ct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gridSpan="2">
                  <a:txBody>
                    <a:bodyPr/>
                    <a:lstStyle/>
                    <a:p>
                      <a:pPr algn="ctr">
                        <a:spcAft>
                          <a:spcPts val="0"/>
                        </a:spcAft>
                      </a:pPr>
                      <a:r>
                        <a:rPr lang="zh-TW" sz="1400" kern="0" spc="-15" baseline="0">
                          <a:solidFill>
                            <a:schemeClr val="tx1">
                              <a:lumMod val="85000"/>
                              <a:lumOff val="15000"/>
                            </a:schemeClr>
                          </a:solidFill>
                          <a:latin typeface="Arial" pitchFamily="34" charset="0"/>
                          <a:ea typeface="SimHei" pitchFamily="2" charset="-122"/>
                          <a:cs typeface="Times New Roman"/>
                        </a:rPr>
                        <a:t>重大不可觀察輸入值</a:t>
                      </a:r>
                      <a:r>
                        <a:rPr lang="en-GB" sz="1400" kern="0" spc="-15" baseline="0">
                          <a:solidFill>
                            <a:schemeClr val="tx1">
                              <a:lumMod val="85000"/>
                              <a:lumOff val="15000"/>
                            </a:schemeClr>
                          </a:solidFill>
                          <a:latin typeface="Arial" pitchFamily="34" charset="0"/>
                          <a:ea typeface="SimHei" pitchFamily="2" charset="-122"/>
                          <a:cs typeface="Times New Roman"/>
                        </a:rPr>
                        <a:t> </a:t>
                      </a:r>
                      <a:endParaRPr lang="zh-TW" sz="1400" kern="100" baseline="0">
                        <a:solidFill>
                          <a:schemeClr val="tx1">
                            <a:lumMod val="85000"/>
                            <a:lumOff val="15000"/>
                          </a:schemeClr>
                        </a:solidFill>
                        <a:latin typeface="Arial" pitchFamily="34" charset="0"/>
                        <a:ea typeface="SimHei" pitchFamily="2" charset="-122"/>
                        <a:cs typeface="Times New Roman"/>
                      </a:endParaRPr>
                    </a:p>
                    <a:p>
                      <a:pPr algn="ctr">
                        <a:spcAft>
                          <a:spcPts val="0"/>
                        </a:spcAft>
                      </a:pPr>
                      <a:r>
                        <a:rPr lang="en-GB" sz="1400" kern="0" spc="-15" baseline="0">
                          <a:solidFill>
                            <a:schemeClr val="tx1">
                              <a:lumMod val="85000"/>
                              <a:lumOff val="15000"/>
                            </a:schemeClr>
                          </a:solidFill>
                          <a:latin typeface="Arial" pitchFamily="34" charset="0"/>
                          <a:ea typeface="SimHei" pitchFamily="2" charset="-122"/>
                          <a:cs typeface="Times New Roman"/>
                        </a:rPr>
                        <a:t>(</a:t>
                      </a:r>
                      <a:r>
                        <a:rPr lang="zh-TW" sz="1400" kern="0" spc="-15" baseline="0">
                          <a:solidFill>
                            <a:schemeClr val="tx1">
                              <a:lumMod val="85000"/>
                              <a:lumOff val="15000"/>
                            </a:schemeClr>
                          </a:solidFill>
                          <a:latin typeface="Arial" pitchFamily="34" charset="0"/>
                          <a:ea typeface="SimHei" pitchFamily="2" charset="-122"/>
                          <a:cs typeface="Times New Roman"/>
                        </a:rPr>
                        <a:t>第</a:t>
                      </a:r>
                      <a:r>
                        <a:rPr lang="en-GB" sz="1400" kern="0" spc="-15" baseline="0">
                          <a:solidFill>
                            <a:schemeClr val="tx1">
                              <a:lumMod val="85000"/>
                              <a:lumOff val="15000"/>
                            </a:schemeClr>
                          </a:solidFill>
                          <a:latin typeface="Arial" pitchFamily="34" charset="0"/>
                          <a:ea typeface="SimHei" pitchFamily="2" charset="-122"/>
                          <a:cs typeface="Times New Roman"/>
                        </a:rPr>
                        <a:t>3</a:t>
                      </a:r>
                      <a:r>
                        <a:rPr lang="zh-TW" sz="1400" kern="0" spc="-15" baseline="0">
                          <a:solidFill>
                            <a:schemeClr val="tx1">
                              <a:lumMod val="85000"/>
                              <a:lumOff val="15000"/>
                            </a:schemeClr>
                          </a:solidFill>
                          <a:latin typeface="Arial" pitchFamily="34" charset="0"/>
                          <a:ea typeface="SimHei" pitchFamily="2" charset="-122"/>
                          <a:cs typeface="Times New Roman"/>
                        </a:rPr>
                        <a:t>等級</a:t>
                      </a:r>
                      <a:r>
                        <a:rPr lang="en-GB" sz="1400" kern="0" spc="-15" baseline="0">
                          <a:solidFill>
                            <a:schemeClr val="tx1">
                              <a:lumMod val="85000"/>
                              <a:lumOff val="15000"/>
                            </a:schemeClr>
                          </a:solidFill>
                          <a:latin typeface="Arial" pitchFamily="34" charset="0"/>
                          <a:ea typeface="SimHei" pitchFamily="2" charset="-122"/>
                          <a:cs typeface="Times New Roman"/>
                        </a:rPr>
                        <a:t>)</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20000"/>
                        <a:lumOff val="80000"/>
                      </a:schemeClr>
                    </a:solidFill>
                  </a:tcPr>
                </a:tc>
                <a:tc hMerge="1">
                  <a:txBody>
                    <a:bodyPr/>
                    <a:lstStyle/>
                    <a:p>
                      <a:endParaRPr lang="zh-TW" altLang="en-US"/>
                    </a:p>
                  </a:txBody>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ctr">
                        <a:spcAft>
                          <a:spcPts val="400"/>
                        </a:spcAft>
                      </a:pPr>
                      <a:r>
                        <a:rPr lang="zh-TW" sz="1400" kern="0" spc="-10" baseline="0">
                          <a:solidFill>
                            <a:schemeClr val="tx1">
                              <a:lumMod val="85000"/>
                              <a:lumOff val="15000"/>
                            </a:schemeClr>
                          </a:solidFill>
                          <a:latin typeface="Arial" pitchFamily="34" charset="0"/>
                          <a:ea typeface="SimHei" pitchFamily="2" charset="-122"/>
                          <a:cs typeface="Times New Roman"/>
                        </a:rPr>
                        <a:t>利益</a:t>
                      </a:r>
                      <a:r>
                        <a:rPr lang="en-GB" sz="1400" kern="0" spc="-10" baseline="0">
                          <a:solidFill>
                            <a:schemeClr val="tx1">
                              <a:lumMod val="85000"/>
                              <a:lumOff val="15000"/>
                            </a:schemeClr>
                          </a:solidFill>
                          <a:latin typeface="Arial" pitchFamily="34" charset="0"/>
                          <a:ea typeface="SimHei" pitchFamily="2" charset="-122"/>
                          <a:cs typeface="Times New Roman"/>
                        </a:rPr>
                        <a:t>(</a:t>
                      </a:r>
                      <a:r>
                        <a:rPr lang="zh-TW" sz="1400" kern="0" spc="-10" baseline="0">
                          <a:solidFill>
                            <a:schemeClr val="tx1">
                              <a:lumMod val="85000"/>
                              <a:lumOff val="15000"/>
                            </a:schemeClr>
                          </a:solidFill>
                          <a:latin typeface="Arial" pitchFamily="34" charset="0"/>
                          <a:ea typeface="SimHei" pitchFamily="2" charset="-122"/>
                          <a:cs typeface="Times New Roman"/>
                        </a:rPr>
                        <a:t>損失</a:t>
                      </a:r>
                      <a:r>
                        <a:rPr lang="en-GB" sz="1400" kern="0" spc="-10" baseline="0">
                          <a:solidFill>
                            <a:schemeClr val="tx1">
                              <a:lumMod val="85000"/>
                              <a:lumOff val="15000"/>
                            </a:schemeClr>
                          </a:solidFill>
                          <a:latin typeface="Arial" pitchFamily="34" charset="0"/>
                          <a:ea typeface="SimHei" pitchFamily="2" charset="-122"/>
                          <a:cs typeface="Times New Roman"/>
                        </a:rPr>
                        <a:t>)</a:t>
                      </a:r>
                      <a:r>
                        <a:rPr lang="zh-TW" sz="1400" kern="0" spc="-10" baseline="0">
                          <a:solidFill>
                            <a:schemeClr val="tx1">
                              <a:lumMod val="85000"/>
                              <a:lumOff val="15000"/>
                            </a:schemeClr>
                          </a:solidFill>
                          <a:latin typeface="Arial" pitchFamily="34" charset="0"/>
                          <a:ea typeface="SimHei" pitchFamily="2" charset="-122"/>
                          <a:cs typeface="Times New Roman"/>
                        </a:rPr>
                        <a:t>總額 </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w="12700" cap="flat" cmpd="sng" algn="ctr">
                      <a:solidFill>
                        <a:srgbClr val="000000"/>
                      </a:solidFill>
                      <a:prstDash val="solid"/>
                      <a:round/>
                      <a:headEnd type="none" w="med" len="med"/>
                      <a:tailEnd type="none" w="med" len="med"/>
                    </a:lnB>
                    <a:solidFill>
                      <a:schemeClr val="bg1">
                        <a:lumMod val="20000"/>
                        <a:lumOff val="80000"/>
                      </a:schemeClr>
                    </a:solidFill>
                  </a:tcPr>
                </a:tc>
                <a:tc>
                  <a:txBody>
                    <a:bodyPr/>
                    <a:lstStyle/>
                    <a:p>
                      <a:pPr algn="ctr">
                        <a:spcAft>
                          <a:spcPts val="0"/>
                        </a:spcAft>
                      </a:pPr>
                      <a:endParaRPr lang="en-GB" sz="115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54007">
                <a:tc>
                  <a:txBody>
                    <a:bodyPr/>
                    <a:lstStyle/>
                    <a:p>
                      <a:pPr>
                        <a:spcAft>
                          <a:spcPts val="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a:txBody>
                    <a:bodyPr/>
                    <a:lstStyle/>
                    <a:p>
                      <a:pPr>
                        <a:spcAft>
                          <a:spcPts val="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spcAft>
                          <a:spcPts val="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spcAft>
                          <a:spcPts val="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ct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ct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ct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ct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ct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just">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ct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ct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ct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ct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ctr">
                        <a:spcAft>
                          <a:spcPts val="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w="12700" cap="flat" cmpd="sng"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ctr">
                        <a:spcAft>
                          <a:spcPts val="0"/>
                        </a:spcAft>
                      </a:pPr>
                      <a:endParaRPr lang="en-GB" sz="115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54007">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gridSpan="4">
                  <a:txBody>
                    <a:bodyPr/>
                    <a:lstStyle/>
                    <a:p>
                      <a:pPr>
                        <a:spcAft>
                          <a:spcPts val="400"/>
                        </a:spcAft>
                      </a:pPr>
                      <a:r>
                        <a:rPr lang="zh-TW" sz="1400" b="1" u="sng" kern="0" baseline="0" dirty="0">
                          <a:solidFill>
                            <a:schemeClr val="tx1">
                              <a:lumMod val="85000"/>
                              <a:lumOff val="15000"/>
                            </a:schemeClr>
                          </a:solidFill>
                          <a:latin typeface="Arial" pitchFamily="34" charset="0"/>
                          <a:ea typeface="SimHei" pitchFamily="2" charset="-122"/>
                          <a:cs typeface="Times New Roman"/>
                        </a:rPr>
                        <a:t>公允價值衡量</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ctr">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5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5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5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15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54007">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gridSpan="4">
                  <a:txBody>
                    <a:bodyPr/>
                    <a:lstStyle/>
                    <a:p>
                      <a:pPr>
                        <a:spcAft>
                          <a:spcPts val="400"/>
                        </a:spcAft>
                      </a:pPr>
                      <a:r>
                        <a:rPr lang="zh-TW" sz="1400" b="1" kern="0" baseline="0" dirty="0">
                          <a:solidFill>
                            <a:schemeClr val="tx1">
                              <a:lumMod val="85000"/>
                              <a:lumOff val="15000"/>
                            </a:schemeClr>
                          </a:solidFill>
                          <a:latin typeface="Arial" pitchFamily="34" charset="0"/>
                          <a:ea typeface="SimHei" pitchFamily="2" charset="-122"/>
                          <a:cs typeface="Times New Roman"/>
                        </a:rPr>
                        <a:t>重複性公允價值衡量</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ctr">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5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5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5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15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54007">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gridSpan="4">
                  <a:txBody>
                    <a:bodyPr/>
                    <a:lstStyle/>
                    <a:p>
                      <a:pPr>
                        <a:spcAft>
                          <a:spcPts val="400"/>
                        </a:spcAft>
                      </a:pPr>
                      <a:r>
                        <a:rPr lang="zh-TW" sz="1400" kern="0" baseline="0" dirty="0">
                          <a:solidFill>
                            <a:schemeClr val="tx1">
                              <a:lumMod val="85000"/>
                              <a:lumOff val="15000"/>
                            </a:schemeClr>
                          </a:solidFill>
                          <a:latin typeface="Arial" pitchFamily="34" charset="0"/>
                          <a:ea typeface="SimHei" pitchFamily="2" charset="-122"/>
                          <a:cs typeface="Times New Roman"/>
                        </a:rPr>
                        <a:t>衍生金融資產</a:t>
                      </a:r>
                      <a:r>
                        <a:rPr lang="zh-TW" sz="1400" kern="0" spc="-10" baseline="0" dirty="0">
                          <a:solidFill>
                            <a:schemeClr val="tx1">
                              <a:lumMod val="85000"/>
                              <a:lumOff val="15000"/>
                            </a:schemeClr>
                          </a:solidFill>
                          <a:latin typeface="Arial" pitchFamily="34" charset="0"/>
                          <a:ea typeface="SimHei" pitchFamily="2" charset="-122"/>
                          <a:cs typeface="Times New Roman"/>
                        </a:rPr>
                        <a:t>：</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gridSpan="2">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hMerge="1">
                  <a:txBody>
                    <a:bodyPr/>
                    <a:lstStyle/>
                    <a:p>
                      <a:endParaRPr lang="zh-TW" altLang="en-US"/>
                    </a:p>
                  </a:txBody>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gridSpan="2">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hMerge="1">
                  <a:txBody>
                    <a:bodyPr/>
                    <a:lstStyle/>
                    <a:p>
                      <a:endParaRPr lang="zh-TW" altLang="en-US"/>
                    </a:p>
                  </a:txBody>
                  <a:tcPr/>
                </a:tc>
                <a:tc>
                  <a:txBody>
                    <a:bodyPr/>
                    <a:lstStyle/>
                    <a:p>
                      <a:pPr algn="just">
                        <a:spcAft>
                          <a:spcPts val="5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5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15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61829">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a:txBody>
                    <a:bodyPr/>
                    <a:lstStyle/>
                    <a:p>
                      <a:pP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gridSpan="3">
                  <a:txBody>
                    <a:bodyPr/>
                    <a:lstStyle/>
                    <a:p>
                      <a:pPr>
                        <a:spcAft>
                          <a:spcPts val="400"/>
                        </a:spcAft>
                      </a:pPr>
                      <a:r>
                        <a:rPr lang="en-GB" sz="1400" kern="0" baseline="0" dirty="0">
                          <a:solidFill>
                            <a:schemeClr val="tx1">
                              <a:lumMod val="85000"/>
                              <a:lumOff val="15000"/>
                            </a:schemeClr>
                          </a:solidFill>
                          <a:latin typeface="Arial" pitchFamily="34" charset="0"/>
                          <a:ea typeface="SimHei" pitchFamily="2" charset="-122"/>
                          <a:cs typeface="Times New Roman"/>
                        </a:rPr>
                        <a:t>XX</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gridSpan="2">
                  <a:txBody>
                    <a:bodyPr/>
                    <a:lstStyle/>
                    <a:p>
                      <a:pPr algn="r">
                        <a:spcAft>
                          <a:spcPts val="400"/>
                        </a:spcAft>
                      </a:pP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hMerge="1">
                  <a:txBody>
                    <a:bodyPr/>
                    <a:lstStyle/>
                    <a:p>
                      <a:endParaRPr lang="zh-TW" altLang="en-US"/>
                    </a:p>
                  </a:txBody>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15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54007">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gridSpan="4">
                  <a:txBody>
                    <a:bodyPr/>
                    <a:lstStyle/>
                    <a:p>
                      <a:pPr>
                        <a:spcAft>
                          <a:spcPts val="400"/>
                        </a:spcAft>
                      </a:pPr>
                      <a:r>
                        <a:rPr lang="zh-TW" sz="1400" kern="0" baseline="0" dirty="0">
                          <a:solidFill>
                            <a:schemeClr val="tx1">
                              <a:lumMod val="85000"/>
                              <a:lumOff val="15000"/>
                            </a:schemeClr>
                          </a:solidFill>
                          <a:latin typeface="Arial" pitchFamily="34" charset="0"/>
                          <a:ea typeface="SimHei" pitchFamily="2" charset="-122"/>
                          <a:cs typeface="Times New Roman"/>
                        </a:rPr>
                        <a:t>備供出售金融資產：</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15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78872">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a:txBody>
                    <a:bodyPr/>
                    <a:lstStyle/>
                    <a:p>
                      <a:pP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gridSpan="3">
                  <a:txBody>
                    <a:bodyPr/>
                    <a:lstStyle/>
                    <a:p>
                      <a:pPr>
                        <a:spcAft>
                          <a:spcPts val="400"/>
                        </a:spcAft>
                      </a:pPr>
                      <a:r>
                        <a:rPr lang="en-GB" sz="1400" kern="0" baseline="0" dirty="0">
                          <a:solidFill>
                            <a:schemeClr val="tx1">
                              <a:lumMod val="85000"/>
                              <a:lumOff val="15000"/>
                            </a:schemeClr>
                          </a:solidFill>
                          <a:latin typeface="Arial" pitchFamily="34" charset="0"/>
                          <a:ea typeface="SimHei" pitchFamily="2" charset="-122"/>
                          <a:cs typeface="Times New Roman"/>
                        </a:rPr>
                        <a:t>XX</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just">
                        <a:spcAft>
                          <a:spcPts val="400"/>
                        </a:spcAft>
                      </a:pPr>
                      <a:endParaRPr lang="en-GB" sz="115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54007">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gridSpan="4">
                  <a:txBody>
                    <a:bodyPr/>
                    <a:lstStyle/>
                    <a:p>
                      <a:pPr>
                        <a:spcAft>
                          <a:spcPts val="400"/>
                        </a:spcAft>
                      </a:pPr>
                      <a:r>
                        <a:rPr lang="zh-TW" sz="1400" kern="0" baseline="0" dirty="0">
                          <a:solidFill>
                            <a:schemeClr val="tx1">
                              <a:lumMod val="85000"/>
                              <a:lumOff val="15000"/>
                            </a:schemeClr>
                          </a:solidFill>
                          <a:latin typeface="Arial" pitchFamily="34" charset="0"/>
                          <a:ea typeface="SimHei" pitchFamily="2" charset="-122"/>
                          <a:cs typeface="Times New Roman"/>
                        </a:rPr>
                        <a:t>生物資產</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w="12700" cap="flat" cmpd="sng"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w="12700" cap="flat" cmpd="sng"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w="12700" cap="flat" cmpd="sng"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w="12700" cap="flat" cmpd="sng"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w="12700" cap="flat" cmpd="sng" algn="ctr">
                      <a:solidFill>
                        <a:srgbClr val="000000"/>
                      </a:solidFill>
                      <a:prstDash val="solid"/>
                      <a:round/>
                      <a:headEnd type="none" w="med" len="med"/>
                      <a:tailEnd type="none" w="med" len="med"/>
                    </a:lnB>
                    <a:solidFill>
                      <a:schemeClr val="bg1">
                        <a:lumMod val="20000"/>
                        <a:lumOff val="80000"/>
                      </a:schemeClr>
                    </a:solidFill>
                  </a:tcPr>
                </a:tc>
                <a:tc>
                  <a:txBody>
                    <a:bodyPr/>
                    <a:lstStyle/>
                    <a:p>
                      <a:pPr algn="just">
                        <a:spcAft>
                          <a:spcPts val="400"/>
                        </a:spcAft>
                      </a:pPr>
                      <a:endParaRPr lang="en-GB" sz="115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78872">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nchor="b">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a:txBody>
                    <a:bodyPr/>
                    <a:lstStyle/>
                    <a:p>
                      <a:pP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gridSpan="3">
                  <a:txBody>
                    <a:bodyPr/>
                    <a:lstStyle/>
                    <a:p>
                      <a:pPr>
                        <a:spcAft>
                          <a:spcPts val="400"/>
                        </a:spcAft>
                      </a:pPr>
                      <a:r>
                        <a:rPr lang="zh-TW" sz="1400" kern="0" baseline="0" dirty="0">
                          <a:solidFill>
                            <a:schemeClr val="tx1">
                              <a:lumMod val="85000"/>
                              <a:lumOff val="15000"/>
                            </a:schemeClr>
                          </a:solidFill>
                          <a:latin typeface="Arial" pitchFamily="34" charset="0"/>
                          <a:ea typeface="SimHei" pitchFamily="2" charset="-122"/>
                          <a:cs typeface="Times New Roman"/>
                        </a:rPr>
                        <a:t>重複性公允價值衡量總額</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15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63379">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gridSpan="5">
                  <a:txBody>
                    <a:bodyPr/>
                    <a:lstStyle/>
                    <a:p>
                      <a:pPr>
                        <a:spcAft>
                          <a:spcPts val="400"/>
                        </a:spcAft>
                      </a:pPr>
                      <a:r>
                        <a:rPr lang="zh-TW" sz="1400" b="1" kern="0" baseline="0" dirty="0">
                          <a:solidFill>
                            <a:schemeClr val="tx1">
                              <a:lumMod val="85000"/>
                              <a:lumOff val="15000"/>
                            </a:schemeClr>
                          </a:solidFill>
                          <a:latin typeface="Arial" pitchFamily="34" charset="0"/>
                          <a:ea typeface="SimHei" pitchFamily="2" charset="-122"/>
                          <a:cs typeface="Times New Roman"/>
                        </a:rPr>
                        <a:t>非重複性公允價值衡量</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ctr">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lnSpc>
                          <a:spcPts val="1000"/>
                        </a:lnSpc>
                        <a:spcAft>
                          <a:spcPts val="6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9050" cap="flat" cmpd="dbl"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9050" cap="flat" cmpd="dbl"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9050" cap="flat" cmpd="dbl"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9050" cap="flat" cmpd="dbl"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ct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ct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w="19050" cap="flat" cmpd="dbl"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r">
                        <a:spcAft>
                          <a:spcPts val="400"/>
                        </a:spcAft>
                      </a:pPr>
                      <a:endParaRPr lang="en-GB" sz="115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54007">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gridSpan="4">
                  <a:txBody>
                    <a:bodyPr/>
                    <a:lstStyle/>
                    <a:p>
                      <a:pPr>
                        <a:spcAft>
                          <a:spcPts val="400"/>
                        </a:spcAft>
                      </a:pPr>
                      <a:r>
                        <a:rPr lang="zh-TW" sz="1400" kern="0" baseline="0" dirty="0">
                          <a:solidFill>
                            <a:schemeClr val="tx1">
                              <a:lumMod val="85000"/>
                              <a:lumOff val="15000"/>
                            </a:schemeClr>
                          </a:solidFill>
                          <a:latin typeface="Arial" pitchFamily="34" charset="0"/>
                          <a:ea typeface="SimHei" pitchFamily="2" charset="-122"/>
                          <a:cs typeface="Times New Roman"/>
                        </a:rPr>
                        <a:t>待出售非流動資產</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w="12700" cap="flat" cmpd="sng"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w="12700" cap="flat" cmpd="sng"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w="12700" cap="flat" cmpd="sng"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15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63379">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a:txBody>
                    <a:bodyPr/>
                    <a:lstStyle/>
                    <a:p>
                      <a:pP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gridSpan="3">
                  <a:txBody>
                    <a:bodyPr/>
                    <a:lstStyle/>
                    <a:p>
                      <a:pPr>
                        <a:spcAft>
                          <a:spcPts val="400"/>
                        </a:spcAft>
                      </a:pPr>
                      <a:r>
                        <a:rPr lang="zh-TW" sz="1400" kern="0" baseline="0" dirty="0">
                          <a:solidFill>
                            <a:schemeClr val="tx1">
                              <a:lumMod val="85000"/>
                              <a:lumOff val="15000"/>
                            </a:schemeClr>
                          </a:solidFill>
                          <a:latin typeface="Arial" pitchFamily="34" charset="0"/>
                          <a:ea typeface="SimHei" pitchFamily="2" charset="-122"/>
                          <a:cs typeface="Times New Roman"/>
                        </a:rPr>
                        <a:t>非重複性公允價值衡量總額</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9050" anchor="b">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9050" anchor="b">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dirty="0">
                          <a:solidFill>
                            <a:schemeClr val="tx1">
                              <a:lumMod val="85000"/>
                              <a:lumOff val="15000"/>
                            </a:schemeClr>
                          </a:solidFill>
                          <a:latin typeface="Arial" pitchFamily="34" charset="0"/>
                          <a:ea typeface="SimHei" pitchFamily="2" charset="-122"/>
                          <a:cs typeface="Times New Roman"/>
                        </a:rPr>
                        <a:t>(XX)</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9050" anchor="b">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lumMod val="20000"/>
                        <a:lumOff val="80000"/>
                      </a:schemeClr>
                    </a:solidFill>
                  </a:tcPr>
                </a:tc>
                <a:tc>
                  <a:txBody>
                    <a:bodyPr/>
                    <a:lstStyle/>
                    <a:p>
                      <a:pPr algn="r">
                        <a:spcAft>
                          <a:spcPts val="400"/>
                        </a:spcAft>
                      </a:pPr>
                      <a:endParaRPr lang="en-GB" sz="115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63379">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gridSpan="4">
                  <a:txBody>
                    <a:bodyPr/>
                    <a:lstStyle/>
                    <a:p>
                      <a:pPr>
                        <a:spcAft>
                          <a:spcPts val="400"/>
                        </a:spcAft>
                      </a:pPr>
                      <a:r>
                        <a:rPr lang="zh-TW" sz="1400" b="1" u="sng" kern="0" baseline="0" dirty="0">
                          <a:solidFill>
                            <a:schemeClr val="tx1">
                              <a:lumMod val="85000"/>
                              <a:lumOff val="15000"/>
                            </a:schemeClr>
                          </a:solidFill>
                          <a:latin typeface="Arial" pitchFamily="34" charset="0"/>
                          <a:ea typeface="SimHei" pitchFamily="2" charset="-122"/>
                          <a:cs typeface="Times New Roman"/>
                        </a:rPr>
                        <a:t>公允價值揭露</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9050" anchor="b">
                    <a:lnL>
                      <a:noFill/>
                    </a:lnL>
                    <a:lnR>
                      <a:noFill/>
                    </a:lnR>
                    <a:lnT w="19050" cap="flat" cmpd="dbl"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9050" anchor="b">
                    <a:lnL>
                      <a:noFill/>
                    </a:lnL>
                    <a:lnR>
                      <a:noFill/>
                    </a:lnR>
                    <a:lnT w="19050" cap="flat" cmpd="dbl"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9050" anchor="b">
                    <a:lnL>
                      <a:noFill/>
                    </a:lnL>
                    <a:lnR>
                      <a:noFill/>
                    </a:lnR>
                    <a:lnT w="19050" cap="flat" cmpd="dbl" algn="ctr">
                      <a:solidFill>
                        <a:srgbClr val="000000"/>
                      </a:solidFill>
                      <a:prstDash val="solid"/>
                      <a:round/>
                      <a:headEnd type="none" w="med" len="med"/>
                      <a:tailEnd type="none" w="med" len="med"/>
                    </a:lnT>
                    <a:lnB>
                      <a:noFill/>
                    </a:lnB>
                    <a:solidFill>
                      <a:schemeClr val="bg1">
                        <a:lumMod val="20000"/>
                        <a:lumOff val="80000"/>
                      </a:schemeClr>
                    </a:solidFill>
                  </a:tcPr>
                </a:tc>
                <a:tc>
                  <a:txBody>
                    <a:bodyPr/>
                    <a:lstStyle/>
                    <a:p>
                      <a:pPr algn="r">
                        <a:spcAft>
                          <a:spcPts val="400"/>
                        </a:spcAft>
                      </a:pPr>
                      <a:endParaRPr lang="en-GB" sz="115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63379">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gridSpan="4">
                  <a:txBody>
                    <a:bodyPr/>
                    <a:lstStyle/>
                    <a:p>
                      <a:pPr>
                        <a:spcAft>
                          <a:spcPts val="400"/>
                        </a:spcAft>
                      </a:pPr>
                      <a:r>
                        <a:rPr lang="zh-TW" altLang="en-US" sz="1400" kern="100" baseline="0" dirty="0" smtClean="0">
                          <a:solidFill>
                            <a:schemeClr val="tx1">
                              <a:lumMod val="85000"/>
                              <a:lumOff val="15000"/>
                            </a:schemeClr>
                          </a:solidFill>
                          <a:latin typeface="Arial" pitchFamily="34" charset="0"/>
                          <a:ea typeface="SimHei" pitchFamily="2" charset="-122"/>
                          <a:cs typeface="Times New Roman"/>
                        </a:rPr>
                        <a:t>持有至到期日投資</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dirty="0">
                          <a:solidFill>
                            <a:schemeClr val="tx1">
                              <a:lumMod val="85000"/>
                              <a:lumOff val="15000"/>
                            </a:schemeClr>
                          </a:solidFill>
                          <a:latin typeface="Arial" pitchFamily="34" charset="0"/>
                          <a:ea typeface="SimHei" pitchFamily="2" charset="-122"/>
                          <a:cs typeface="Times New Roman"/>
                        </a:rPr>
                        <a:t>XX</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905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a:solidFill>
                            <a:schemeClr val="tx1">
                              <a:lumMod val="85000"/>
                              <a:lumOff val="15000"/>
                            </a:schemeClr>
                          </a:solidFill>
                          <a:latin typeface="Arial" pitchFamily="34" charset="0"/>
                          <a:ea typeface="SimHei" pitchFamily="2" charset="-122"/>
                          <a:cs typeface="Times New Roman"/>
                        </a:rPr>
                        <a:t>XX</a:t>
                      </a:r>
                      <a:endParaRPr lang="zh-TW" sz="1400" kern="100" baseline="0">
                        <a:solidFill>
                          <a:schemeClr val="tx1">
                            <a:lumMod val="85000"/>
                            <a:lumOff val="15000"/>
                          </a:schemeClr>
                        </a:solidFill>
                        <a:latin typeface="Arial" pitchFamily="34" charset="0"/>
                        <a:ea typeface="SimHei" pitchFamily="2" charset="-122"/>
                        <a:cs typeface="Times New Roman"/>
                      </a:endParaRPr>
                    </a:p>
                  </a:txBody>
                  <a:tcPr marL="19050" marR="12700" marT="19050" marB="1905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905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15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63379">
                <a:tc>
                  <a:txBody>
                    <a:bodyPr/>
                    <a:lstStyle/>
                    <a:p>
                      <a:pPr>
                        <a:spcAft>
                          <a:spcPts val="400"/>
                        </a:spcAft>
                      </a:pPr>
                      <a:endParaRPr lang="en-GB" sz="1150" kern="0">
                        <a:solidFill>
                          <a:srgbClr val="000000"/>
                        </a:solidFill>
                        <a:latin typeface="Arial"/>
                        <a:ea typeface="SimHei"/>
                        <a:cs typeface="Times New Roman"/>
                      </a:endParaRPr>
                    </a:p>
                  </a:txBody>
                  <a:tcPr marL="19050" marR="12700" marT="19050" marB="12700">
                    <a:lnL w="12700" cap="flat" cmpd="sng" algn="ctr">
                      <a:solidFill>
                        <a:srgbClr val="000000"/>
                      </a:solidFill>
                      <a:prstDash val="solid"/>
                      <a:round/>
                      <a:headEnd type="none" w="med" len="med"/>
                      <a:tailEnd type="none" w="med" len="med"/>
                    </a:lnL>
                    <a:lnR>
                      <a:noFill/>
                    </a:lnR>
                    <a:lnT>
                      <a:noFill/>
                    </a:lnT>
                    <a:lnB>
                      <a:noFill/>
                    </a:lnB>
                    <a:solidFill>
                      <a:schemeClr val="bg1">
                        <a:lumMod val="20000"/>
                        <a:lumOff val="80000"/>
                      </a:schemeClr>
                    </a:solidFill>
                  </a:tcPr>
                </a:tc>
                <a:tc gridSpan="4">
                  <a:txBody>
                    <a:bodyPr/>
                    <a:lstStyle/>
                    <a:p>
                      <a:pPr>
                        <a:spcAft>
                          <a:spcPts val="400"/>
                        </a:spcAft>
                      </a:pPr>
                      <a:r>
                        <a:rPr lang="zh-TW" sz="1400" kern="0" baseline="0" dirty="0">
                          <a:solidFill>
                            <a:schemeClr val="tx1">
                              <a:lumMod val="85000"/>
                              <a:lumOff val="15000"/>
                            </a:schemeClr>
                          </a:solidFill>
                          <a:latin typeface="Arial" pitchFamily="34" charset="0"/>
                          <a:ea typeface="SimHei" pitchFamily="2" charset="-122"/>
                          <a:cs typeface="Times New Roman"/>
                        </a:rPr>
                        <a:t>投資性不動產</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just">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dirty="0">
                          <a:solidFill>
                            <a:schemeClr val="tx1">
                              <a:lumMod val="85000"/>
                              <a:lumOff val="15000"/>
                            </a:schemeClr>
                          </a:solidFill>
                          <a:latin typeface="Arial" pitchFamily="34" charset="0"/>
                          <a:ea typeface="SimHei" pitchFamily="2" charset="-122"/>
                          <a:cs typeface="Times New Roman"/>
                        </a:rPr>
                        <a:t>XX</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905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r>
                        <a:rPr lang="en-GB" sz="1400" kern="0" baseline="0" dirty="0">
                          <a:solidFill>
                            <a:schemeClr val="tx1">
                              <a:lumMod val="85000"/>
                              <a:lumOff val="15000"/>
                            </a:schemeClr>
                          </a:solidFill>
                          <a:latin typeface="Arial" pitchFamily="34" charset="0"/>
                          <a:ea typeface="SimHei" pitchFamily="2" charset="-122"/>
                          <a:cs typeface="Times New Roman"/>
                        </a:rPr>
                        <a:t>XX</a:t>
                      </a:r>
                      <a:endParaRPr lang="zh-TW" sz="1400" kern="10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905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40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9050" anchor="b">
                    <a:lnL>
                      <a:noFill/>
                    </a:lnL>
                    <a:lnR>
                      <a:noFill/>
                    </a:lnR>
                    <a:lnT>
                      <a:noFill/>
                    </a:lnT>
                    <a:lnB>
                      <a:noFill/>
                    </a:lnB>
                    <a:solidFill>
                      <a:schemeClr val="bg1">
                        <a:lumMod val="20000"/>
                        <a:lumOff val="80000"/>
                      </a:schemeClr>
                    </a:solidFill>
                  </a:tcPr>
                </a:tc>
                <a:tc>
                  <a:txBody>
                    <a:bodyPr/>
                    <a:lstStyle/>
                    <a:p>
                      <a:pPr algn="r">
                        <a:spcAft>
                          <a:spcPts val="400"/>
                        </a:spcAft>
                      </a:pPr>
                      <a:endParaRPr lang="en-GB" sz="1150" kern="0" baseline="0" dirty="0">
                        <a:solidFill>
                          <a:schemeClr val="tx1">
                            <a:lumMod val="85000"/>
                            <a:lumOff val="15000"/>
                          </a:schemeClr>
                        </a:solidFill>
                        <a:latin typeface="Arial" pitchFamily="34" charset="0"/>
                        <a:ea typeface="SimHei" pitchFamily="2" charset="-122"/>
                        <a:cs typeface="Times New Roman"/>
                      </a:endParaRPr>
                    </a:p>
                  </a:txBody>
                  <a:tcPr marL="19050" marR="12700" marT="19050" marB="12700" anchor="b">
                    <a:lnL>
                      <a:noFill/>
                    </a:lnL>
                    <a:lnR w="12700" cap="flat" cmpd="sng" algn="ctr">
                      <a:solidFill>
                        <a:srgbClr val="000000"/>
                      </a:solidFill>
                      <a:prstDash val="solid"/>
                      <a:round/>
                      <a:headEnd type="none" w="med" len="med"/>
                      <a:tailEnd type="none" w="med" len="med"/>
                    </a:lnR>
                    <a:lnT>
                      <a:noFill/>
                    </a:lnT>
                    <a:lnB>
                      <a:noFill/>
                    </a:lnB>
                    <a:solidFill>
                      <a:schemeClr val="bg1">
                        <a:lumMod val="20000"/>
                        <a:lumOff val="80000"/>
                      </a:schemeClr>
                    </a:solidFill>
                  </a:tcPr>
                </a:tc>
              </a:tr>
              <a:tr h="263379">
                <a:tc gridSpan="20">
                  <a:txBody>
                    <a:bodyPr/>
                    <a:lstStyle/>
                    <a:p>
                      <a:pPr algn="just">
                        <a:spcAft>
                          <a:spcPts val="400"/>
                        </a:spcAft>
                      </a:pPr>
                      <a:endParaRPr lang="en-GB" sz="1400" kern="0" baseline="0" dirty="0">
                        <a:solidFill>
                          <a:schemeClr val="bg1"/>
                        </a:solidFill>
                        <a:latin typeface="Arial" pitchFamily="34" charset="0"/>
                        <a:ea typeface="SimHei" pitchFamily="2" charset="-122"/>
                        <a:cs typeface="Times New Roman"/>
                      </a:endParaRPr>
                    </a:p>
                  </a:txBody>
                  <a:tcPr marL="19050" marR="12700" marT="19050" marB="1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chemeClr val="bg1">
                        <a:lumMod val="20000"/>
                        <a:lumOff val="80000"/>
                      </a:schemeClr>
                    </a:solidFill>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Tree>
    <p:extLst>
      <p:ext uri="{BB962C8B-B14F-4D97-AF65-F5344CB8AC3E}">
        <p14:creationId xmlns:p14="http://schemas.microsoft.com/office/powerpoint/2010/main" val="155656615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latin typeface="+mj-lt"/>
              </a:rPr>
              <a:t>IFRS </a:t>
            </a:r>
            <a:r>
              <a:rPr lang="en-GB" altLang="zh-TW" dirty="0">
                <a:latin typeface="+mj-lt"/>
              </a:rPr>
              <a:t>13</a:t>
            </a:r>
            <a:r>
              <a:rPr lang="zh-TW" altLang="en-US" dirty="0">
                <a:latin typeface="+mj-lt"/>
              </a:rPr>
              <a:t>之揭露釋</a:t>
            </a:r>
            <a:r>
              <a:rPr lang="zh-TW" altLang="en-US" dirty="0" smtClean="0">
                <a:latin typeface="+mj-lt"/>
              </a:rPr>
              <a:t>例 </a:t>
            </a:r>
            <a:r>
              <a:rPr lang="en-US" altLang="zh-TW" dirty="0" smtClean="0">
                <a:latin typeface="+mj-lt"/>
              </a:rPr>
              <a:t>- </a:t>
            </a:r>
            <a:r>
              <a:rPr lang="zh-TW" altLang="zh-TW" dirty="0" smtClean="0">
                <a:latin typeface="+mj-lt"/>
              </a:rPr>
              <a:t>被</a:t>
            </a:r>
            <a:r>
              <a:rPr lang="zh-TW" altLang="zh-TW" dirty="0">
                <a:latin typeface="+mj-lt"/>
              </a:rPr>
              <a:t>歸類在公允價值層級中第</a:t>
            </a:r>
            <a:r>
              <a:rPr lang="en-GB" altLang="zh-TW" dirty="0">
                <a:latin typeface="+mj-lt"/>
              </a:rPr>
              <a:t>3</a:t>
            </a:r>
            <a:r>
              <a:rPr lang="zh-TW" altLang="zh-TW" dirty="0">
                <a:latin typeface="+mj-lt"/>
              </a:rPr>
              <a:t>等級之公允價值衡量之調節</a:t>
            </a:r>
            <a:endParaRPr lang="zh-TW" altLang="en-US" dirty="0">
              <a:latin typeface="+mj-lt"/>
            </a:endParaRPr>
          </a:p>
        </p:txBody>
      </p:sp>
      <p:graphicFrame>
        <p:nvGraphicFramePr>
          <p:cNvPr id="10" name="內容版面配置區 9"/>
          <p:cNvGraphicFramePr>
            <a:graphicFrameLocks noGrp="1"/>
          </p:cNvGraphicFramePr>
          <p:nvPr>
            <p:ph idx="1"/>
            <p:extLst>
              <p:ext uri="{D42A27DB-BD31-4B8C-83A1-F6EECF244321}">
                <p14:modId xmlns:p14="http://schemas.microsoft.com/office/powerpoint/2010/main" val="645130572"/>
              </p:ext>
            </p:extLst>
          </p:nvPr>
        </p:nvGraphicFramePr>
        <p:xfrm>
          <a:off x="457199" y="1247531"/>
          <a:ext cx="8229601" cy="4914727"/>
        </p:xfrm>
        <a:graphic>
          <a:graphicData uri="http://schemas.openxmlformats.org/drawingml/2006/table">
            <a:tbl>
              <a:tblPr>
                <a:tableStyleId>{5C22544A-7EE6-4342-B048-85BDC9FD1C3A}</a:tableStyleId>
              </a:tblPr>
              <a:tblGrid>
                <a:gridCol w="80032"/>
                <a:gridCol w="257219"/>
                <a:gridCol w="210008"/>
                <a:gridCol w="540485"/>
                <a:gridCol w="473741"/>
                <a:gridCol w="944224"/>
                <a:gridCol w="353272"/>
                <a:gridCol w="327222"/>
                <a:gridCol w="80032"/>
                <a:gridCol w="332108"/>
                <a:gridCol w="332108"/>
                <a:gridCol w="80032"/>
                <a:gridCol w="379316"/>
                <a:gridCol w="441180"/>
                <a:gridCol w="319083"/>
                <a:gridCol w="379316"/>
                <a:gridCol w="472111"/>
                <a:gridCol w="80032"/>
                <a:gridCol w="353272"/>
                <a:gridCol w="363038"/>
                <a:gridCol w="80032"/>
                <a:gridCol w="333733"/>
                <a:gridCol w="333733"/>
                <a:gridCol w="80032"/>
                <a:gridCol w="524208"/>
                <a:gridCol w="80032"/>
              </a:tblGrid>
              <a:tr h="309263">
                <a:tc>
                  <a:txBody>
                    <a:bodyPr/>
                    <a:lstStyle/>
                    <a:p>
                      <a:pPr>
                        <a:lnSpc>
                          <a:spcPts val="1500"/>
                        </a:lnSpc>
                        <a:spcAft>
                          <a:spcPts val="0"/>
                        </a:spcAft>
                      </a:pPr>
                      <a:r>
                        <a:rPr lang="en-GB" sz="900" kern="0" dirty="0">
                          <a:effectLst/>
                        </a:rPr>
                        <a:t> </a:t>
                      </a:r>
                      <a:endParaRPr lang="zh-TW" sz="900" kern="100" dirty="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19">
                  <a:txBody>
                    <a:bodyPr/>
                    <a:lstStyle/>
                    <a:p>
                      <a:pPr algn="ctr">
                        <a:lnSpc>
                          <a:spcPts val="1500"/>
                        </a:lnSpc>
                        <a:spcAft>
                          <a:spcPts val="0"/>
                        </a:spcAft>
                      </a:pPr>
                      <a:r>
                        <a:rPr lang="zh-TW" sz="1200" kern="0" dirty="0">
                          <a:effectLst/>
                          <a:latin typeface="Arial" pitchFamily="34" charset="0"/>
                          <a:ea typeface="SimHei" pitchFamily="49" charset="-122"/>
                        </a:rPr>
                        <a:t>使用重大不可觀察輸入值（第</a:t>
                      </a:r>
                      <a:r>
                        <a:rPr lang="en-GB" sz="1200" kern="0" dirty="0">
                          <a:effectLst/>
                          <a:latin typeface="Arial" pitchFamily="34" charset="0"/>
                          <a:ea typeface="SimHei" pitchFamily="49" charset="-122"/>
                        </a:rPr>
                        <a:t>3</a:t>
                      </a:r>
                      <a:r>
                        <a:rPr lang="zh-TW" sz="1200" kern="0" dirty="0">
                          <a:effectLst/>
                          <a:latin typeface="Arial" pitchFamily="34" charset="0"/>
                          <a:ea typeface="SimHei" pitchFamily="49" charset="-122"/>
                        </a:rPr>
                        <a:t>等級）之公允價值衡量</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ct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r>
              <a:tr h="309263">
                <a:tc>
                  <a:txBody>
                    <a:bodyPr/>
                    <a:lstStyle/>
                    <a:p>
                      <a:pPr>
                        <a:lnSpc>
                          <a:spcPts val="1500"/>
                        </a:lnSpc>
                        <a:spcAft>
                          <a:spcPts val="0"/>
                        </a:spcAft>
                      </a:pPr>
                      <a:r>
                        <a:rPr lang="en-GB" sz="900" kern="0">
                          <a:effectLst/>
                        </a:rPr>
                        <a:t> </a:t>
                      </a:r>
                      <a:endParaRPr lang="zh-TW" sz="900" kern="10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4">
                  <a:txBody>
                    <a:bodyPr/>
                    <a:lstStyle/>
                    <a:p>
                      <a:pPr>
                        <a:lnSpc>
                          <a:spcPts val="1500"/>
                        </a:lnSpc>
                        <a:spcAft>
                          <a:spcPts val="0"/>
                        </a:spcAft>
                      </a:pPr>
                      <a:r>
                        <a:rPr lang="zh-TW" sz="1200" kern="0" dirty="0" smtClean="0">
                          <a:effectLst/>
                          <a:latin typeface="Arial" pitchFamily="34" charset="0"/>
                          <a:ea typeface="SimHei" pitchFamily="49" charset="-122"/>
                        </a:rPr>
                        <a:t>（</a:t>
                      </a:r>
                      <a:r>
                        <a:rPr lang="zh-TW" altLang="en-US" sz="1200" kern="0" dirty="0" smtClean="0">
                          <a:effectLst/>
                          <a:latin typeface="Arial" pitchFamily="34" charset="0"/>
                          <a:ea typeface="SimHei" pitchFamily="49" charset="-122"/>
                        </a:rPr>
                        <a:t>單位</a:t>
                      </a:r>
                      <a:r>
                        <a:rPr lang="zh-TW" sz="1200" kern="0" dirty="0" smtClean="0">
                          <a:effectLst/>
                          <a:latin typeface="Arial" pitchFamily="34" charset="0"/>
                          <a:ea typeface="SimHei" pitchFamily="49" charset="-122"/>
                        </a:rPr>
                        <a:t>：百萬</a:t>
                      </a:r>
                      <a:r>
                        <a:rPr lang="zh-TW" altLang="en-US" sz="1200" kern="0" dirty="0" smtClean="0">
                          <a:effectLst/>
                          <a:latin typeface="Arial" pitchFamily="34" charset="0"/>
                          <a:ea typeface="SimHei" pitchFamily="49" charset="-122"/>
                        </a:rPr>
                        <a:t>元</a:t>
                      </a:r>
                      <a:r>
                        <a:rPr lang="zh-TW" sz="1200" kern="0" dirty="0" smtClean="0">
                          <a:effectLst/>
                          <a:latin typeface="Arial" pitchFamily="34" charset="0"/>
                          <a:ea typeface="SimHei" pitchFamily="49" charset="-122"/>
                        </a:rPr>
                        <a:t>）</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ct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6">
                  <a:txBody>
                    <a:bodyPr/>
                    <a:lstStyle/>
                    <a:p>
                      <a:pPr algn="ctr">
                        <a:lnSpc>
                          <a:spcPts val="1500"/>
                        </a:lnSpc>
                        <a:spcAft>
                          <a:spcPts val="0"/>
                        </a:spcAft>
                      </a:pPr>
                      <a:r>
                        <a:rPr lang="zh-TW" sz="1200" kern="0" dirty="0">
                          <a:effectLst/>
                          <a:latin typeface="Arial" pitchFamily="34" charset="0"/>
                          <a:ea typeface="SimHei" pitchFamily="49" charset="-122"/>
                        </a:rPr>
                        <a:t>其他權益證券</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gridSpan="2">
                  <a:txBody>
                    <a:bodyPr/>
                    <a:lstStyle/>
                    <a:p>
                      <a:pPr algn="ctr">
                        <a:lnSpc>
                          <a:spcPts val="1500"/>
                        </a:lnSpc>
                        <a:spcAft>
                          <a:spcPts val="0"/>
                        </a:spcAft>
                      </a:pPr>
                      <a:r>
                        <a:rPr lang="zh-TW" sz="1200" kern="0" dirty="0">
                          <a:effectLst/>
                          <a:latin typeface="Arial" pitchFamily="34" charset="0"/>
                          <a:ea typeface="SimHei" pitchFamily="49" charset="-122"/>
                        </a:rPr>
                        <a:t>債務證券</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a:txBody>
                    <a:bodyPr/>
                    <a:lstStyle/>
                    <a:p>
                      <a:pPr algn="ct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gridSpan="2">
                  <a:txBody>
                    <a:bodyPr/>
                    <a:lstStyle/>
                    <a:p>
                      <a:pPr algn="ctr">
                        <a:lnSpc>
                          <a:spcPts val="1500"/>
                        </a:lnSpc>
                        <a:spcAft>
                          <a:spcPts val="0"/>
                        </a:spcAft>
                      </a:pPr>
                      <a:r>
                        <a:rPr lang="zh-TW" sz="1200" kern="0" spc="-10" dirty="0">
                          <a:effectLst/>
                          <a:latin typeface="Arial" pitchFamily="34" charset="0"/>
                          <a:ea typeface="SimHei" pitchFamily="49" charset="-122"/>
                        </a:rPr>
                        <a:t>避險基金投資</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a:txBody>
                    <a:bodyPr/>
                    <a:lstStyle/>
                    <a:p>
                      <a:pPr algn="ct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gridSpan="2">
                  <a:txBody>
                    <a:bodyPr/>
                    <a:lstStyle/>
                    <a:p>
                      <a:pPr algn="ctr">
                        <a:lnSpc>
                          <a:spcPts val="1500"/>
                        </a:lnSpc>
                        <a:spcAft>
                          <a:spcPts val="0"/>
                        </a:spcAft>
                      </a:pPr>
                      <a:r>
                        <a:rPr lang="zh-TW" sz="1200" kern="0" spc="-10" dirty="0">
                          <a:effectLst/>
                          <a:latin typeface="Arial" pitchFamily="34" charset="0"/>
                          <a:ea typeface="SimHei" pitchFamily="49" charset="-122"/>
                        </a:rPr>
                        <a:t>衍生</a:t>
                      </a:r>
                      <a:r>
                        <a:rPr lang="en-GB" sz="1200" kern="0" spc="-10" dirty="0">
                          <a:effectLst/>
                          <a:latin typeface="Arial" pitchFamily="34" charset="0"/>
                          <a:ea typeface="SimHei" pitchFamily="49" charset="-122"/>
                        </a:rPr>
                        <a:t/>
                      </a:r>
                      <a:br>
                        <a:rPr lang="en-GB" sz="1200" kern="0" spc="-10" dirty="0">
                          <a:effectLst/>
                          <a:latin typeface="Arial" pitchFamily="34" charset="0"/>
                          <a:ea typeface="SimHei" pitchFamily="49" charset="-122"/>
                        </a:rPr>
                      </a:br>
                      <a:r>
                        <a:rPr lang="zh-TW" sz="1200" kern="0" spc="-10" dirty="0">
                          <a:effectLst/>
                          <a:latin typeface="Arial" pitchFamily="34" charset="0"/>
                          <a:ea typeface="SimHei" pitchFamily="49" charset="-122"/>
                        </a:rPr>
                        <a:t>工具</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a:txBody>
                    <a:bodyPr/>
                    <a:lstStyle/>
                    <a:p>
                      <a:pPr algn="ct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gridSpan="3">
                  <a:txBody>
                    <a:bodyPr/>
                    <a:lstStyle/>
                    <a:p>
                      <a:pPr algn="ctr">
                        <a:lnSpc>
                          <a:spcPts val="1500"/>
                        </a:lnSpc>
                        <a:spcAft>
                          <a:spcPts val="0"/>
                        </a:spcAft>
                      </a:pPr>
                      <a:r>
                        <a:rPr lang="zh-TW" sz="1200" kern="0" dirty="0">
                          <a:effectLst/>
                          <a:latin typeface="Arial" pitchFamily="34" charset="0"/>
                          <a:ea typeface="SimHei" pitchFamily="49" charset="-122"/>
                        </a:rPr>
                        <a:t>投資性不動產</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a:txBody>
                    <a:bodyPr/>
                    <a:lstStyle/>
                    <a:p>
                      <a:pPr algn="ct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r>
              <a:tr h="599197">
                <a:tc>
                  <a:txBody>
                    <a:bodyPr/>
                    <a:lstStyle/>
                    <a:p>
                      <a:pPr>
                        <a:lnSpc>
                          <a:spcPts val="1500"/>
                        </a:lnSpc>
                        <a:spcAft>
                          <a:spcPts val="0"/>
                        </a:spcAft>
                      </a:pPr>
                      <a:r>
                        <a:rPr lang="en-GB" sz="900" kern="0">
                          <a:effectLst/>
                        </a:rPr>
                        <a:t> </a:t>
                      </a:r>
                      <a:endParaRPr lang="zh-TW" sz="900" kern="10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lnSpc>
                          <a:spcPts val="1500"/>
                        </a:lnSpc>
                        <a:spcAft>
                          <a:spcPts val="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algn="ctr">
                        <a:lnSpc>
                          <a:spcPts val="1500"/>
                        </a:lnSpc>
                        <a:spcAft>
                          <a:spcPts val="0"/>
                        </a:spcAft>
                      </a:pPr>
                      <a:r>
                        <a:rPr lang="zh-TW" sz="1200" kern="0" dirty="0">
                          <a:effectLst/>
                          <a:latin typeface="Arial" pitchFamily="34" charset="0"/>
                          <a:ea typeface="SimHei" pitchFamily="49" charset="-122"/>
                        </a:rPr>
                        <a:t>醫療保健產業</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gridSpan="3">
                  <a:txBody>
                    <a:bodyPr/>
                    <a:lstStyle/>
                    <a:p>
                      <a:pPr algn="ctr">
                        <a:lnSpc>
                          <a:spcPts val="1500"/>
                        </a:lnSpc>
                        <a:spcAft>
                          <a:spcPts val="0"/>
                        </a:spcAft>
                      </a:pPr>
                      <a:r>
                        <a:rPr lang="zh-TW" sz="1200" kern="0" dirty="0">
                          <a:effectLst/>
                          <a:latin typeface="Arial" pitchFamily="34" charset="0"/>
                          <a:ea typeface="SimHei" pitchFamily="49" charset="-122"/>
                        </a:rPr>
                        <a:t>私募</a:t>
                      </a:r>
                      <a:r>
                        <a:rPr lang="zh-TW" sz="1200" kern="100" dirty="0">
                          <a:effectLst/>
                          <a:latin typeface="Arial" pitchFamily="34" charset="0"/>
                          <a:ea typeface="SimHei" pitchFamily="49" charset="-122"/>
                        </a:rPr>
                        <a:t>股權</a:t>
                      </a:r>
                      <a:r>
                        <a:rPr lang="zh-TW" sz="1200" kern="0" dirty="0">
                          <a:effectLst/>
                          <a:latin typeface="Arial" pitchFamily="34" charset="0"/>
                          <a:ea typeface="SimHei" pitchFamily="49" charset="-122"/>
                        </a:rPr>
                        <a:t>基金</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gridSpan="2">
                  <a:txBody>
                    <a:bodyPr/>
                    <a:lstStyle/>
                    <a:p>
                      <a:pPr algn="ctr">
                        <a:lnSpc>
                          <a:spcPts val="1500"/>
                        </a:lnSpc>
                        <a:spcAft>
                          <a:spcPts val="0"/>
                        </a:spcAft>
                      </a:pPr>
                      <a:r>
                        <a:rPr lang="zh-TW" sz="1200" kern="0" dirty="0">
                          <a:effectLst/>
                          <a:latin typeface="Arial" pitchFamily="34" charset="0"/>
                          <a:ea typeface="SimHei" pitchFamily="49" charset="-122"/>
                        </a:rPr>
                        <a:t>住宅抵押貸款擔保證券</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a:txBody>
                    <a:bodyPr/>
                    <a:lstStyle/>
                    <a:p>
                      <a:pPr algn="ct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ctr">
                        <a:lnSpc>
                          <a:spcPts val="1500"/>
                        </a:lnSpc>
                        <a:spcAft>
                          <a:spcPts val="0"/>
                        </a:spcAft>
                      </a:pPr>
                      <a:r>
                        <a:rPr lang="zh-TW" sz="1200" kern="0" dirty="0">
                          <a:effectLst/>
                          <a:latin typeface="Arial" pitchFamily="34" charset="0"/>
                          <a:ea typeface="SimHei" pitchFamily="49" charset="-122"/>
                        </a:rPr>
                        <a:t>高殖利率債務證券</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a:txBody>
                    <a:bodyPr/>
                    <a:lstStyle/>
                    <a:p>
                      <a:pPr algn="ct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ctr">
                        <a:lnSpc>
                          <a:spcPts val="1500"/>
                        </a:lnSpc>
                        <a:spcAft>
                          <a:spcPts val="0"/>
                        </a:spcAft>
                      </a:pPr>
                      <a:r>
                        <a:rPr lang="zh-TW" sz="1200" kern="0" dirty="0">
                          <a:effectLst/>
                          <a:latin typeface="Arial" pitchFamily="34" charset="0"/>
                          <a:ea typeface="SimHei" pitchFamily="49" charset="-122"/>
                        </a:rPr>
                        <a:t>信用</a:t>
                      </a:r>
                      <a:r>
                        <a:rPr lang="en-GB" sz="1200" kern="0" dirty="0">
                          <a:effectLst/>
                          <a:latin typeface="Arial" pitchFamily="34" charset="0"/>
                          <a:ea typeface="SimHei" pitchFamily="49" charset="-122"/>
                        </a:rPr>
                        <a:t/>
                      </a:r>
                      <a:br>
                        <a:rPr lang="en-GB" sz="1200" kern="0" dirty="0">
                          <a:effectLst/>
                          <a:latin typeface="Arial" pitchFamily="34" charset="0"/>
                          <a:ea typeface="SimHei" pitchFamily="49" charset="-122"/>
                        </a:rPr>
                      </a:br>
                      <a:r>
                        <a:rPr lang="zh-TW" sz="1200" kern="0" dirty="0">
                          <a:effectLst/>
                          <a:latin typeface="Arial" pitchFamily="34" charset="0"/>
                          <a:ea typeface="SimHei" pitchFamily="49" charset="-122"/>
                        </a:rPr>
                        <a:t>合約</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a:txBody>
                    <a:bodyPr/>
                    <a:lstStyle/>
                    <a:p>
                      <a:pPr algn="ct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algn="ctr">
                        <a:lnSpc>
                          <a:spcPts val="1500"/>
                        </a:lnSpc>
                        <a:spcAft>
                          <a:spcPts val="0"/>
                        </a:spcAft>
                      </a:pPr>
                      <a:r>
                        <a:rPr lang="zh-TW" sz="1200" kern="0" dirty="0">
                          <a:effectLst/>
                          <a:latin typeface="Arial" pitchFamily="34" charset="0"/>
                          <a:ea typeface="SimHei" pitchFamily="49" charset="-122"/>
                        </a:rPr>
                        <a:t>亞洲</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a:txBody>
                    <a:bodyPr/>
                    <a:lstStyle/>
                    <a:p>
                      <a:pPr algn="ctr">
                        <a:lnSpc>
                          <a:spcPts val="1500"/>
                        </a:lnSpc>
                        <a:spcAft>
                          <a:spcPts val="0"/>
                        </a:spcAft>
                      </a:pPr>
                      <a:r>
                        <a:rPr lang="zh-TW" sz="1200" kern="0" dirty="0">
                          <a:effectLst/>
                          <a:latin typeface="Arial" pitchFamily="34" charset="0"/>
                          <a:ea typeface="SimHei" pitchFamily="49" charset="-122"/>
                        </a:rPr>
                        <a:t>總額</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ts val="1500"/>
                        </a:lnSpc>
                        <a:spcAft>
                          <a:spcPts val="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r>
              <a:tr h="164296">
                <a:tc>
                  <a:txBody>
                    <a:bodyPr/>
                    <a:lstStyle/>
                    <a:p>
                      <a:pPr>
                        <a:lnSpc>
                          <a:spcPts val="1500"/>
                        </a:lnSpc>
                        <a:spcAft>
                          <a:spcPts val="400"/>
                        </a:spcAft>
                      </a:pPr>
                      <a:r>
                        <a:rPr lang="en-GB" sz="900" kern="0" dirty="0">
                          <a:effectLst/>
                        </a:rPr>
                        <a:t> </a:t>
                      </a:r>
                      <a:endParaRPr lang="zh-TW" sz="900" kern="100" dirty="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4">
                  <a:txBody>
                    <a:bodyPr/>
                    <a:lstStyle/>
                    <a:p>
                      <a:pPr>
                        <a:lnSpc>
                          <a:spcPts val="1500"/>
                        </a:lnSpc>
                        <a:spcAft>
                          <a:spcPts val="400"/>
                        </a:spcAft>
                      </a:pPr>
                      <a:r>
                        <a:rPr lang="zh-TW" sz="1200" kern="0" dirty="0">
                          <a:effectLst/>
                          <a:latin typeface="Arial" pitchFamily="34" charset="0"/>
                          <a:ea typeface="SimHei" pitchFamily="49" charset="-122"/>
                        </a:rPr>
                        <a:t>期初餘額</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dirty="0">
                          <a:effectLst/>
                          <a:latin typeface="Arial" pitchFamily="34" charset="0"/>
                          <a:ea typeface="SimHei" pitchFamily="49" charset="-122"/>
                        </a:rPr>
                        <a:t>49</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gridSpan="2">
                  <a:txBody>
                    <a:bodyPr/>
                    <a:lstStyle/>
                    <a:p>
                      <a:pPr algn="r">
                        <a:lnSpc>
                          <a:spcPts val="1500"/>
                        </a:lnSpc>
                        <a:spcAft>
                          <a:spcPts val="400"/>
                        </a:spcAft>
                      </a:pPr>
                      <a:r>
                        <a:rPr lang="en-GB" sz="1200" kern="0" dirty="0">
                          <a:effectLst/>
                          <a:latin typeface="Arial" pitchFamily="34" charset="0"/>
                          <a:ea typeface="SimHei" pitchFamily="49" charset="-122"/>
                        </a:rPr>
                        <a:t>20</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zh-TW" altLang="en-US"/>
                    </a:p>
                  </a:txBody>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105</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marR="12700" algn="r">
                        <a:lnSpc>
                          <a:spcPts val="1500"/>
                        </a:lnSpc>
                        <a:spcAft>
                          <a:spcPts val="400"/>
                        </a:spcAft>
                      </a:pPr>
                      <a:r>
                        <a:rPr lang="en-GB" sz="1200" kern="0">
                          <a:effectLst/>
                          <a:latin typeface="Arial" pitchFamily="34" charset="0"/>
                          <a:ea typeface="SimHei" pitchFamily="49" charset="-122"/>
                        </a:rPr>
                        <a:t>145</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zh-TW" altLang="en-US"/>
                    </a:p>
                  </a:txBody>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30</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28</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377</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309263">
                <a:tc>
                  <a:txBody>
                    <a:bodyPr/>
                    <a:lstStyle/>
                    <a:p>
                      <a:pPr>
                        <a:lnSpc>
                          <a:spcPts val="1500"/>
                        </a:lnSpc>
                        <a:spcAft>
                          <a:spcPts val="400"/>
                        </a:spcAft>
                      </a:pPr>
                      <a:r>
                        <a:rPr lang="en-GB" sz="900" kern="0">
                          <a:effectLst/>
                        </a:rPr>
                        <a:t> </a:t>
                      </a:r>
                      <a:endParaRPr lang="zh-TW" sz="900" kern="10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4">
                  <a:txBody>
                    <a:bodyPr/>
                    <a:lstStyle/>
                    <a:p>
                      <a:pPr>
                        <a:lnSpc>
                          <a:spcPts val="1500"/>
                        </a:lnSpc>
                        <a:spcAft>
                          <a:spcPts val="400"/>
                        </a:spcAft>
                      </a:pPr>
                      <a:r>
                        <a:rPr lang="zh-TW" sz="1200" kern="0" dirty="0">
                          <a:effectLst/>
                          <a:latin typeface="Arial" pitchFamily="34" charset="0"/>
                          <a:ea typeface="SimHei" pitchFamily="49" charset="-122"/>
                        </a:rPr>
                        <a:t>轉入第</a:t>
                      </a:r>
                      <a:r>
                        <a:rPr lang="en-GB" sz="1200" kern="0" dirty="0">
                          <a:effectLst/>
                          <a:latin typeface="Arial" pitchFamily="34" charset="0"/>
                          <a:ea typeface="SimHei" pitchFamily="49" charset="-122"/>
                        </a:rPr>
                        <a:t>3</a:t>
                      </a:r>
                      <a:r>
                        <a:rPr lang="zh-TW" sz="1200" kern="0" dirty="0">
                          <a:effectLst/>
                          <a:latin typeface="Arial" pitchFamily="34" charset="0"/>
                          <a:ea typeface="SimHei" pitchFamily="49" charset="-122"/>
                        </a:rPr>
                        <a:t>等級</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60</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300"/>
                        </a:spcAft>
                      </a:pPr>
                      <a:r>
                        <a:rPr lang="en-GB" sz="1200" kern="0" spc="-15" baseline="30000">
                          <a:effectLst/>
                          <a:latin typeface="Arial" pitchFamily="34" charset="0"/>
                          <a:ea typeface="SimHei" pitchFamily="49" charset="-122"/>
                        </a:rPr>
                        <a:t>(a)(b)</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60</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r>
              <a:tr h="309263">
                <a:tc>
                  <a:txBody>
                    <a:bodyPr/>
                    <a:lstStyle/>
                    <a:p>
                      <a:pPr>
                        <a:lnSpc>
                          <a:spcPts val="1500"/>
                        </a:lnSpc>
                        <a:spcAft>
                          <a:spcPts val="400"/>
                        </a:spcAft>
                      </a:pPr>
                      <a:r>
                        <a:rPr lang="en-GB" sz="900" kern="0">
                          <a:effectLst/>
                        </a:rPr>
                        <a:t> </a:t>
                      </a:r>
                      <a:endParaRPr lang="zh-TW" sz="900" kern="10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4">
                  <a:txBody>
                    <a:bodyPr/>
                    <a:lstStyle/>
                    <a:p>
                      <a:pPr>
                        <a:lnSpc>
                          <a:spcPts val="1500"/>
                        </a:lnSpc>
                        <a:spcAft>
                          <a:spcPts val="400"/>
                        </a:spcAft>
                      </a:pPr>
                      <a:r>
                        <a:rPr lang="zh-TW" sz="1200" kern="0" dirty="0">
                          <a:effectLst/>
                          <a:latin typeface="Arial" pitchFamily="34" charset="0"/>
                          <a:ea typeface="SimHei" pitchFamily="49" charset="-122"/>
                        </a:rPr>
                        <a:t>轉出第</a:t>
                      </a:r>
                      <a:r>
                        <a:rPr lang="en-GB" sz="1200" kern="0" dirty="0">
                          <a:effectLst/>
                          <a:latin typeface="Arial" pitchFamily="34" charset="0"/>
                          <a:ea typeface="SimHei" pitchFamily="49" charset="-122"/>
                        </a:rPr>
                        <a:t>3</a:t>
                      </a:r>
                      <a:r>
                        <a:rPr lang="zh-TW" sz="1200" kern="0" dirty="0">
                          <a:effectLst/>
                          <a:latin typeface="Arial" pitchFamily="34" charset="0"/>
                          <a:ea typeface="SimHei" pitchFamily="49" charset="-122"/>
                        </a:rPr>
                        <a:t>等級</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(5)</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300"/>
                        </a:spcAft>
                      </a:pPr>
                      <a:r>
                        <a:rPr lang="en-GB" sz="1200" kern="0" spc="-15" baseline="30000">
                          <a:effectLst/>
                          <a:latin typeface="Arial" pitchFamily="34" charset="0"/>
                          <a:ea typeface="SimHei" pitchFamily="49" charset="-122"/>
                        </a:rPr>
                        <a:t>(b)(c)</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(5)</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r>
              <a:tr h="164296">
                <a:tc>
                  <a:txBody>
                    <a:bodyPr/>
                    <a:lstStyle/>
                    <a:p>
                      <a:pPr>
                        <a:lnSpc>
                          <a:spcPts val="1500"/>
                        </a:lnSpc>
                        <a:spcAft>
                          <a:spcPts val="400"/>
                        </a:spcAft>
                      </a:pPr>
                      <a:r>
                        <a:rPr lang="en-GB" sz="900" kern="0">
                          <a:effectLst/>
                        </a:rPr>
                        <a:t> </a:t>
                      </a:r>
                      <a:endParaRPr lang="zh-TW" sz="900" kern="10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4">
                  <a:txBody>
                    <a:bodyPr/>
                    <a:lstStyle/>
                    <a:p>
                      <a:pPr>
                        <a:lnSpc>
                          <a:spcPts val="1500"/>
                        </a:lnSpc>
                        <a:spcAft>
                          <a:spcPts val="400"/>
                        </a:spcAft>
                      </a:pPr>
                      <a:r>
                        <a:rPr lang="zh-TW" sz="1200" kern="0" dirty="0">
                          <a:effectLst/>
                          <a:latin typeface="Arial" pitchFamily="34" charset="0"/>
                          <a:ea typeface="SimHei" pitchFamily="49" charset="-122"/>
                        </a:rPr>
                        <a:t>當期利益或損失總額</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r>
              <a:tr h="164296">
                <a:tc>
                  <a:txBody>
                    <a:bodyPr/>
                    <a:lstStyle/>
                    <a:p>
                      <a:pPr>
                        <a:lnSpc>
                          <a:spcPts val="1500"/>
                        </a:lnSpc>
                        <a:spcAft>
                          <a:spcPts val="400"/>
                        </a:spcAft>
                      </a:pPr>
                      <a:r>
                        <a:rPr lang="en-GB" sz="900" kern="0">
                          <a:effectLst/>
                        </a:rPr>
                        <a:t> </a:t>
                      </a:r>
                      <a:endParaRPr lang="zh-TW" sz="900" kern="10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a:lnSpc>
                          <a:spcPts val="1500"/>
                        </a:lnSpc>
                        <a:spcAft>
                          <a:spcPts val="400"/>
                        </a:spcAft>
                      </a:pPr>
                      <a:r>
                        <a:rPr lang="zh-TW" sz="1200" kern="0" dirty="0">
                          <a:effectLst/>
                          <a:latin typeface="Arial" pitchFamily="34" charset="0"/>
                          <a:ea typeface="SimHei" pitchFamily="49" charset="-122"/>
                        </a:rPr>
                        <a:t>包含於損益中</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dirty="0">
                          <a:effectLst/>
                          <a:latin typeface="Arial" pitchFamily="34" charset="0"/>
                          <a:ea typeface="SimHei" pitchFamily="49" charset="-122"/>
                        </a:rPr>
                        <a:t>5</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(23)</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7</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5</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3</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(3)</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r>
              <a:tr h="309263">
                <a:tc>
                  <a:txBody>
                    <a:bodyPr/>
                    <a:lstStyle/>
                    <a:p>
                      <a:pPr>
                        <a:lnSpc>
                          <a:spcPts val="1500"/>
                        </a:lnSpc>
                        <a:spcAft>
                          <a:spcPts val="400"/>
                        </a:spcAft>
                      </a:pPr>
                      <a:r>
                        <a:rPr lang="en-GB" sz="900" kern="0">
                          <a:effectLst/>
                        </a:rPr>
                        <a:t> </a:t>
                      </a:r>
                      <a:endParaRPr lang="zh-TW" sz="900" kern="10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a:lnSpc>
                          <a:spcPts val="1500"/>
                        </a:lnSpc>
                        <a:spcAft>
                          <a:spcPts val="300"/>
                        </a:spcAft>
                      </a:pPr>
                      <a:r>
                        <a:rPr lang="zh-TW" sz="1200" kern="0" dirty="0">
                          <a:effectLst/>
                          <a:latin typeface="Arial" pitchFamily="34" charset="0"/>
                          <a:ea typeface="SimHei" pitchFamily="49" charset="-122"/>
                        </a:rPr>
                        <a:t>包含於其他綜合損益中</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3</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3</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r>
              <a:tr h="309263">
                <a:tc>
                  <a:txBody>
                    <a:bodyPr/>
                    <a:lstStyle/>
                    <a:p>
                      <a:pPr>
                        <a:lnSpc>
                          <a:spcPts val="1500"/>
                        </a:lnSpc>
                        <a:spcAft>
                          <a:spcPts val="400"/>
                        </a:spcAft>
                      </a:pPr>
                      <a:r>
                        <a:rPr lang="en-GB" sz="900" kern="0">
                          <a:effectLst/>
                        </a:rPr>
                        <a:t> </a:t>
                      </a:r>
                      <a:endParaRPr lang="zh-TW" sz="900" kern="10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4">
                  <a:txBody>
                    <a:bodyPr/>
                    <a:lstStyle/>
                    <a:p>
                      <a:pPr>
                        <a:lnSpc>
                          <a:spcPts val="1500"/>
                        </a:lnSpc>
                        <a:spcAft>
                          <a:spcPts val="400"/>
                        </a:spcAft>
                      </a:pPr>
                      <a:r>
                        <a:rPr lang="zh-TW" sz="1200" kern="0" dirty="0">
                          <a:effectLst/>
                          <a:latin typeface="Arial" pitchFamily="34" charset="0"/>
                          <a:ea typeface="SimHei" pitchFamily="49" charset="-122"/>
                        </a:rPr>
                        <a:t>購買、發行、出售及清償</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r>
              <a:tr h="164296">
                <a:tc>
                  <a:txBody>
                    <a:bodyPr/>
                    <a:lstStyle/>
                    <a:p>
                      <a:pPr>
                        <a:lnSpc>
                          <a:spcPts val="1500"/>
                        </a:lnSpc>
                        <a:spcAft>
                          <a:spcPts val="400"/>
                        </a:spcAft>
                      </a:pPr>
                      <a:r>
                        <a:rPr lang="en-GB" sz="900" kern="0">
                          <a:effectLst/>
                        </a:rPr>
                        <a:t> </a:t>
                      </a:r>
                      <a:endParaRPr lang="zh-TW" sz="900" kern="10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a:lnSpc>
                          <a:spcPts val="1500"/>
                        </a:lnSpc>
                        <a:spcAft>
                          <a:spcPts val="400"/>
                        </a:spcAft>
                      </a:pPr>
                      <a:r>
                        <a:rPr lang="zh-TW" sz="1200" kern="0">
                          <a:effectLst/>
                          <a:latin typeface="Arial" pitchFamily="34" charset="0"/>
                          <a:ea typeface="SimHei" pitchFamily="49" charset="-122"/>
                        </a:rPr>
                        <a:t>購買</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dirty="0">
                          <a:effectLst/>
                          <a:latin typeface="Arial" pitchFamily="34" charset="0"/>
                          <a:ea typeface="SimHei" pitchFamily="49" charset="-122"/>
                        </a:rPr>
                        <a:t>1</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18</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19</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164296">
                <a:tc>
                  <a:txBody>
                    <a:bodyPr/>
                    <a:lstStyle/>
                    <a:p>
                      <a:pPr>
                        <a:lnSpc>
                          <a:spcPts val="1500"/>
                        </a:lnSpc>
                        <a:spcAft>
                          <a:spcPts val="400"/>
                        </a:spcAft>
                      </a:pPr>
                      <a:r>
                        <a:rPr lang="en-GB" sz="900" kern="0">
                          <a:effectLst/>
                        </a:rPr>
                        <a:t> </a:t>
                      </a:r>
                      <a:endParaRPr lang="zh-TW" sz="900" kern="10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nSpc>
                          <a:spcPts val="1500"/>
                        </a:lnSpc>
                        <a:spcAft>
                          <a:spcPts val="400"/>
                        </a:spcAft>
                      </a:pPr>
                      <a:r>
                        <a:rPr lang="zh-TW" sz="1200" kern="0">
                          <a:effectLst/>
                          <a:latin typeface="Arial" pitchFamily="34" charset="0"/>
                          <a:ea typeface="SimHei" pitchFamily="49" charset="-122"/>
                        </a:rPr>
                        <a:t>出售</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zh-TW" altLang="en-US"/>
                    </a:p>
                  </a:txBody>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dirty="0">
                          <a:effectLst/>
                          <a:latin typeface="Arial" pitchFamily="34" charset="0"/>
                          <a:ea typeface="SimHei" pitchFamily="49" charset="-122"/>
                        </a:rPr>
                        <a:t>(12)</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(62)</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(74)</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309263">
                <a:tc>
                  <a:txBody>
                    <a:bodyPr/>
                    <a:lstStyle/>
                    <a:p>
                      <a:pPr>
                        <a:lnSpc>
                          <a:spcPts val="1500"/>
                        </a:lnSpc>
                        <a:spcAft>
                          <a:spcPts val="400"/>
                        </a:spcAft>
                      </a:pPr>
                      <a:r>
                        <a:rPr lang="en-GB" sz="900" kern="0">
                          <a:effectLst/>
                        </a:rPr>
                        <a:t> </a:t>
                      </a:r>
                      <a:endParaRPr lang="zh-TW" sz="900" kern="10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3">
                  <a:txBody>
                    <a:bodyPr/>
                    <a:lstStyle/>
                    <a:p>
                      <a:pPr>
                        <a:lnSpc>
                          <a:spcPts val="1500"/>
                        </a:lnSpc>
                        <a:spcAft>
                          <a:spcPts val="300"/>
                        </a:spcAft>
                      </a:pPr>
                      <a:r>
                        <a:rPr lang="zh-TW" sz="1200" kern="0" dirty="0">
                          <a:effectLst/>
                          <a:latin typeface="Arial" pitchFamily="34" charset="0"/>
                          <a:ea typeface="SimHei" pitchFamily="49" charset="-122"/>
                        </a:rPr>
                        <a:t>清償</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gridSpan="2">
                  <a:txBody>
                    <a:bodyPr/>
                    <a:lstStyle/>
                    <a:p>
                      <a:pPr algn="just">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just">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B w="12700" cap="flat" cmpd="sng" algn="ctr">
                      <a:solidFill>
                        <a:schemeClr val="tx1"/>
                      </a:solidFill>
                      <a:prstDash val="solid"/>
                      <a:round/>
                      <a:headEnd type="none" w="med" len="med"/>
                      <a:tailEnd type="none" w="med" len="med"/>
                    </a:lnB>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just">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just">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just">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B w="12700" cap="flat" cmpd="sng" algn="ctr">
                      <a:solidFill>
                        <a:schemeClr val="tx1"/>
                      </a:solidFill>
                      <a:prstDash val="solid"/>
                      <a:round/>
                      <a:headEnd type="none" w="med" len="med"/>
                      <a:tailEnd type="none" w="med" len="med"/>
                    </a:lnB>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just">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r">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r">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r">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dirty="0">
                          <a:effectLst/>
                          <a:latin typeface="Arial" pitchFamily="34" charset="0"/>
                          <a:ea typeface="SimHei" pitchFamily="49" charset="-122"/>
                        </a:rPr>
                        <a:t>(15)</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164779">
                <a:tc>
                  <a:txBody>
                    <a:bodyPr/>
                    <a:lstStyle/>
                    <a:p>
                      <a:pPr>
                        <a:lnSpc>
                          <a:spcPts val="1500"/>
                        </a:lnSpc>
                        <a:spcAft>
                          <a:spcPts val="400"/>
                        </a:spcAft>
                      </a:pPr>
                      <a:r>
                        <a:rPr lang="en-GB" sz="900" kern="0">
                          <a:effectLst/>
                        </a:rPr>
                        <a:t> </a:t>
                      </a:r>
                      <a:endParaRPr lang="zh-TW" sz="900" kern="100">
                        <a:effectLst/>
                        <a:latin typeface="Times New Roman"/>
                        <a:ea typeface="新細明體"/>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5">
                  <a:txBody>
                    <a:bodyPr/>
                    <a:lstStyle/>
                    <a:p>
                      <a:pPr>
                        <a:lnSpc>
                          <a:spcPts val="1500"/>
                        </a:lnSpc>
                        <a:spcAft>
                          <a:spcPts val="400"/>
                        </a:spcAft>
                      </a:pPr>
                      <a:r>
                        <a:rPr lang="zh-TW" sz="1200" kern="0" dirty="0">
                          <a:effectLst/>
                          <a:latin typeface="Arial" pitchFamily="34" charset="0"/>
                          <a:ea typeface="SimHei" pitchFamily="49" charset="-122"/>
                        </a:rPr>
                        <a:t>期末餘額</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gridSpan="2">
                  <a:txBody>
                    <a:bodyPr/>
                    <a:lstStyle/>
                    <a:p>
                      <a:pPr marR="12700" algn="r">
                        <a:lnSpc>
                          <a:spcPts val="1500"/>
                        </a:lnSpc>
                        <a:spcAft>
                          <a:spcPts val="400"/>
                        </a:spcAft>
                      </a:pPr>
                      <a:r>
                        <a:rPr lang="en-GB" sz="1200" kern="0" dirty="0" smtClean="0">
                          <a:effectLst/>
                          <a:latin typeface="Arial" pitchFamily="34" charset="0"/>
                          <a:ea typeface="SimHei" pitchFamily="49" charset="-122"/>
                        </a:rPr>
                        <a:t>53</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R="12700" algn="r">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r">
                        <a:lnSpc>
                          <a:spcPts val="1500"/>
                        </a:lnSpc>
                        <a:spcAft>
                          <a:spcPts val="400"/>
                        </a:spcAft>
                      </a:pPr>
                      <a:r>
                        <a:rPr lang="en-GB" sz="1200" kern="0" dirty="0">
                          <a:effectLst/>
                          <a:latin typeface="Arial" pitchFamily="34" charset="0"/>
                          <a:ea typeface="SimHei" pitchFamily="49" charset="-122"/>
                        </a:rPr>
                        <a:t>25</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marR="12700" algn="r">
                        <a:lnSpc>
                          <a:spcPts val="1500"/>
                        </a:lnSpc>
                        <a:spcAft>
                          <a:spcPts val="400"/>
                        </a:spcAft>
                      </a:pPr>
                      <a:r>
                        <a:rPr lang="en-GB" sz="1200" kern="0" dirty="0" smtClean="0">
                          <a:effectLst/>
                          <a:latin typeface="Arial" pitchFamily="34" charset="0"/>
                          <a:ea typeface="SimHei" pitchFamily="49" charset="-122"/>
                        </a:rPr>
                        <a:t>125</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R="12700" algn="r">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marR="12700" algn="r">
                        <a:lnSpc>
                          <a:spcPts val="1500"/>
                        </a:lnSpc>
                        <a:spcAft>
                          <a:spcPts val="400"/>
                        </a:spcAft>
                      </a:pPr>
                      <a:r>
                        <a:rPr lang="en-GB" sz="1200" kern="0" dirty="0">
                          <a:effectLst/>
                          <a:latin typeface="Arial" pitchFamily="34" charset="0"/>
                          <a:ea typeface="SimHei" pitchFamily="49" charset="-122"/>
                        </a:rPr>
                        <a:t>90</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marR="12700" algn="r">
                        <a:lnSpc>
                          <a:spcPts val="1500"/>
                        </a:lnSpc>
                        <a:spcAft>
                          <a:spcPts val="400"/>
                        </a:spcAft>
                      </a:pPr>
                      <a:r>
                        <a:rPr lang="en-GB" sz="1200" kern="0" dirty="0" smtClean="0">
                          <a:effectLst/>
                          <a:latin typeface="Arial" pitchFamily="34" charset="0"/>
                          <a:ea typeface="SimHei" pitchFamily="49" charset="-122"/>
                        </a:rPr>
                        <a:t>38</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R="12700" algn="r">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r">
                        <a:lnSpc>
                          <a:spcPts val="1500"/>
                        </a:lnSpc>
                        <a:spcAft>
                          <a:spcPts val="400"/>
                        </a:spcAft>
                      </a:pPr>
                      <a:r>
                        <a:rPr lang="en-GB" sz="1200" kern="0" dirty="0" smtClean="0">
                          <a:effectLst/>
                          <a:latin typeface="Arial" pitchFamily="34" charset="0"/>
                          <a:ea typeface="SimHei" pitchFamily="49" charset="-122"/>
                        </a:rPr>
                        <a:t>31</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r">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R="12700" algn="r">
                        <a:lnSpc>
                          <a:spcPts val="1500"/>
                        </a:lnSpc>
                        <a:spcAft>
                          <a:spcPts val="400"/>
                        </a:spcAft>
                      </a:pPr>
                      <a:r>
                        <a:rPr lang="en-GB" sz="1200" kern="0" dirty="0">
                          <a:effectLst/>
                          <a:latin typeface="Arial" pitchFamily="34" charset="0"/>
                          <a:ea typeface="SimHei" pitchFamily="49" charset="-122"/>
                        </a:rPr>
                        <a:t>362</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r>
              <a:tr h="164296">
                <a:tc>
                  <a:txBody>
                    <a:bodyPr/>
                    <a:lstStyle/>
                    <a:p>
                      <a:pPr>
                        <a:lnSpc>
                          <a:spcPts val="1500"/>
                        </a:lnSpc>
                        <a:spcAft>
                          <a:spcPts val="400"/>
                        </a:spcAft>
                      </a:pPr>
                      <a:r>
                        <a:rPr lang="en-GB" sz="900" kern="0">
                          <a:effectLst/>
                        </a:rPr>
                        <a:t> </a:t>
                      </a:r>
                      <a:endParaRPr lang="zh-TW" sz="900" kern="10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r>
              <a:tr h="454230">
                <a:tc>
                  <a:txBody>
                    <a:bodyPr/>
                    <a:lstStyle/>
                    <a:p>
                      <a:pPr>
                        <a:lnSpc>
                          <a:spcPts val="1500"/>
                        </a:lnSpc>
                        <a:spcAft>
                          <a:spcPts val="400"/>
                        </a:spcAft>
                      </a:pPr>
                      <a:r>
                        <a:rPr lang="en-GB" sz="900" kern="0">
                          <a:effectLst/>
                        </a:rPr>
                        <a:t> </a:t>
                      </a:r>
                      <a:endParaRPr lang="zh-TW" sz="900" kern="100">
                        <a:effectLst/>
                        <a:latin typeface="Times New Roman"/>
                        <a:ea typeface="新細明體"/>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gridSpan="5">
                  <a:txBody>
                    <a:bodyPr/>
                    <a:lstStyle/>
                    <a:p>
                      <a:pPr>
                        <a:lnSpc>
                          <a:spcPts val="1500"/>
                        </a:lnSpc>
                        <a:spcAft>
                          <a:spcPts val="400"/>
                        </a:spcAft>
                      </a:pPr>
                      <a:r>
                        <a:rPr lang="zh-TW" sz="1200" kern="0" dirty="0">
                          <a:effectLst/>
                          <a:latin typeface="Arial" pitchFamily="34" charset="0"/>
                          <a:ea typeface="SimHei" pitchFamily="49" charset="-122"/>
                        </a:rPr>
                        <a:t>報導期間結束日所持有資產，其包含於損益中之當期未實現利益或損失之變動數</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p>
                      <a:pPr algn="r">
                        <a:lnSpc>
                          <a:spcPts val="1500"/>
                        </a:lnSpc>
                        <a:spcAft>
                          <a:spcPts val="400"/>
                        </a:spcAft>
                      </a:pPr>
                      <a:r>
                        <a:rPr lang="en-GB" sz="1200" kern="0" dirty="0">
                          <a:effectLst/>
                          <a:latin typeface="Arial" pitchFamily="34" charset="0"/>
                          <a:ea typeface="SimHei" pitchFamily="49" charset="-122"/>
                        </a:rPr>
                        <a:t>5</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r">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r">
                        <a:lnSpc>
                          <a:spcPts val="1500"/>
                        </a:lnSpc>
                        <a:spcAft>
                          <a:spcPts val="400"/>
                        </a:spcAft>
                      </a:pPr>
                      <a:r>
                        <a:rPr lang="en-GB" sz="1200" kern="0" dirty="0">
                          <a:effectLst/>
                          <a:latin typeface="Arial" pitchFamily="34" charset="0"/>
                          <a:ea typeface="SimHei" pitchFamily="49" charset="-122"/>
                        </a:rPr>
                        <a:t>(3)</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zh-TW" altLang="en-US"/>
                    </a:p>
                  </a:txBody>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p>
                      <a:pPr algn="r">
                        <a:lnSpc>
                          <a:spcPts val="1500"/>
                        </a:lnSpc>
                        <a:spcAft>
                          <a:spcPts val="400"/>
                        </a:spcAft>
                      </a:pPr>
                      <a:r>
                        <a:rPr lang="en-GB" sz="1200" kern="0" dirty="0">
                          <a:effectLst/>
                          <a:latin typeface="Arial" pitchFamily="34" charset="0"/>
                          <a:ea typeface="SimHei" pitchFamily="49" charset="-122"/>
                        </a:rPr>
                        <a:t>(5)</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r">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p>
                      <a:pPr marR="12700" algn="r">
                        <a:lnSpc>
                          <a:spcPts val="1500"/>
                        </a:lnSpc>
                        <a:spcAft>
                          <a:spcPts val="400"/>
                        </a:spcAft>
                      </a:pPr>
                      <a:r>
                        <a:rPr lang="en-GB" sz="1200" kern="0" dirty="0">
                          <a:effectLst/>
                          <a:latin typeface="Arial" pitchFamily="34" charset="0"/>
                          <a:ea typeface="SimHei" pitchFamily="49" charset="-122"/>
                        </a:rPr>
                        <a:t>2</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R="12700" algn="r">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gridSpan="2">
                  <a:txBody>
                    <a:bodyPr/>
                    <a:lstStyle/>
                    <a:p>
                      <a:pPr algn="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p>
                      <a:pPr algn="r">
                        <a:lnSpc>
                          <a:spcPts val="1500"/>
                        </a:lnSpc>
                        <a:spcAft>
                          <a:spcPts val="400"/>
                        </a:spcAft>
                      </a:pPr>
                      <a:r>
                        <a:rPr lang="en-GB" sz="1200" kern="0" dirty="0">
                          <a:effectLst/>
                          <a:latin typeface="Arial" pitchFamily="34" charset="0"/>
                          <a:ea typeface="SimHei" pitchFamily="49" charset="-122"/>
                        </a:rPr>
                        <a:t>3</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r">
                        <a:lnSpc>
                          <a:spcPts val="1500"/>
                        </a:lnSpc>
                        <a:spcAft>
                          <a:spcPts val="400"/>
                        </a:spcAft>
                      </a:pP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lnSpc>
                          <a:spcPts val="1500"/>
                        </a:lnSpc>
                        <a:spcAft>
                          <a:spcPts val="400"/>
                        </a:spcAft>
                      </a:pPr>
                      <a:r>
                        <a:rPr lang="en-GB" sz="1200" kern="0" dirty="0">
                          <a:effectLst/>
                          <a:latin typeface="Arial" pitchFamily="34" charset="0"/>
                          <a:ea typeface="SimHei" pitchFamily="49" charset="-122"/>
                        </a:rPr>
                        <a:t>(9)</a:t>
                      </a:r>
                      <a:endParaRPr lang="zh-TW" sz="1200" kern="100" dirty="0">
                        <a:effectLst/>
                        <a:latin typeface="Arial" pitchFamily="34" charset="0"/>
                        <a:ea typeface="SimHei" pitchFamily="49" charset="-122"/>
                        <a:cs typeface="Times New Roman"/>
                      </a:endParaRPr>
                    </a:p>
                  </a:txBody>
                  <a:tcPr marL="9664" marR="9664" marT="9664" marB="9664" anchor="b">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ts val="1500"/>
                        </a:lnSpc>
                        <a:spcAft>
                          <a:spcPts val="400"/>
                        </a:spcAft>
                      </a:pPr>
                      <a:r>
                        <a:rPr lang="en-GB"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9664" marR="9664" marT="9664" marB="9664">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2226504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t>確定福利計畫</a:t>
            </a:r>
            <a:endParaRPr lang="en-GB" dirty="0"/>
          </a:p>
        </p:txBody>
      </p:sp>
      <p:sp>
        <p:nvSpPr>
          <p:cNvPr id="3" name="Content Placeholder 2"/>
          <p:cNvSpPr>
            <a:spLocks noGrp="1"/>
          </p:cNvSpPr>
          <p:nvPr>
            <p:ph idx="1"/>
          </p:nvPr>
        </p:nvSpPr>
        <p:spPr/>
        <p:txBody>
          <a:bodyPr/>
          <a:lstStyle/>
          <a:p>
            <a:r>
              <a:rPr lang="zh-TW" altLang="en-US" dirty="0" smtClean="0">
                <a:latin typeface="+mj-lt"/>
              </a:rPr>
              <a:t>確定福利計畫之重大修改</a:t>
            </a:r>
            <a:endParaRPr lang="en-US" altLang="zh-TW" dirty="0" smtClean="0">
              <a:latin typeface="+mj-lt"/>
            </a:endParaRPr>
          </a:p>
          <a:p>
            <a:pPr lvl="1"/>
            <a:r>
              <a:rPr lang="zh-TW" altLang="en-US" dirty="0" smtClean="0">
                <a:latin typeface="+mj-lt"/>
              </a:rPr>
              <a:t>精算損益</a:t>
            </a:r>
            <a:endParaRPr lang="en-US" altLang="zh-TW" dirty="0" smtClean="0">
              <a:latin typeface="+mj-lt"/>
            </a:endParaRPr>
          </a:p>
          <a:p>
            <a:pPr lvl="1"/>
            <a:r>
              <a:rPr lang="zh-TW" altLang="en-US" dirty="0" smtClean="0">
                <a:latin typeface="+mj-lt"/>
              </a:rPr>
              <a:t>前期服務成本</a:t>
            </a:r>
            <a:endParaRPr lang="en-US" altLang="zh-TW" dirty="0" smtClean="0">
              <a:latin typeface="+mj-lt"/>
            </a:endParaRPr>
          </a:p>
          <a:p>
            <a:pPr lvl="1"/>
            <a:r>
              <a:rPr lang="zh-TW" altLang="en-US" dirty="0" smtClean="0"/>
              <a:t>確定福利相關資產與負債認列之改變</a:t>
            </a:r>
            <a:endParaRPr lang="en-US" altLang="zh-TW" dirty="0" smtClean="0">
              <a:latin typeface="+mj-lt"/>
            </a:endParaRPr>
          </a:p>
          <a:p>
            <a:r>
              <a:rPr lang="zh-TW" altLang="en-US" dirty="0" smtClean="0"/>
              <a:t>揭露</a:t>
            </a:r>
            <a:endParaRPr lang="en-US" altLang="zh-TW" dirty="0" smtClean="0"/>
          </a:p>
          <a:p>
            <a:pPr lvl="1"/>
            <a:r>
              <a:rPr lang="zh-TW" altLang="en-US" dirty="0" smtClean="0">
                <a:latin typeface="Arial" charset="0"/>
              </a:rPr>
              <a:t>延續要求揭露確定福利計畫之性質</a:t>
            </a:r>
            <a:endParaRPr lang="en-US" altLang="zh-TW" dirty="0" smtClean="0"/>
          </a:p>
          <a:p>
            <a:pPr lvl="1"/>
            <a:r>
              <a:rPr lang="zh-TW" altLang="en-US" dirty="0" smtClean="0"/>
              <a:t>新增更多與確定福利計畫相關之揭露</a:t>
            </a:r>
            <a:endParaRPr lang="en-US" altLang="zh-TW"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latin typeface="+mj-lt"/>
              </a:rPr>
              <a:t>IFRS </a:t>
            </a:r>
            <a:r>
              <a:rPr lang="en-GB" altLang="zh-TW" dirty="0">
                <a:latin typeface="+mj-lt"/>
              </a:rPr>
              <a:t>13</a:t>
            </a:r>
            <a:r>
              <a:rPr lang="zh-TW" altLang="en-US" dirty="0">
                <a:latin typeface="+mj-lt"/>
              </a:rPr>
              <a:t>之揭露釋</a:t>
            </a:r>
            <a:r>
              <a:rPr lang="zh-TW" altLang="en-US" dirty="0" smtClean="0">
                <a:latin typeface="+mj-lt"/>
              </a:rPr>
              <a:t>例</a:t>
            </a:r>
            <a:r>
              <a:rPr lang="en-US" altLang="zh-TW" dirty="0">
                <a:latin typeface="+mj-lt"/>
              </a:rPr>
              <a:t> </a:t>
            </a:r>
            <a:r>
              <a:rPr lang="en-US" altLang="zh-TW" dirty="0" smtClean="0">
                <a:latin typeface="+mj-lt"/>
              </a:rPr>
              <a:t>- </a:t>
            </a:r>
            <a:r>
              <a:rPr lang="zh-TW" altLang="en-US" dirty="0" smtClean="0">
                <a:latin typeface="+mj-lt"/>
              </a:rPr>
              <a:t>評價</a:t>
            </a:r>
            <a:r>
              <a:rPr lang="zh-TW" altLang="en-US" dirty="0">
                <a:latin typeface="+mj-lt"/>
              </a:rPr>
              <a:t>技術及輸入值</a:t>
            </a: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3674943129"/>
              </p:ext>
            </p:extLst>
          </p:nvPr>
        </p:nvGraphicFramePr>
        <p:xfrm>
          <a:off x="457070" y="1262747"/>
          <a:ext cx="8229861" cy="4882337"/>
        </p:xfrm>
        <a:graphic>
          <a:graphicData uri="http://schemas.openxmlformats.org/drawingml/2006/table">
            <a:tbl>
              <a:tblPr firstRow="1" bandRow="1">
                <a:tableStyleId>{5C22544A-7EE6-4342-B048-85BDC9FD1C3A}</a:tableStyleId>
              </a:tblPr>
              <a:tblGrid>
                <a:gridCol w="1519864"/>
                <a:gridCol w="161148"/>
                <a:gridCol w="1439052"/>
                <a:gridCol w="161148"/>
                <a:gridCol w="1237346"/>
                <a:gridCol w="161148"/>
                <a:gridCol w="1681100"/>
                <a:gridCol w="161148"/>
                <a:gridCol w="1707907"/>
              </a:tblGrid>
              <a:tr h="215075">
                <a:tc gridSpan="9">
                  <a:txBody>
                    <a:bodyPr/>
                    <a:lstStyle/>
                    <a:p>
                      <a:pPr algn="r" latinLnBrk="1">
                        <a:spcAft>
                          <a:spcPts val="0"/>
                        </a:spcAft>
                      </a:pPr>
                      <a:r>
                        <a:rPr lang="zh-TW" sz="1200" kern="0" dirty="0">
                          <a:solidFill>
                            <a:schemeClr val="tx1">
                              <a:lumMod val="85000"/>
                              <a:lumOff val="15000"/>
                            </a:schemeClr>
                          </a:solidFill>
                          <a:effectLst/>
                          <a:latin typeface="Arial" pitchFamily="34" charset="0"/>
                          <a:ea typeface="SimHei" pitchFamily="49" charset="-122"/>
                        </a:rPr>
                        <a:t>有關使用重大不可觀察輸入值（第</a:t>
                      </a:r>
                      <a:r>
                        <a:rPr lang="en-US" sz="1200" kern="0" dirty="0">
                          <a:solidFill>
                            <a:schemeClr val="tx1">
                              <a:lumMod val="85000"/>
                              <a:lumOff val="15000"/>
                            </a:schemeClr>
                          </a:solidFill>
                          <a:effectLst/>
                          <a:latin typeface="Arial" pitchFamily="34" charset="0"/>
                          <a:ea typeface="SimHei" pitchFamily="49" charset="-122"/>
                        </a:rPr>
                        <a:t>3</a:t>
                      </a:r>
                      <a:r>
                        <a:rPr lang="zh-TW" sz="1200" kern="0" dirty="0">
                          <a:solidFill>
                            <a:schemeClr val="tx1">
                              <a:lumMod val="85000"/>
                              <a:lumOff val="15000"/>
                            </a:schemeClr>
                          </a:solidFill>
                          <a:effectLst/>
                          <a:latin typeface="Arial" pitchFamily="34" charset="0"/>
                          <a:ea typeface="SimHei" pitchFamily="49" charset="-122"/>
                        </a:rPr>
                        <a:t>等級）之公允價值衡量之量化資訊</a:t>
                      </a:r>
                      <a:r>
                        <a:rPr lang="en-US" sz="1200" kern="0" dirty="0">
                          <a:solidFill>
                            <a:schemeClr val="tx1">
                              <a:lumMod val="85000"/>
                              <a:lumOff val="15000"/>
                            </a:schemeClr>
                          </a:solidFill>
                          <a:effectLst/>
                          <a:latin typeface="Arial" pitchFamily="34" charset="0"/>
                          <a:ea typeface="SimHei" pitchFamily="49" charset="-122"/>
                        </a:rPr>
                        <a:t>              </a:t>
                      </a:r>
                      <a:r>
                        <a:rPr lang="zh-TW" sz="1200" kern="0" dirty="0" smtClean="0">
                          <a:solidFill>
                            <a:schemeClr val="tx1">
                              <a:lumMod val="85000"/>
                              <a:lumOff val="15000"/>
                            </a:schemeClr>
                          </a:solidFill>
                          <a:effectLst/>
                          <a:latin typeface="Arial" pitchFamily="34" charset="0"/>
                          <a:ea typeface="SimHei" pitchFamily="49" charset="-122"/>
                        </a:rPr>
                        <a:t>（</a:t>
                      </a:r>
                      <a:r>
                        <a:rPr lang="zh-TW" altLang="en-US" sz="1200" kern="0" dirty="0" smtClean="0">
                          <a:solidFill>
                            <a:schemeClr val="tx1">
                              <a:lumMod val="85000"/>
                              <a:lumOff val="15000"/>
                            </a:schemeClr>
                          </a:solidFill>
                          <a:effectLst/>
                          <a:latin typeface="Arial" pitchFamily="34" charset="0"/>
                          <a:ea typeface="SimHei" pitchFamily="49" charset="-122"/>
                        </a:rPr>
                        <a:t>單位</a:t>
                      </a:r>
                      <a:r>
                        <a:rPr lang="zh-TW" sz="1200" kern="0" dirty="0" smtClean="0">
                          <a:solidFill>
                            <a:schemeClr val="tx1">
                              <a:lumMod val="85000"/>
                              <a:lumOff val="15000"/>
                            </a:schemeClr>
                          </a:solidFill>
                          <a:effectLst/>
                          <a:latin typeface="Arial" pitchFamily="34" charset="0"/>
                          <a:ea typeface="SimHei" pitchFamily="49" charset="-122"/>
                        </a:rPr>
                        <a:t>：百萬</a:t>
                      </a:r>
                      <a:r>
                        <a:rPr lang="zh-TW" altLang="en-US" sz="1200" kern="0" dirty="0" smtClean="0">
                          <a:solidFill>
                            <a:schemeClr val="tx1">
                              <a:lumMod val="85000"/>
                              <a:lumOff val="15000"/>
                            </a:schemeClr>
                          </a:solidFill>
                          <a:effectLst/>
                          <a:latin typeface="Arial" pitchFamily="34" charset="0"/>
                          <a:ea typeface="SimHei" pitchFamily="49" charset="-122"/>
                        </a:rPr>
                        <a:t>元</a:t>
                      </a:r>
                      <a:r>
                        <a:rPr lang="zh-TW" sz="1200" kern="0" dirty="0" smtClean="0">
                          <a:solidFill>
                            <a:schemeClr val="tx1">
                              <a:lumMod val="85000"/>
                              <a:lumOff val="15000"/>
                            </a:schemeClr>
                          </a:solidFill>
                          <a:effectLst/>
                          <a:latin typeface="Arial" pitchFamily="34" charset="0"/>
                          <a:ea typeface="SimHei" pitchFamily="49" charset="-122"/>
                        </a:rPr>
                        <a:t>）</a:t>
                      </a:r>
                      <a:endParaRPr lang="zh-TW" sz="1200" kern="100" dirty="0">
                        <a:solidFill>
                          <a:schemeClr val="tx1">
                            <a:lumMod val="85000"/>
                            <a:lumOff val="15000"/>
                          </a:schemeClr>
                        </a:solidFill>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15075">
                <a:tc>
                  <a:txBody>
                    <a:bodyPr/>
                    <a:lstStyle/>
                    <a:p>
                      <a:pPr algn="just">
                        <a:spcAft>
                          <a:spcPts val="0"/>
                        </a:spcAft>
                      </a:pPr>
                      <a:r>
                        <a:rPr lang="zh-TW" sz="1200" kern="0" dirty="0">
                          <a:effectLst/>
                          <a:latin typeface="Arial" pitchFamily="34" charset="0"/>
                          <a:ea typeface="SimHei" pitchFamily="49" charset="-122"/>
                        </a:rPr>
                        <a:t>說明</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X9/12/31</a:t>
                      </a:r>
                      <a:r>
                        <a:rPr lang="zh-TW" sz="1200" kern="0" dirty="0">
                          <a:effectLst/>
                          <a:latin typeface="Arial" pitchFamily="34" charset="0"/>
                          <a:ea typeface="SimHei" pitchFamily="49" charset="-122"/>
                        </a:rPr>
                        <a:t>之公允價值</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dirty="0">
                          <a:effectLst/>
                          <a:latin typeface="Arial" pitchFamily="34" charset="0"/>
                          <a:ea typeface="SimHei" pitchFamily="49" charset="-122"/>
                        </a:rPr>
                        <a:t>評價技術</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dirty="0">
                          <a:effectLst/>
                          <a:latin typeface="Arial" pitchFamily="34" charset="0"/>
                          <a:ea typeface="SimHei" pitchFamily="49" charset="-122"/>
                        </a:rPr>
                        <a:t>不可觀察輸入值</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381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dirty="0">
                          <a:effectLst/>
                          <a:latin typeface="Arial" pitchFamily="34" charset="0"/>
                          <a:ea typeface="SimHei" pitchFamily="49" charset="-122"/>
                        </a:rPr>
                        <a:t>區間（加權平均）</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15075">
                <a:tc>
                  <a:txBody>
                    <a:bodyPr/>
                    <a:lstStyle/>
                    <a:p>
                      <a:pPr algn="just">
                        <a:spcAft>
                          <a:spcPts val="0"/>
                        </a:spcAft>
                      </a:pPr>
                      <a:r>
                        <a:rPr lang="zh-TW" sz="1200" kern="0" dirty="0">
                          <a:effectLst/>
                          <a:latin typeface="Arial" pitchFamily="34" charset="0"/>
                          <a:ea typeface="SimHei" pitchFamily="49" charset="-122"/>
                        </a:rPr>
                        <a:t>其他權益證券：</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r>
              <a:tr h="215075">
                <a:tc>
                  <a:txBody>
                    <a:bodyPr/>
                    <a:lstStyle/>
                    <a:p>
                      <a:pPr indent="146050" algn="just">
                        <a:spcAft>
                          <a:spcPts val="0"/>
                        </a:spcAft>
                      </a:pPr>
                      <a:r>
                        <a:rPr lang="zh-TW" sz="1200" kern="0" dirty="0">
                          <a:effectLst/>
                          <a:latin typeface="Arial" pitchFamily="34" charset="0"/>
                          <a:ea typeface="SimHei" pitchFamily="49" charset="-122"/>
                        </a:rPr>
                        <a:t>醫療保健產業</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53</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現金流量折現法</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加權平均資金成本</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7%–16% (12.1%)</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algn="just">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長期收入成長率</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2%–5% (4.2%)</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algn="just">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長期稅前營業淨利</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3%–20% (10.3%)</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430151">
                <a:tc>
                  <a:txBody>
                    <a:bodyPr/>
                    <a:lstStyle/>
                    <a:p>
                      <a:pPr algn="just">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缺乏市場流通性之折價</a:t>
                      </a:r>
                      <a:r>
                        <a:rPr lang="en-US" sz="1200" kern="0" baseline="30000">
                          <a:effectLst/>
                          <a:latin typeface="Arial" pitchFamily="34" charset="0"/>
                          <a:ea typeface="SimHei" pitchFamily="49" charset="-122"/>
                        </a:rPr>
                        <a:t>(a)</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5%–20% (17%)</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algn="just">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控制權溢價</a:t>
                      </a:r>
                      <a:r>
                        <a:rPr lang="en-US" sz="1200" kern="0" baseline="30000">
                          <a:effectLst/>
                          <a:latin typeface="Arial" pitchFamily="34" charset="0"/>
                          <a:ea typeface="SimHei" pitchFamily="49" charset="-122"/>
                        </a:rPr>
                        <a:t>(a)</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10%–30% (20%)</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indent="146050" algn="just">
                        <a:spcAft>
                          <a:spcPts val="0"/>
                        </a:spcAft>
                      </a:pPr>
                      <a:r>
                        <a:rPr lang="zh-TW" sz="1200" kern="0" dirty="0">
                          <a:effectLst/>
                          <a:latin typeface="Arial" pitchFamily="34" charset="0"/>
                          <a:ea typeface="SimHei" pitchFamily="49" charset="-122"/>
                        </a:rPr>
                        <a:t>私募</a:t>
                      </a:r>
                      <a:r>
                        <a:rPr lang="zh-TW" sz="1200" kern="100" dirty="0">
                          <a:effectLst/>
                          <a:latin typeface="Arial" pitchFamily="34" charset="0"/>
                          <a:ea typeface="SimHei" pitchFamily="49" charset="-122"/>
                        </a:rPr>
                        <a:t>股權</a:t>
                      </a:r>
                      <a:r>
                        <a:rPr lang="zh-TW" sz="1200" kern="0" dirty="0">
                          <a:effectLst/>
                          <a:latin typeface="Arial" pitchFamily="34" charset="0"/>
                          <a:ea typeface="SimHei" pitchFamily="49" charset="-122"/>
                        </a:rPr>
                        <a:t>基金投資</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25</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淨資產價值法</a:t>
                      </a:r>
                      <a:r>
                        <a:rPr lang="en-US" sz="1200" kern="0" baseline="30000">
                          <a:effectLst/>
                          <a:latin typeface="Arial" pitchFamily="34" charset="0"/>
                          <a:ea typeface="SimHei" pitchFamily="49" charset="-122"/>
                        </a:rPr>
                        <a:t>(c)</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不適用</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不適用</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algn="just">
                        <a:spcAft>
                          <a:spcPts val="0"/>
                        </a:spcAft>
                      </a:pPr>
                      <a:r>
                        <a:rPr lang="zh-TW" sz="1200" kern="0" dirty="0">
                          <a:effectLst/>
                          <a:latin typeface="Arial" pitchFamily="34" charset="0"/>
                          <a:ea typeface="SimHei" pitchFamily="49" charset="-122"/>
                        </a:rPr>
                        <a:t>債務證券：</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indent="146050" algn="just">
                        <a:spcAft>
                          <a:spcPts val="0"/>
                        </a:spcAft>
                      </a:pPr>
                      <a:r>
                        <a:rPr lang="zh-TW" sz="1200" kern="0" dirty="0">
                          <a:effectLst/>
                          <a:latin typeface="Arial" pitchFamily="34" charset="0"/>
                          <a:ea typeface="SimHei" pitchFamily="49" charset="-122"/>
                        </a:rPr>
                        <a:t>擔保債權憑證</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35</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共識定價法</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提供之報價</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20–45</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algn="just">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可比性調整</a:t>
                      </a:r>
                      <a:r>
                        <a:rPr lang="en-US" sz="1200" kern="0">
                          <a:effectLst/>
                          <a:latin typeface="Arial" pitchFamily="34" charset="0"/>
                          <a:ea typeface="SimHei" pitchFamily="49" charset="-122"/>
                        </a:rPr>
                        <a:t>(%)</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-10% – +15% (+5%)</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algn="just">
                        <a:spcAft>
                          <a:spcPts val="0"/>
                        </a:spcAft>
                      </a:pPr>
                      <a:r>
                        <a:rPr lang="zh-TW" sz="1200" kern="100" dirty="0">
                          <a:effectLst/>
                          <a:latin typeface="Arial" pitchFamily="34" charset="0"/>
                          <a:ea typeface="SimHei" pitchFamily="49" charset="-122"/>
                        </a:rPr>
                        <a:t>衍生工具：</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indent="146050" algn="just">
                        <a:spcAft>
                          <a:spcPts val="0"/>
                        </a:spcAft>
                      </a:pPr>
                      <a:r>
                        <a:rPr lang="zh-TW" sz="1200" kern="100" dirty="0">
                          <a:effectLst/>
                          <a:latin typeface="Arial" pitchFamily="34" charset="0"/>
                          <a:ea typeface="SimHei" pitchFamily="49" charset="-122"/>
                        </a:rPr>
                        <a:t>信用合約</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38</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選擇權模式</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年化信用波動率</a:t>
                      </a:r>
                      <a:r>
                        <a:rPr lang="en-US" sz="1200" kern="0" baseline="30000">
                          <a:effectLst/>
                          <a:latin typeface="Arial" pitchFamily="34" charset="0"/>
                          <a:ea typeface="SimHei" pitchFamily="49" charset="-122"/>
                        </a:rPr>
                        <a:t>(d)</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10%–20%</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algn="just">
                        <a:spcAft>
                          <a:spcPts val="0"/>
                        </a:spcAft>
                      </a:pPr>
                      <a:r>
                        <a:rPr lang="en-US" sz="1200" kern="10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交易對方信用風險</a:t>
                      </a:r>
                      <a:r>
                        <a:rPr lang="en-US" sz="1200" kern="0" baseline="30000">
                          <a:effectLst/>
                          <a:latin typeface="Arial" pitchFamily="34" charset="0"/>
                          <a:ea typeface="SimHei" pitchFamily="49" charset="-122"/>
                        </a:rPr>
                        <a:t>(e)</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0.5%–3.5%</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algn="just">
                        <a:spcAft>
                          <a:spcPts val="0"/>
                        </a:spcAft>
                      </a:pPr>
                      <a:r>
                        <a:rPr lang="en-US" sz="1200" kern="10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本身信用風險</a:t>
                      </a:r>
                      <a:r>
                        <a:rPr lang="en-US" sz="1200" kern="0" baseline="30000">
                          <a:effectLst/>
                          <a:latin typeface="Arial" pitchFamily="34" charset="0"/>
                          <a:ea typeface="SimHei" pitchFamily="49" charset="-122"/>
                        </a:rPr>
                        <a:t>(e)</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0.3%–2.0%</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algn="just">
                        <a:spcAft>
                          <a:spcPts val="0"/>
                        </a:spcAft>
                      </a:pPr>
                      <a:r>
                        <a:rPr lang="zh-TW" sz="1200" kern="100" dirty="0">
                          <a:effectLst/>
                          <a:latin typeface="Arial" pitchFamily="34" charset="0"/>
                          <a:ea typeface="SimHei" pitchFamily="49" charset="-122"/>
                        </a:rPr>
                        <a:t>投資性不動產：</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indent="146050" algn="just">
                        <a:spcAft>
                          <a:spcPts val="0"/>
                        </a:spcAft>
                      </a:pPr>
                      <a:r>
                        <a:rPr lang="zh-TW" sz="1200" kern="100" dirty="0">
                          <a:effectLst/>
                          <a:latin typeface="Arial" pitchFamily="34" charset="0"/>
                          <a:ea typeface="SimHei" pitchFamily="49" charset="-122"/>
                        </a:rPr>
                        <a:t>商用</a:t>
                      </a:r>
                      <a:r>
                        <a:rPr lang="en-US" sz="1200" kern="100" dirty="0">
                          <a:effectLst/>
                          <a:latin typeface="Arial" pitchFamily="34" charset="0"/>
                          <a:ea typeface="SimHei" pitchFamily="49" charset="-122"/>
                        </a:rPr>
                        <a:t>—</a:t>
                      </a:r>
                      <a:r>
                        <a:rPr lang="zh-TW" sz="1200" kern="100" dirty="0">
                          <a:effectLst/>
                          <a:latin typeface="Arial" pitchFamily="34" charset="0"/>
                          <a:ea typeface="SimHei" pitchFamily="49" charset="-122"/>
                        </a:rPr>
                        <a:t>亞洲</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31</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dirty="0">
                          <a:effectLst/>
                          <a:latin typeface="Arial" pitchFamily="34" charset="0"/>
                          <a:ea typeface="SimHei" pitchFamily="49" charset="-122"/>
                        </a:rPr>
                        <a:t>現金流量折現法</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dirty="0">
                          <a:effectLst/>
                          <a:latin typeface="Arial" pitchFamily="34" charset="0"/>
                          <a:ea typeface="SimHei" pitchFamily="49" charset="-122"/>
                        </a:rPr>
                        <a:t>長期營業淨利</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18%–32% (20%)</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215075">
                <a:tc>
                  <a:txBody>
                    <a:bodyPr/>
                    <a:lstStyle/>
                    <a:p>
                      <a:pPr algn="just">
                        <a:spcAft>
                          <a:spcPts val="0"/>
                        </a:spcAft>
                      </a:pPr>
                      <a:r>
                        <a:rPr lang="en-US" sz="1200" kern="10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a:effectLst/>
                          <a:latin typeface="Arial" pitchFamily="34" charset="0"/>
                          <a:ea typeface="SimHei" pitchFamily="49" charset="-122"/>
                        </a:rPr>
                        <a:t>資本化率</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a:effectLst/>
                          <a:latin typeface="Arial" pitchFamily="34" charset="0"/>
                          <a:ea typeface="SimHei" pitchFamily="49" charset="-122"/>
                        </a:rPr>
                        <a:t> </a:t>
                      </a:r>
                      <a:endParaRPr lang="zh-TW" sz="1200" kern="10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0.08–0.12 (0.10)</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r h="430151">
                <a:tc>
                  <a:txBody>
                    <a:bodyPr/>
                    <a:lstStyle/>
                    <a:p>
                      <a:pPr algn="just">
                        <a:spcAft>
                          <a:spcPts val="0"/>
                        </a:spcAft>
                      </a:pPr>
                      <a:r>
                        <a:rPr lang="en-US" sz="1200" kern="10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dirty="0">
                          <a:effectLst/>
                          <a:latin typeface="Arial" pitchFamily="34" charset="0"/>
                          <a:ea typeface="SimHei" pitchFamily="49" charset="-122"/>
                        </a:rPr>
                        <a:t>市場可比法</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zh-TW" sz="1200" kern="0" dirty="0">
                          <a:effectLst/>
                          <a:latin typeface="Arial" pitchFamily="34" charset="0"/>
                          <a:ea typeface="SimHei" pitchFamily="49" charset="-122"/>
                        </a:rPr>
                        <a:t>每平方公尺之價格</a:t>
                      </a:r>
                      <a:r>
                        <a:rPr lang="en-US" sz="1200" kern="0" dirty="0">
                          <a:effectLst/>
                          <a:latin typeface="Arial" pitchFamily="34" charset="0"/>
                          <a:ea typeface="SimHei" pitchFamily="49" charset="-122"/>
                        </a:rPr>
                        <a:t>(</a:t>
                      </a:r>
                      <a:r>
                        <a:rPr lang="en-US" sz="1200" kern="0" dirty="0" smtClean="0">
                          <a:effectLst/>
                          <a:latin typeface="Arial" pitchFamily="34" charset="0"/>
                          <a:ea typeface="SimHei" pitchFamily="49" charset="-122"/>
                        </a:rPr>
                        <a:t>USD)</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 </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r">
                        <a:spcAft>
                          <a:spcPts val="0"/>
                        </a:spcAft>
                      </a:pPr>
                      <a:r>
                        <a:rPr lang="en-US" sz="1200" kern="0" dirty="0">
                          <a:effectLst/>
                          <a:latin typeface="Arial" pitchFamily="34" charset="0"/>
                          <a:ea typeface="SimHei" pitchFamily="49" charset="-122"/>
                        </a:rPr>
                        <a:t>$3,000–$7,000 ($4,500)</a:t>
                      </a:r>
                      <a:endParaRPr lang="zh-TW" sz="1200" kern="100" dirty="0">
                        <a:effectLst/>
                        <a:latin typeface="Arial" pitchFamily="34" charset="0"/>
                        <a:ea typeface="SimHei" pitchFamily="49" charset="-122"/>
                        <a:cs typeface="Times New Roman"/>
                      </a:endParaRPr>
                    </a:p>
                  </a:txBody>
                  <a:tcPr marL="67874" marR="67874" marT="0" marB="0">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00665812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pPr lvl="1" algn="l" rtl="0">
              <a:lnSpc>
                <a:spcPct val="85000"/>
              </a:lnSpc>
              <a:spcBef>
                <a:spcPct val="0"/>
              </a:spcBef>
            </a:pPr>
            <a:r>
              <a:rPr lang="en-US" altLang="zh-TW" sz="3000" b="1" kern="1200" dirty="0">
                <a:solidFill>
                  <a:schemeClr val="bg1"/>
                </a:solidFill>
                <a:latin typeface="+mj-lt"/>
                <a:ea typeface="SimHei" pitchFamily="2" charset="-122"/>
                <a:cs typeface="Arial" pitchFamily="34" charset="0"/>
              </a:rPr>
              <a:t>2013</a:t>
            </a:r>
            <a:r>
              <a:rPr lang="zh-TW" altLang="en-US" sz="3000" b="1" kern="1200" dirty="0">
                <a:solidFill>
                  <a:schemeClr val="bg1"/>
                </a:solidFill>
                <a:latin typeface="+mj-lt"/>
                <a:ea typeface="SimHei" pitchFamily="2" charset="-122"/>
                <a:cs typeface="Arial" pitchFamily="34" charset="0"/>
              </a:rPr>
              <a:t>年版公報對產業之影響</a:t>
            </a:r>
            <a:r>
              <a:rPr lang="en-US" altLang="zh-TW" sz="3000" b="1" kern="1200" dirty="0">
                <a:solidFill>
                  <a:schemeClr val="bg1"/>
                </a:solidFill>
                <a:latin typeface="SimHei" pitchFamily="2" charset="-122"/>
                <a:ea typeface="SimHei" pitchFamily="2" charset="-122"/>
                <a:cs typeface="Arial" pitchFamily="34" charset="0"/>
              </a:rPr>
              <a:t/>
            </a:r>
            <a:br>
              <a:rPr lang="en-US" altLang="zh-TW" sz="3000" b="1" kern="1200" dirty="0">
                <a:solidFill>
                  <a:schemeClr val="bg1"/>
                </a:solidFill>
                <a:latin typeface="SimHei" pitchFamily="2" charset="-122"/>
                <a:ea typeface="SimHei" pitchFamily="2" charset="-122"/>
                <a:cs typeface="Arial" pitchFamily="34" charset="0"/>
              </a:rPr>
            </a:br>
            <a:r>
              <a:rPr lang="en-US" altLang="zh-TW" sz="3200" dirty="0"/>
              <a:t/>
            </a:r>
            <a:br>
              <a:rPr lang="en-US" altLang="zh-TW" sz="3200" dirty="0"/>
            </a:br>
            <a:r>
              <a:rPr lang="en-US" altLang="zh-TW" sz="3000" b="1" kern="1200" dirty="0">
                <a:solidFill>
                  <a:schemeClr val="bg1"/>
                </a:solidFill>
                <a:latin typeface="SimHei" pitchFamily="2" charset="-122"/>
                <a:ea typeface="SimHei" pitchFamily="2" charset="-122"/>
                <a:cs typeface="Arial" pitchFamily="34" charset="0"/>
              </a:rPr>
              <a:t/>
            </a:r>
            <a:br>
              <a:rPr lang="en-US" altLang="zh-TW" sz="3000" b="1" kern="1200" dirty="0">
                <a:solidFill>
                  <a:schemeClr val="bg1"/>
                </a:solidFill>
                <a:latin typeface="SimHei" pitchFamily="2" charset="-122"/>
                <a:ea typeface="SimHei" pitchFamily="2" charset="-122"/>
                <a:cs typeface="Arial" pitchFamily="34" charset="0"/>
              </a:rPr>
            </a:br>
            <a:endParaRPr lang="zh-TW" altLang="en-US" sz="3000" b="1" kern="1200" dirty="0">
              <a:solidFill>
                <a:schemeClr val="bg1"/>
              </a:solidFill>
              <a:latin typeface="SimHei" pitchFamily="2" charset="-122"/>
              <a:ea typeface="SimHei" pitchFamily="2" charset="-122"/>
              <a:cs typeface="Arial" pitchFamily="34" charset="0"/>
            </a:endParaRPr>
          </a:p>
        </p:txBody>
      </p:sp>
    </p:spTree>
    <p:extLst>
      <p:ext uri="{BB962C8B-B14F-4D97-AF65-F5344CB8AC3E}">
        <p14:creationId xmlns:p14="http://schemas.microsoft.com/office/powerpoint/2010/main" val="323913780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Arial" pitchFamily="34" charset="0"/>
              </a:rPr>
              <a:t>IAS </a:t>
            </a:r>
            <a:r>
              <a:rPr lang="en-GB" altLang="zh-TW" dirty="0" smtClean="0">
                <a:latin typeface="Arial" pitchFamily="34" charset="0"/>
              </a:rPr>
              <a:t>1</a:t>
            </a:r>
            <a:r>
              <a:rPr lang="en-US" altLang="zh-TW" dirty="0" smtClean="0">
                <a:latin typeface="Arial" pitchFamily="34" charset="0"/>
              </a:rPr>
              <a:t>9</a:t>
            </a:r>
            <a:r>
              <a:rPr lang="zh-TW" altLang="en-US" dirty="0" smtClean="0"/>
              <a:t>對</a:t>
            </a:r>
            <a:r>
              <a:rPr lang="zh-TW" altLang="en-US" dirty="0"/>
              <a:t>產業之影響</a:t>
            </a:r>
            <a:r>
              <a:rPr lang="zh-TW" altLang="zh-TW" dirty="0" smtClean="0">
                <a:latin typeface="SimHei" pitchFamily="49" charset="-122"/>
                <a:ea typeface="SimHei" pitchFamily="49" charset="-122"/>
              </a:rPr>
              <a:t/>
            </a:r>
            <a:br>
              <a:rPr lang="zh-TW" altLang="zh-TW" dirty="0" smtClean="0">
                <a:latin typeface="SimHei" pitchFamily="49" charset="-122"/>
                <a:ea typeface="SimHei" pitchFamily="49" charset="-122"/>
              </a:rPr>
            </a:br>
            <a:endParaRPr lang="zh-TW" altLang="en-US" dirty="0">
              <a:latin typeface="SimHei" pitchFamily="49" charset="-122"/>
              <a:ea typeface="SimHei" pitchFamily="49" charset="-122"/>
            </a:endParaRPr>
          </a:p>
        </p:txBody>
      </p:sp>
      <p:sp>
        <p:nvSpPr>
          <p:cNvPr id="3" name="內容版面配置區 2"/>
          <p:cNvSpPr>
            <a:spLocks noGrp="1"/>
          </p:cNvSpPr>
          <p:nvPr>
            <p:ph idx="1"/>
          </p:nvPr>
        </p:nvSpPr>
        <p:spPr/>
        <p:txBody>
          <a:bodyPr/>
          <a:lstStyle/>
          <a:p>
            <a:pPr>
              <a:lnSpc>
                <a:spcPts val="2700"/>
              </a:lnSpc>
            </a:pPr>
            <a:endParaRPr lang="en-US" altLang="zh-TW" sz="2200" dirty="0" smtClean="0">
              <a:latin typeface="Arial" pitchFamily="34" charset="0"/>
              <a:ea typeface="SimHei" pitchFamily="49" charset="-122"/>
            </a:endParaRPr>
          </a:p>
          <a:p>
            <a:pPr>
              <a:lnSpc>
                <a:spcPts val="2700"/>
              </a:lnSpc>
            </a:pPr>
            <a:endParaRPr lang="zh-TW" altLang="en-US" dirty="0"/>
          </a:p>
        </p:txBody>
      </p:sp>
      <p:sp>
        <p:nvSpPr>
          <p:cNvPr id="5" name="內容版面配置區 2"/>
          <p:cNvSpPr txBox="1">
            <a:spLocks/>
          </p:cNvSpPr>
          <p:nvPr/>
        </p:nvSpPr>
        <p:spPr>
          <a:xfrm>
            <a:off x="609600" y="1278455"/>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700"/>
              </a:lnSpc>
            </a:pPr>
            <a:r>
              <a:rPr lang="zh-TW" altLang="en-US" sz="2200" dirty="0">
                <a:latin typeface="Arial" pitchFamily="34" charset="0"/>
                <a:ea typeface="SimHei" pitchFamily="49" charset="-122"/>
              </a:rPr>
              <a:t>國際會計準則第</a:t>
            </a:r>
            <a:r>
              <a:rPr lang="en-US" altLang="zh-TW" sz="2200" dirty="0">
                <a:latin typeface="Arial" pitchFamily="34" charset="0"/>
                <a:ea typeface="SimHei" pitchFamily="49" charset="-122"/>
              </a:rPr>
              <a:t>19</a:t>
            </a:r>
            <a:r>
              <a:rPr lang="zh-TW" altLang="en-US" sz="2200" dirty="0">
                <a:latin typeface="Arial" pitchFamily="34" charset="0"/>
                <a:ea typeface="SimHei" pitchFamily="49" charset="-122"/>
              </a:rPr>
              <a:t>號「員工福利」主要係針對確定福利計畫會計處理進行較為大幅之變動，藉由減少可供選擇之會計處理以提升企業間財務報表之可比性。最有可能受到這些對</a:t>
            </a:r>
            <a:r>
              <a:rPr lang="en-US" altLang="zh-TW" sz="2200" dirty="0">
                <a:latin typeface="Arial" pitchFamily="34" charset="0"/>
                <a:ea typeface="SimHei" pitchFamily="49" charset="-122"/>
              </a:rPr>
              <a:t>IFRS</a:t>
            </a:r>
            <a:r>
              <a:rPr lang="zh-TW" altLang="en-US" sz="2200" dirty="0">
                <a:latin typeface="Arial" pitchFamily="34" charset="0"/>
                <a:ea typeface="SimHei" pitchFamily="49" charset="-122"/>
              </a:rPr>
              <a:t>之改變之企業為</a:t>
            </a:r>
            <a:r>
              <a:rPr lang="zh-TW" altLang="en-US" sz="2200" dirty="0" smtClean="0">
                <a:latin typeface="Arial" pitchFamily="34" charset="0"/>
                <a:ea typeface="SimHei" pitchFamily="49" charset="-122"/>
              </a:rPr>
              <a:t>：</a:t>
            </a:r>
            <a:endParaRPr lang="en-US" altLang="zh-TW" sz="2200" dirty="0" smtClean="0">
              <a:latin typeface="Arial" pitchFamily="34" charset="0"/>
              <a:ea typeface="SimHei" pitchFamily="49" charset="-122"/>
            </a:endParaRPr>
          </a:p>
          <a:p>
            <a:pPr lvl="1"/>
            <a:r>
              <a:rPr lang="zh-TW" altLang="en-US" sz="2200" dirty="0" smtClean="0">
                <a:latin typeface="Arial" pitchFamily="34" charset="0"/>
                <a:ea typeface="SimHei" pitchFamily="49" charset="-122"/>
              </a:rPr>
              <a:t>於</a:t>
            </a:r>
            <a:r>
              <a:rPr lang="en-US" altLang="zh-TW" sz="2200" dirty="0" smtClean="0">
                <a:latin typeface="Arial" pitchFamily="34" charset="0"/>
                <a:ea typeface="SimHei" pitchFamily="49" charset="-122"/>
              </a:rPr>
              <a:t>2010</a:t>
            </a:r>
            <a:r>
              <a:rPr lang="zh-TW" altLang="en-US" sz="2200" dirty="0" smtClean="0">
                <a:latin typeface="Arial" pitchFamily="34" charset="0"/>
                <a:ea typeface="SimHei" pitchFamily="49" charset="-122"/>
              </a:rPr>
              <a:t>年版本對精算損益之處理選擇採用緩衝區法者。</a:t>
            </a:r>
            <a:endParaRPr lang="zh-TW" altLang="en-US" sz="2200" dirty="0" smtClean="0"/>
          </a:p>
          <a:p>
            <a:pPr lvl="1"/>
            <a:r>
              <a:rPr lang="zh-TW" altLang="en-US" sz="2200" dirty="0" smtClean="0">
                <a:latin typeface="Arial" pitchFamily="34" charset="0"/>
                <a:ea typeface="SimHei" pitchFamily="49" charset="-122"/>
              </a:rPr>
              <a:t>帳</a:t>
            </a:r>
            <a:r>
              <a:rPr lang="zh-TW" altLang="en-US" sz="2200" dirty="0">
                <a:latin typeface="Arial" pitchFamily="34" charset="0"/>
                <a:ea typeface="SimHei" pitchFamily="49" charset="-122"/>
              </a:rPr>
              <a:t>上尚有未攤銷之前期服務成本。</a:t>
            </a:r>
            <a:endParaRPr lang="zh-TW" altLang="en-US" sz="2200" dirty="0"/>
          </a:p>
          <a:p>
            <a:pPr lvl="1"/>
            <a:r>
              <a:rPr lang="zh-TW" altLang="en-US" sz="2200" dirty="0" smtClean="0">
                <a:latin typeface="Arial" pitchFamily="34" charset="0"/>
                <a:ea typeface="SimHei" pitchFamily="49" charset="-122"/>
              </a:rPr>
              <a:t>計畫</a:t>
            </a:r>
            <a:r>
              <a:rPr lang="zh-TW" altLang="en-US" sz="2200" dirty="0">
                <a:latin typeface="Arial" pitchFamily="34" charset="0"/>
                <a:ea typeface="SimHei" pitchFamily="49" charset="-122"/>
              </a:rPr>
              <a:t>資產預期報酬率與確定福利義務所採用之折現率差異較大。</a:t>
            </a:r>
            <a:endParaRPr lang="zh-TW" altLang="en-US" sz="2200" dirty="0"/>
          </a:p>
          <a:p>
            <a:pPr>
              <a:lnSpc>
                <a:spcPts val="2700"/>
              </a:lnSpc>
            </a:pPr>
            <a:endParaRPr lang="zh-TW" altLang="en-US" dirty="0"/>
          </a:p>
        </p:txBody>
      </p:sp>
      <p:pic>
        <p:nvPicPr>
          <p:cNvPr id="4098" name="Picture 2" descr="C:\Users\theresa.chang\AppData\Local\Microsoft\Windows\Temporary Internet Files\Content.IE5\EDC9648Z\MC90033427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2482" y="3990851"/>
            <a:ext cx="1686154" cy="1808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70051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Arial" pitchFamily="34" charset="0"/>
              </a:rPr>
              <a:t>IFRS </a:t>
            </a:r>
            <a:r>
              <a:rPr lang="en-GB" altLang="zh-TW" dirty="0" smtClean="0">
                <a:latin typeface="Arial" pitchFamily="34" charset="0"/>
              </a:rPr>
              <a:t>1</a:t>
            </a:r>
            <a:r>
              <a:rPr lang="en-US" altLang="zh-TW" dirty="0" smtClean="0">
                <a:latin typeface="Arial" pitchFamily="34" charset="0"/>
              </a:rPr>
              <a:t>1</a:t>
            </a:r>
            <a:r>
              <a:rPr lang="zh-TW" altLang="en-US" dirty="0" smtClean="0"/>
              <a:t>對</a:t>
            </a:r>
            <a:r>
              <a:rPr lang="zh-TW" altLang="en-US" dirty="0"/>
              <a:t>產業之影響</a:t>
            </a:r>
            <a:r>
              <a:rPr lang="zh-TW" altLang="zh-TW" dirty="0" smtClean="0">
                <a:latin typeface="SimHei" pitchFamily="49" charset="-122"/>
                <a:ea typeface="SimHei" pitchFamily="49" charset="-122"/>
              </a:rPr>
              <a:t/>
            </a:r>
            <a:br>
              <a:rPr lang="zh-TW" altLang="zh-TW" dirty="0" smtClean="0">
                <a:latin typeface="SimHei" pitchFamily="49" charset="-122"/>
                <a:ea typeface="SimHei" pitchFamily="49" charset="-122"/>
              </a:rPr>
            </a:br>
            <a:endParaRPr lang="zh-TW" altLang="en-US" dirty="0">
              <a:latin typeface="SimHei" pitchFamily="49" charset="-122"/>
              <a:ea typeface="SimHei" pitchFamily="49" charset="-122"/>
            </a:endParaRPr>
          </a:p>
        </p:txBody>
      </p:sp>
      <p:sp>
        <p:nvSpPr>
          <p:cNvPr id="5" name="內容版面配置區 2"/>
          <p:cNvSpPr txBox="1">
            <a:spLocks/>
          </p:cNvSpPr>
          <p:nvPr/>
        </p:nvSpPr>
        <p:spPr>
          <a:xfrm>
            <a:off x="609600" y="1278455"/>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ts val="2700"/>
              </a:lnSpc>
            </a:pPr>
            <a:r>
              <a:rPr lang="zh-TW" altLang="en-US" sz="2200" dirty="0">
                <a:latin typeface="Arial" pitchFamily="34" charset="0"/>
                <a:ea typeface="SimHei" pitchFamily="49" charset="-122"/>
              </a:rPr>
              <a:t>國際財務報導準則第</a:t>
            </a:r>
            <a:r>
              <a:rPr lang="en-US" altLang="zh-TW" sz="2200" dirty="0">
                <a:latin typeface="Arial" pitchFamily="34" charset="0"/>
                <a:ea typeface="SimHei" pitchFamily="49" charset="-122"/>
              </a:rPr>
              <a:t>11</a:t>
            </a:r>
            <a:r>
              <a:rPr lang="zh-TW" altLang="en-US" sz="2200" dirty="0">
                <a:latin typeface="Arial" pitchFamily="34" charset="0"/>
                <a:ea typeface="SimHei" pitchFamily="49" charset="-122"/>
              </a:rPr>
              <a:t>號「聯合協議」主要係修改聯合協議之分類為合資及聯合營運，並取消權益法或比例合併法之選擇。聯合協議如經判斷為合資，僅能採用權益法處理；或經判斷為聯合營運者，將依所享有資產及負債等項目之份額將相關項目併入合併財務報表。因此，最有可能受到影響之企業</a:t>
            </a:r>
            <a:r>
              <a:rPr lang="zh-TW" altLang="en-US" sz="2200" dirty="0" smtClean="0">
                <a:latin typeface="Arial" pitchFamily="34" charset="0"/>
                <a:ea typeface="SimHei" pitchFamily="49" charset="-122"/>
              </a:rPr>
              <a:t>為</a:t>
            </a:r>
            <a:r>
              <a:rPr lang="en-US" altLang="zh-TW" sz="2200" dirty="0">
                <a:latin typeface="SimHei" panose="02010609060101010101" pitchFamily="49" charset="-122"/>
                <a:ea typeface="SimHei" panose="02010609060101010101" pitchFamily="49" charset="-122"/>
              </a:rPr>
              <a:t>:</a:t>
            </a:r>
          </a:p>
          <a:p>
            <a:pPr lvl="1">
              <a:lnSpc>
                <a:spcPts val="2700"/>
              </a:lnSpc>
            </a:pPr>
            <a:r>
              <a:rPr lang="en-US" altLang="zh-TW" sz="2200" dirty="0">
                <a:latin typeface="Arial" pitchFamily="34" charset="0"/>
                <a:ea typeface="SimHei" pitchFamily="49" charset="-122"/>
              </a:rPr>
              <a:t>IFRS 11</a:t>
            </a:r>
            <a:r>
              <a:rPr lang="zh-TW" altLang="en-US" sz="2200" dirty="0">
                <a:latin typeface="Arial" pitchFamily="34" charset="0"/>
                <a:ea typeface="SimHei" pitchFamily="49" charset="-122"/>
              </a:rPr>
              <a:t>適用之影響可能發生於原依據</a:t>
            </a:r>
            <a:r>
              <a:rPr lang="en-US" altLang="zh-TW" sz="2200" dirty="0">
                <a:latin typeface="Arial" pitchFamily="34" charset="0"/>
                <a:ea typeface="SimHei" pitchFamily="49" charset="-122"/>
              </a:rPr>
              <a:t>IAS 31</a:t>
            </a:r>
            <a:r>
              <a:rPr lang="zh-TW" altLang="en-US" sz="2200" dirty="0">
                <a:latin typeface="Arial" pitchFamily="34" charset="0"/>
                <a:ea typeface="SimHei" pitchFamily="49" charset="-122"/>
              </a:rPr>
              <a:t>規定判斷為聯合控制個體且採用權益法處理之情況下</a:t>
            </a:r>
            <a:r>
              <a:rPr lang="en-US" altLang="zh-TW" sz="2200" dirty="0">
                <a:latin typeface="Arial" pitchFamily="34" charset="0"/>
                <a:ea typeface="SimHei" pitchFamily="49" charset="-122"/>
              </a:rPr>
              <a:t>,</a:t>
            </a:r>
            <a:r>
              <a:rPr lang="zh-TW" altLang="en-US" sz="2200" dirty="0">
                <a:latin typeface="Arial" pitchFamily="34" charset="0"/>
                <a:ea typeface="SimHei" pitchFamily="49" charset="-122"/>
              </a:rPr>
              <a:t>依據</a:t>
            </a:r>
            <a:r>
              <a:rPr lang="en-US" altLang="zh-TW" sz="2200" dirty="0">
                <a:latin typeface="Arial" pitchFamily="34" charset="0"/>
                <a:ea typeface="SimHei" pitchFamily="49" charset="-122"/>
              </a:rPr>
              <a:t>IFRS 11</a:t>
            </a:r>
            <a:r>
              <a:rPr lang="zh-TW" altLang="en-US" sz="2200" dirty="0">
                <a:latin typeface="Arial" pitchFamily="34" charset="0"/>
                <a:ea typeface="SimHei" pitchFamily="49" charset="-122"/>
              </a:rPr>
              <a:t>之規定判斷為聯合營運</a:t>
            </a:r>
            <a:r>
              <a:rPr lang="en-US" altLang="zh-TW" sz="2200" dirty="0">
                <a:latin typeface="Arial" pitchFamily="34" charset="0"/>
                <a:ea typeface="SimHei" pitchFamily="49" charset="-122"/>
              </a:rPr>
              <a:t>,</a:t>
            </a:r>
            <a:r>
              <a:rPr lang="zh-TW" altLang="en-US" sz="2200" dirty="0">
                <a:latin typeface="Arial" pitchFamily="34" charset="0"/>
                <a:ea typeface="SimHei" pitchFamily="49" charset="-122"/>
              </a:rPr>
              <a:t>因而不得繼續採用權益法。</a:t>
            </a:r>
          </a:p>
        </p:txBody>
      </p:sp>
    </p:spTree>
    <p:extLst>
      <p:ext uri="{BB962C8B-B14F-4D97-AF65-F5344CB8AC3E}">
        <p14:creationId xmlns:p14="http://schemas.microsoft.com/office/powerpoint/2010/main" val="248087607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Arial" pitchFamily="34" charset="0"/>
              </a:rPr>
              <a:t>IFRS </a:t>
            </a:r>
            <a:r>
              <a:rPr lang="en-GB" altLang="zh-TW" dirty="0" smtClean="0">
                <a:latin typeface="Arial" pitchFamily="34" charset="0"/>
              </a:rPr>
              <a:t>13</a:t>
            </a:r>
            <a:r>
              <a:rPr lang="zh-TW" altLang="en-US" dirty="0"/>
              <a:t>對產業之影響</a:t>
            </a:r>
            <a:r>
              <a:rPr lang="zh-TW" altLang="zh-TW" dirty="0" smtClean="0">
                <a:latin typeface="SimHei" pitchFamily="49" charset="-122"/>
                <a:ea typeface="SimHei" pitchFamily="49" charset="-122"/>
              </a:rPr>
              <a:t/>
            </a:r>
            <a:br>
              <a:rPr lang="zh-TW" altLang="zh-TW" dirty="0" smtClean="0">
                <a:latin typeface="SimHei" pitchFamily="49" charset="-122"/>
                <a:ea typeface="SimHei" pitchFamily="49" charset="-122"/>
              </a:rPr>
            </a:br>
            <a:endParaRPr lang="zh-TW" altLang="en-US" dirty="0">
              <a:latin typeface="SimHei" pitchFamily="49" charset="-122"/>
              <a:ea typeface="SimHei" pitchFamily="49" charset="-122"/>
            </a:endParaRPr>
          </a:p>
        </p:txBody>
      </p:sp>
      <p:sp>
        <p:nvSpPr>
          <p:cNvPr id="3" name="內容版面配置區 2"/>
          <p:cNvSpPr>
            <a:spLocks noGrp="1"/>
          </p:cNvSpPr>
          <p:nvPr>
            <p:ph idx="1"/>
          </p:nvPr>
        </p:nvSpPr>
        <p:spPr/>
        <p:txBody>
          <a:bodyPr/>
          <a:lstStyle/>
          <a:p>
            <a:pPr>
              <a:lnSpc>
                <a:spcPts val="2700"/>
              </a:lnSpc>
            </a:pPr>
            <a:r>
              <a:rPr lang="zh-TW" altLang="zh-TW" sz="2200" dirty="0" smtClean="0">
                <a:latin typeface="Arial" pitchFamily="34" charset="0"/>
                <a:ea typeface="SimHei" pitchFamily="49" charset="-122"/>
              </a:rPr>
              <a:t>國際財務報導準則第</a:t>
            </a:r>
            <a:r>
              <a:rPr lang="en-US" altLang="zh-TW" sz="2200" dirty="0" smtClean="0">
                <a:latin typeface="Arial" pitchFamily="34" charset="0"/>
                <a:ea typeface="SimHei" pitchFamily="49" charset="-122"/>
                <a:cs typeface="Arial" pitchFamily="34" charset="0"/>
              </a:rPr>
              <a:t>13</a:t>
            </a:r>
            <a:r>
              <a:rPr lang="zh-TW" altLang="zh-TW" sz="2200" dirty="0" smtClean="0">
                <a:latin typeface="Arial" pitchFamily="34" charset="0"/>
                <a:ea typeface="SimHei" pitchFamily="49" charset="-122"/>
              </a:rPr>
              <a:t>號</a:t>
            </a:r>
            <a:r>
              <a:rPr lang="zh-TW" altLang="en-US" sz="2200" dirty="0" smtClean="0">
                <a:latin typeface="Arial" pitchFamily="34" charset="0"/>
                <a:ea typeface="SimHei" pitchFamily="49" charset="-122"/>
              </a:rPr>
              <a:t>「公允價值衡量」</a:t>
            </a:r>
            <a:r>
              <a:rPr lang="zh-TW" altLang="zh-TW" sz="2200" dirty="0" smtClean="0">
                <a:latin typeface="Arial" pitchFamily="34" charset="0"/>
                <a:ea typeface="SimHei" pitchFamily="49" charset="-122"/>
              </a:rPr>
              <a:t>主要在於定義公允價值、於單一國際財務報導準則規範針對公允價值衡量之架構並規定關於公允價值衡量之揭露，藉以減少衡量公允價值時適用上之複雜性並改善一致性。惟並未改變其他準則中有關何時須採用公允價值衡量或揭露之規定。</a:t>
            </a:r>
            <a:r>
              <a:rPr lang="zh-TW" altLang="en-US" sz="2200" dirty="0">
                <a:latin typeface="Arial" pitchFamily="34" charset="0"/>
                <a:ea typeface="SimHei" pitchFamily="49" charset="-122"/>
                <a:cs typeface="Arial" pitchFamily="34" charset="0"/>
              </a:rPr>
              <a:t>因此，最有可能</a:t>
            </a:r>
            <a:r>
              <a:rPr lang="zh-TW" altLang="en-US" sz="2200" dirty="0" smtClean="0">
                <a:latin typeface="Arial" pitchFamily="34" charset="0"/>
                <a:ea typeface="SimHei" pitchFamily="49" charset="-122"/>
                <a:cs typeface="Arial" pitchFamily="34" charset="0"/>
              </a:rPr>
              <a:t>受到影響之</a:t>
            </a:r>
            <a:r>
              <a:rPr lang="zh-TW" altLang="en-US" sz="2200" dirty="0">
                <a:latin typeface="Arial" pitchFamily="34" charset="0"/>
                <a:ea typeface="SimHei" pitchFamily="49" charset="-122"/>
                <a:cs typeface="Arial" pitchFamily="34" charset="0"/>
              </a:rPr>
              <a:t>企業為</a:t>
            </a:r>
            <a:r>
              <a:rPr lang="zh-TW" altLang="en-US" sz="2200" dirty="0" smtClean="0">
                <a:latin typeface="Arial" pitchFamily="34" charset="0"/>
                <a:ea typeface="SimHei" pitchFamily="49" charset="-122"/>
                <a:cs typeface="Arial" pitchFamily="34" charset="0"/>
              </a:rPr>
              <a:t>：</a:t>
            </a:r>
            <a:endParaRPr lang="en-US" altLang="zh-TW" sz="2200" dirty="0" smtClean="0">
              <a:latin typeface="Arial" pitchFamily="34" charset="0"/>
              <a:ea typeface="SimHei" pitchFamily="49" charset="-122"/>
            </a:endParaRPr>
          </a:p>
          <a:p>
            <a:pPr lvl="1"/>
            <a:r>
              <a:rPr lang="zh-TW" altLang="en-US" sz="2200" dirty="0" smtClean="0"/>
              <a:t>持有或發行金融</a:t>
            </a:r>
            <a:r>
              <a:rPr lang="zh-TW" altLang="en-US" sz="2200" dirty="0"/>
              <a:t>工具者。</a:t>
            </a:r>
          </a:p>
          <a:p>
            <a:pPr lvl="1"/>
            <a:r>
              <a:rPr lang="zh-TW" altLang="en-US" sz="2200" dirty="0" smtClean="0"/>
              <a:t>以</a:t>
            </a:r>
            <a:r>
              <a:rPr lang="zh-TW" altLang="en-US" sz="2200" dirty="0"/>
              <a:t>公允價值衡量投資性不動產者。</a:t>
            </a:r>
          </a:p>
          <a:p>
            <a:pPr lvl="1"/>
            <a:r>
              <a:rPr lang="zh-TW" altLang="en-US" sz="2200" dirty="0" smtClean="0"/>
              <a:t>持有</a:t>
            </a:r>
            <a:r>
              <a:rPr lang="zh-TW" altLang="en-US" sz="2200" dirty="0"/>
              <a:t>生物資產或農產品者。</a:t>
            </a:r>
          </a:p>
          <a:p>
            <a:pPr>
              <a:lnSpc>
                <a:spcPts val="2700"/>
              </a:lnSpc>
            </a:pPr>
            <a:endParaRPr lang="en-US" altLang="zh-TW" sz="2200" dirty="0" smtClean="0">
              <a:latin typeface="Arial" pitchFamily="34" charset="0"/>
              <a:ea typeface="SimHei" pitchFamily="49" charset="-122"/>
            </a:endParaRPr>
          </a:p>
          <a:p>
            <a:pPr>
              <a:lnSpc>
                <a:spcPts val="2700"/>
              </a:lnSpc>
            </a:pPr>
            <a:endParaRPr lang="zh-TW" altLang="en-US" dirty="0"/>
          </a:p>
        </p:txBody>
      </p:sp>
      <p:pic>
        <p:nvPicPr>
          <p:cNvPr id="5125" name="Picture 5" descr="C:\Users\theresa.chang\AppData\Local\Microsoft\Windows\Temporary Internet Files\Content.IE5\TUHG837G\MC90035728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95392" y="4074929"/>
            <a:ext cx="1828800" cy="1829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149283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pPr lvl="1" algn="l" rtl="0">
              <a:lnSpc>
                <a:spcPct val="85000"/>
              </a:lnSpc>
              <a:spcBef>
                <a:spcPct val="0"/>
              </a:spcBef>
            </a:pPr>
            <a:r>
              <a:rPr lang="zh-TW" altLang="en-US" sz="3000" b="1" kern="1200" dirty="0">
                <a:solidFill>
                  <a:schemeClr val="bg1"/>
                </a:solidFill>
                <a:latin typeface="SimHei" pitchFamily="2" charset="-122"/>
                <a:ea typeface="SimHei" pitchFamily="2" charset="-122"/>
                <a:cs typeface="Arial" pitchFamily="34" charset="0"/>
              </a:rPr>
              <a:t>特殊個案解析</a:t>
            </a:r>
            <a:r>
              <a:rPr lang="en-US" altLang="zh-TW" sz="3200" dirty="0"/>
              <a:t/>
            </a:r>
            <a:br>
              <a:rPr lang="en-US" altLang="zh-TW" sz="3200" dirty="0"/>
            </a:br>
            <a:r>
              <a:rPr lang="en-US" altLang="zh-TW" sz="3000" b="1" kern="1200" dirty="0">
                <a:solidFill>
                  <a:schemeClr val="bg1"/>
                </a:solidFill>
                <a:latin typeface="SimHei" pitchFamily="2" charset="-122"/>
                <a:ea typeface="SimHei" pitchFamily="2" charset="-122"/>
                <a:cs typeface="Arial" pitchFamily="34" charset="0"/>
              </a:rPr>
              <a:t/>
            </a:r>
            <a:br>
              <a:rPr lang="en-US" altLang="zh-TW" sz="3000" b="1" kern="1200" dirty="0">
                <a:solidFill>
                  <a:schemeClr val="bg1"/>
                </a:solidFill>
                <a:latin typeface="SimHei" pitchFamily="2" charset="-122"/>
                <a:ea typeface="SimHei" pitchFamily="2" charset="-122"/>
                <a:cs typeface="Arial" pitchFamily="34" charset="0"/>
              </a:rPr>
            </a:br>
            <a:endParaRPr lang="zh-TW" altLang="en-US" sz="3000" b="1" kern="1200" dirty="0">
              <a:solidFill>
                <a:schemeClr val="bg1"/>
              </a:solidFill>
              <a:latin typeface="SimHei" pitchFamily="2" charset="-122"/>
              <a:ea typeface="SimHei" pitchFamily="2" charset="-122"/>
              <a:cs typeface="Arial" pitchFamily="34" charset="0"/>
            </a:endParaRPr>
          </a:p>
        </p:txBody>
      </p:sp>
    </p:spTree>
    <p:extLst>
      <p:ext uri="{BB962C8B-B14F-4D97-AF65-F5344CB8AC3E}">
        <p14:creationId xmlns:p14="http://schemas.microsoft.com/office/powerpoint/2010/main" val="34381725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pPr lvl="1" algn="l" rtl="0">
              <a:lnSpc>
                <a:spcPct val="85000"/>
              </a:lnSpc>
              <a:spcBef>
                <a:spcPct val="0"/>
              </a:spcBef>
            </a:pPr>
            <a:r>
              <a:rPr lang="en-US" altLang="zh-TW" sz="3000" b="1" kern="1200" dirty="0" smtClean="0">
                <a:solidFill>
                  <a:schemeClr val="bg1"/>
                </a:solidFill>
                <a:latin typeface="+mj-lt"/>
                <a:ea typeface="SimHei" pitchFamily="2" charset="-122"/>
                <a:cs typeface="Arial" pitchFamily="34" charset="0"/>
              </a:rPr>
              <a:t>IAS19 </a:t>
            </a:r>
            <a:r>
              <a:rPr lang="en-US" altLang="zh-TW" sz="3000" b="1" kern="1200" dirty="0" smtClean="0">
                <a:solidFill>
                  <a:schemeClr val="bg1"/>
                </a:solidFill>
                <a:latin typeface="SimHei" pitchFamily="2" charset="-122"/>
                <a:ea typeface="SimHei" pitchFamily="2" charset="-122"/>
                <a:cs typeface="Arial" pitchFamily="34" charset="0"/>
              </a:rPr>
              <a:t>– </a:t>
            </a:r>
            <a:r>
              <a:rPr lang="zh-TW" altLang="en-US" sz="3000" b="1" kern="1200" dirty="0" smtClean="0">
                <a:solidFill>
                  <a:schemeClr val="bg1"/>
                </a:solidFill>
                <a:latin typeface="SimHei" pitchFamily="2" charset="-122"/>
                <a:ea typeface="SimHei" pitchFamily="2" charset="-122"/>
                <a:cs typeface="Arial" pitchFamily="34" charset="0"/>
              </a:rPr>
              <a:t>廢除緩衝區法之實例探討</a:t>
            </a:r>
            <a:r>
              <a:rPr lang="en-US" altLang="zh-TW" sz="3000" b="1" kern="1200" dirty="0">
                <a:solidFill>
                  <a:schemeClr val="bg1"/>
                </a:solidFill>
                <a:latin typeface="SimHei" pitchFamily="2" charset="-122"/>
                <a:ea typeface="SimHei" pitchFamily="2" charset="-122"/>
                <a:cs typeface="Arial" pitchFamily="34" charset="0"/>
              </a:rPr>
              <a:t/>
            </a:r>
            <a:br>
              <a:rPr lang="en-US" altLang="zh-TW" sz="3000" b="1" kern="1200" dirty="0">
                <a:solidFill>
                  <a:schemeClr val="bg1"/>
                </a:solidFill>
                <a:latin typeface="SimHei" pitchFamily="2" charset="-122"/>
                <a:ea typeface="SimHei" pitchFamily="2" charset="-122"/>
                <a:cs typeface="Arial" pitchFamily="34" charset="0"/>
              </a:rPr>
            </a:br>
            <a:endParaRPr lang="zh-TW" altLang="en-US" sz="3000" b="1" kern="1200" dirty="0">
              <a:solidFill>
                <a:schemeClr val="bg1"/>
              </a:solidFill>
              <a:latin typeface="SimHei" pitchFamily="2" charset="-122"/>
              <a:ea typeface="SimHei" pitchFamily="2" charset="-122"/>
              <a:cs typeface="Arial" pitchFamily="34" charset="0"/>
            </a:endParaRPr>
          </a:p>
        </p:txBody>
      </p:sp>
    </p:spTree>
    <p:extLst>
      <p:ext uri="{BB962C8B-B14F-4D97-AF65-F5344CB8AC3E}">
        <p14:creationId xmlns:p14="http://schemas.microsoft.com/office/powerpoint/2010/main" val="193149402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p:txBody>
          <a:bodyPr/>
          <a:lstStyle/>
          <a:p>
            <a:pPr lvl="1"/>
            <a:endParaRPr lang="en-US" altLang="zh-TW" dirty="0" smtClean="0"/>
          </a:p>
          <a:p>
            <a:endParaRPr lang="zh-TW" altLang="en-US" dirty="0" smtClean="0"/>
          </a:p>
        </p:txBody>
      </p:sp>
      <p:sp>
        <p:nvSpPr>
          <p:cNvPr id="10" name="Content Placeholder 2"/>
          <p:cNvSpPr txBox="1">
            <a:spLocks/>
          </p:cNvSpPr>
          <p:nvPr/>
        </p:nvSpPr>
        <p:spPr>
          <a:xfrm>
            <a:off x="457200" y="1246924"/>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TW" sz="3600" dirty="0" smtClean="0"/>
          </a:p>
          <a:p>
            <a:pPr marL="0" indent="0">
              <a:buNone/>
            </a:pPr>
            <a:endParaRPr lang="en-US" altLang="zh-TW" sz="3600" dirty="0"/>
          </a:p>
          <a:p>
            <a:pPr marL="0" indent="0">
              <a:buNone/>
            </a:pPr>
            <a:endParaRPr lang="en-US" altLang="zh-TW" sz="3600" dirty="0"/>
          </a:p>
          <a:p>
            <a:pPr marL="0" indent="0">
              <a:buNone/>
            </a:pPr>
            <a:r>
              <a:rPr lang="zh-TW" altLang="en-US" sz="3600" dirty="0" smtClean="0"/>
              <a:t>勞退</a:t>
            </a:r>
            <a:r>
              <a:rPr lang="zh-TW" altLang="en-US" sz="3600" dirty="0"/>
              <a:t>舊制的資訊都是由精算師提供的，有外部投資人需要特別關注的地方嗎</a:t>
            </a:r>
            <a:r>
              <a:rPr lang="en-US" altLang="zh-TW" sz="3600" dirty="0"/>
              <a:t>?</a:t>
            </a:r>
            <a:endParaRPr lang="en-US" altLang="zh-TW" sz="3600" dirty="0" smtClean="0">
              <a:latin typeface="+mj-lt"/>
            </a:endParaRPr>
          </a:p>
        </p:txBody>
      </p:sp>
      <p:pic>
        <p:nvPicPr>
          <p:cNvPr id="1026" name="Picture 2" descr="C:\Users\theresa.chang\AppData\Local\Microsoft\Windows\Temporary Internet Files\Content.IE5\OB4IH2E9\MC90023213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47340" y="4362453"/>
            <a:ext cx="1834507" cy="188267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theresa.chang\AppData\Local\Microsoft\Windows\Temporary Internet Files\Content.IE5\TUHG837G\MC90043441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94538" y="1246924"/>
            <a:ext cx="1592318" cy="1653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172192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latin typeface="Arial" pitchFamily="34" charset="0"/>
              </a:rPr>
              <a:t>實例探討 </a:t>
            </a:r>
            <a:r>
              <a:rPr lang="zh-TW" altLang="en-US" dirty="0" smtClean="0">
                <a:latin typeface="Arial" pitchFamily="34" charset="0"/>
                <a:sym typeface="Symbol"/>
              </a:rPr>
              <a:t> </a:t>
            </a:r>
            <a:r>
              <a:rPr lang="en-US" altLang="zh-TW" dirty="0" smtClean="0">
                <a:latin typeface="Arial" pitchFamily="34" charset="0"/>
              </a:rPr>
              <a:t>A</a:t>
            </a:r>
            <a:r>
              <a:rPr lang="zh-TW" altLang="en-US" dirty="0" smtClean="0"/>
              <a:t>公司</a:t>
            </a:r>
            <a:endParaRPr lang="en-GB" dirty="0"/>
          </a:p>
        </p:txBody>
      </p:sp>
      <p:sp>
        <p:nvSpPr>
          <p:cNvPr id="3" name="Content Placeholder 2"/>
          <p:cNvSpPr>
            <a:spLocks noGrp="1"/>
          </p:cNvSpPr>
          <p:nvPr>
            <p:ph idx="1"/>
          </p:nvPr>
        </p:nvSpPr>
        <p:spPr/>
        <p:txBody>
          <a:bodyPr/>
          <a:lstStyle/>
          <a:p>
            <a:pPr>
              <a:buNone/>
            </a:pPr>
            <a:r>
              <a:rPr lang="en-US" altLang="zh-TW" dirty="0" smtClean="0">
                <a:latin typeface="+mj-lt"/>
                <a:ea typeface="SimHei" pitchFamily="2" charset="-122"/>
              </a:rPr>
              <a:t>A</a:t>
            </a:r>
            <a:r>
              <a:rPr lang="zh-TW" altLang="en-US" dirty="0" smtClean="0">
                <a:latin typeface="+mj-lt"/>
                <a:ea typeface="SimHei" pitchFamily="2" charset="-122"/>
              </a:rPr>
              <a:t>公司與精算損益相關之會計政策彙總說明如下：</a:t>
            </a:r>
            <a:endParaRPr lang="en-US" altLang="zh-TW" dirty="0" smtClean="0">
              <a:latin typeface="+mj-lt"/>
              <a:ea typeface="SimHei" pitchFamily="2" charset="-122"/>
            </a:endParaRPr>
          </a:p>
          <a:p>
            <a:r>
              <a:rPr lang="zh-TW" altLang="en-US" dirty="0" smtClean="0">
                <a:latin typeface="+mj-lt"/>
              </a:rPr>
              <a:t>於轉換日，並未採用</a:t>
            </a:r>
            <a:r>
              <a:rPr lang="en-US" altLang="zh-TW" dirty="0" smtClean="0">
                <a:latin typeface="+mj-lt"/>
              </a:rPr>
              <a:t>IFRS</a:t>
            </a:r>
            <a:r>
              <a:rPr lang="zh-TW" altLang="en-US" dirty="0" smtClean="0">
                <a:latin typeface="+mj-lt"/>
              </a:rPr>
              <a:t> </a:t>
            </a:r>
            <a:r>
              <a:rPr lang="en-US" altLang="zh-TW" dirty="0" smtClean="0">
                <a:latin typeface="+mj-lt"/>
              </a:rPr>
              <a:t>1</a:t>
            </a:r>
            <a:r>
              <a:rPr lang="zh-TW" altLang="en-US" dirty="0" smtClean="0">
                <a:latin typeface="+mj-lt"/>
              </a:rPr>
              <a:t>之豁免選擇</a:t>
            </a:r>
            <a:r>
              <a:rPr lang="zh-TW" altLang="zh-TW" dirty="0" smtClean="0"/>
              <a:t>將全部累計精算損益一次認列於保留盈餘</a:t>
            </a:r>
            <a:endParaRPr lang="en-US" altLang="zh-TW" dirty="0" smtClean="0"/>
          </a:p>
          <a:p>
            <a:r>
              <a:rPr lang="zh-TW" altLang="en-US" dirty="0" smtClean="0"/>
              <a:t>轉換至</a:t>
            </a:r>
            <a:r>
              <a:rPr lang="en-US" altLang="zh-TW" dirty="0" smtClean="0">
                <a:latin typeface="+mj-lt"/>
              </a:rPr>
              <a:t>IFRS</a:t>
            </a:r>
            <a:r>
              <a:rPr lang="zh-TW" altLang="en-US" dirty="0" smtClean="0"/>
              <a:t>後，</a:t>
            </a:r>
            <a:r>
              <a:rPr lang="zh-TW" altLang="zh-TW" dirty="0" smtClean="0"/>
              <a:t>對於前期累積未認列淨精算損益超過確定福利義務現值與計畫資產公允價值孰大者之</a:t>
            </a:r>
            <a:r>
              <a:rPr lang="en-GB" altLang="zh-TW" dirty="0" smtClean="0">
                <a:latin typeface="+mj-lt"/>
              </a:rPr>
              <a:t>10%</a:t>
            </a:r>
            <a:r>
              <a:rPr lang="zh-TW" altLang="zh-TW" dirty="0" smtClean="0"/>
              <a:t>時，超額部分依員工預期平均剩餘工作年限予以攤銷</a:t>
            </a:r>
            <a:endParaRPr lang="en-US" altLang="zh-TW" dirty="0" smtClean="0"/>
          </a:p>
          <a:p>
            <a:r>
              <a:rPr lang="en-US" altLang="zh-TW" dirty="0" smtClean="0">
                <a:latin typeface="+mj-lt"/>
                <a:ea typeface="SimHei" pitchFamily="2" charset="-122"/>
              </a:rPr>
              <a:t>A</a:t>
            </a:r>
            <a:r>
              <a:rPr lang="zh-TW" altLang="en-US" dirty="0" smtClean="0">
                <a:latin typeface="+mj-lt"/>
                <a:ea typeface="SimHei" pitchFamily="2" charset="-122"/>
              </a:rPr>
              <a:t>公司主要精算假設如下：</a:t>
            </a:r>
            <a:endParaRPr lang="en-US" altLang="zh-TW" dirty="0" smtClean="0">
              <a:latin typeface="+mj-lt"/>
              <a:ea typeface="SimHei" pitchFamily="2" charset="-122"/>
            </a:endParaRPr>
          </a:p>
          <a:p>
            <a:endParaRPr lang="en-US" altLang="zh-TW" dirty="0" smtClean="0">
              <a:latin typeface="+mj-lt"/>
              <a:ea typeface="SimHei" pitchFamily="2" charset="-122"/>
            </a:endParaRPr>
          </a:p>
          <a:p>
            <a:endParaRPr lang="en-US" altLang="zh-TW" dirty="0" smtClean="0">
              <a:latin typeface="+mj-lt"/>
              <a:ea typeface="SimHei" pitchFamily="2" charset="-122"/>
            </a:endParaRPr>
          </a:p>
        </p:txBody>
      </p:sp>
      <p:graphicFrame>
        <p:nvGraphicFramePr>
          <p:cNvPr id="4" name="表格 3"/>
          <p:cNvGraphicFramePr>
            <a:graphicFrameLocks noGrp="1"/>
          </p:cNvGraphicFramePr>
          <p:nvPr>
            <p:extLst>
              <p:ext uri="{D42A27DB-BD31-4B8C-83A1-F6EECF244321}">
                <p14:modId xmlns:p14="http://schemas.microsoft.com/office/powerpoint/2010/main" val="3558466880"/>
              </p:ext>
            </p:extLst>
          </p:nvPr>
        </p:nvGraphicFramePr>
        <p:xfrm>
          <a:off x="643102" y="4470303"/>
          <a:ext cx="8043700" cy="1653297"/>
        </p:xfrm>
        <a:graphic>
          <a:graphicData uri="http://schemas.openxmlformats.org/drawingml/2006/table">
            <a:tbl>
              <a:tblPr/>
              <a:tblGrid>
                <a:gridCol w="2623847"/>
                <a:gridCol w="204914"/>
                <a:gridCol w="1609599"/>
                <a:gridCol w="204914"/>
                <a:gridCol w="1491976"/>
                <a:gridCol w="236585"/>
                <a:gridCol w="1671865"/>
              </a:tblGrid>
              <a:tr h="551099">
                <a:tc>
                  <a:txBody>
                    <a:bodyPr/>
                    <a:lstStyle/>
                    <a:p>
                      <a:pPr algn="l"/>
                      <a:endParaRPr lang="zh-TW" sz="1800" kern="100" dirty="0">
                        <a:latin typeface="Calibri"/>
                        <a:cs typeface="Times New Roman"/>
                      </a:endParaRPr>
                    </a:p>
                  </a:txBody>
                  <a:tcPr marL="89757" marR="89757" marT="44879" marB="44879" anchor="ctr">
                    <a:lnL>
                      <a:noFill/>
                    </a:lnL>
                    <a:lnR>
                      <a:noFill/>
                    </a:lnR>
                    <a:lnT>
                      <a:noFill/>
                    </a:lnT>
                    <a:lnB>
                      <a:noFill/>
                    </a:lnB>
                    <a:solidFill>
                      <a:srgbClr val="999999"/>
                    </a:solidFill>
                  </a:tcPr>
                </a:tc>
                <a:tc gridSpan="2">
                  <a:txBody>
                    <a:bodyPr/>
                    <a:lstStyle/>
                    <a:p>
                      <a:pPr algn="ctr">
                        <a:spcAft>
                          <a:spcPts val="0"/>
                        </a:spcAft>
                      </a:pPr>
                      <a:r>
                        <a:rPr lang="en-GB" sz="1800" b="1" kern="100" dirty="0" smtClean="0">
                          <a:latin typeface="Arial"/>
                          <a:ea typeface="SimHei"/>
                          <a:cs typeface="Times New Roman"/>
                        </a:rPr>
                        <a:t>10</a:t>
                      </a:r>
                      <a:r>
                        <a:rPr lang="en-US" altLang="zh-TW" sz="1800" b="1" kern="100" dirty="0" smtClean="0">
                          <a:latin typeface="Arial"/>
                          <a:ea typeface="SimHei"/>
                          <a:cs typeface="Times New Roman"/>
                        </a:rPr>
                        <a:t>2</a:t>
                      </a:r>
                      <a:r>
                        <a:rPr lang="en-GB" sz="1800" b="1" kern="100" dirty="0" smtClean="0">
                          <a:latin typeface="Arial"/>
                          <a:ea typeface="SimHei"/>
                          <a:cs typeface="Times New Roman"/>
                        </a:rPr>
                        <a:t>.12.31</a:t>
                      </a:r>
                      <a:endParaRPr lang="zh-TW" sz="1800" kern="100" dirty="0">
                        <a:latin typeface="Calibri"/>
                        <a:ea typeface="新細明體"/>
                        <a:cs typeface="Times New Roman"/>
                      </a:endParaRPr>
                    </a:p>
                  </a:txBody>
                  <a:tcPr marL="89757" marR="89757" marT="44879" marB="44879" anchor="ctr">
                    <a:lnL>
                      <a:noFill/>
                    </a:lnL>
                    <a:lnR>
                      <a:noFill/>
                    </a:lnR>
                    <a:lnT>
                      <a:noFill/>
                    </a:lnT>
                    <a:lnB>
                      <a:noFill/>
                    </a:lnB>
                    <a:solidFill>
                      <a:srgbClr val="999999"/>
                    </a:solidFill>
                  </a:tcPr>
                </a:tc>
                <a:tc hMerge="1">
                  <a:txBody>
                    <a:bodyPr/>
                    <a:lstStyle/>
                    <a:p>
                      <a:endParaRPr lang="zh-TW" altLang="en-US"/>
                    </a:p>
                  </a:txBody>
                  <a:tcPr/>
                </a:tc>
                <a:tc gridSpan="2">
                  <a:txBody>
                    <a:bodyPr/>
                    <a:lstStyle/>
                    <a:p>
                      <a:pPr algn="ctr">
                        <a:spcAft>
                          <a:spcPts val="0"/>
                        </a:spcAft>
                      </a:pPr>
                      <a:r>
                        <a:rPr lang="en-GB" sz="1800" b="1" kern="100" dirty="0">
                          <a:latin typeface="Arial"/>
                          <a:ea typeface="SimHei"/>
                          <a:cs typeface="Times New Roman"/>
                        </a:rPr>
                        <a:t>101.12.31</a:t>
                      </a:r>
                      <a:endParaRPr lang="zh-TW" sz="1800" kern="100" dirty="0">
                        <a:latin typeface="Calibri"/>
                        <a:ea typeface="新細明體"/>
                        <a:cs typeface="Times New Roman"/>
                      </a:endParaRPr>
                    </a:p>
                  </a:txBody>
                  <a:tcPr marL="89757" marR="89757" marT="44879" marB="44879" anchor="ctr">
                    <a:lnL>
                      <a:noFill/>
                    </a:lnL>
                    <a:lnR>
                      <a:noFill/>
                    </a:lnR>
                    <a:lnT>
                      <a:noFill/>
                    </a:lnT>
                    <a:lnB>
                      <a:noFill/>
                    </a:lnB>
                    <a:solidFill>
                      <a:srgbClr val="999999"/>
                    </a:solidFill>
                  </a:tcPr>
                </a:tc>
                <a:tc hMerge="1">
                  <a:txBody>
                    <a:bodyPr/>
                    <a:lstStyle/>
                    <a:p>
                      <a:endParaRPr lang="zh-TW" altLang="en-US"/>
                    </a:p>
                  </a:txBody>
                  <a:tcPr/>
                </a:tc>
                <a:tc gridSpan="2">
                  <a:txBody>
                    <a:bodyPr/>
                    <a:lstStyle/>
                    <a:p>
                      <a:pPr algn="ctr">
                        <a:spcAft>
                          <a:spcPts val="0"/>
                        </a:spcAft>
                      </a:pPr>
                      <a:r>
                        <a:rPr lang="en-GB" sz="1800" b="1" kern="100" dirty="0">
                          <a:latin typeface="Arial"/>
                          <a:ea typeface="SimHei"/>
                          <a:cs typeface="Times New Roman"/>
                        </a:rPr>
                        <a:t>101.1.1</a:t>
                      </a:r>
                      <a:endParaRPr lang="zh-TW" sz="1800" kern="100" dirty="0">
                        <a:latin typeface="Calibri"/>
                        <a:ea typeface="新細明體"/>
                        <a:cs typeface="Times New Roman"/>
                      </a:endParaRPr>
                    </a:p>
                  </a:txBody>
                  <a:tcPr marL="89757" marR="89757" marT="44879" marB="44879" anchor="ctr">
                    <a:lnL>
                      <a:noFill/>
                    </a:lnL>
                    <a:lnR>
                      <a:noFill/>
                    </a:lnR>
                    <a:lnT>
                      <a:noFill/>
                    </a:lnT>
                    <a:lnB>
                      <a:noFill/>
                    </a:lnB>
                    <a:solidFill>
                      <a:srgbClr val="999999"/>
                    </a:solidFill>
                  </a:tcPr>
                </a:tc>
                <a:tc hMerge="1">
                  <a:txBody>
                    <a:bodyPr/>
                    <a:lstStyle/>
                    <a:p>
                      <a:endParaRPr lang="zh-TW" altLang="en-US"/>
                    </a:p>
                  </a:txBody>
                  <a:tcPr>
                    <a:lnL>
                      <a:noFill/>
                    </a:lnL>
                    <a:lnR>
                      <a:noFill/>
                    </a:lnR>
                    <a:lnT>
                      <a:noFill/>
                    </a:lnT>
                    <a:lnB>
                      <a:noFill/>
                    </a:lnB>
                    <a:solidFill>
                      <a:srgbClr val="999999"/>
                    </a:solidFill>
                  </a:tcPr>
                </a:tc>
              </a:tr>
              <a:tr h="551099">
                <a:tc>
                  <a:txBody>
                    <a:bodyPr/>
                    <a:lstStyle/>
                    <a:p>
                      <a:pPr algn="just">
                        <a:spcAft>
                          <a:spcPts val="0"/>
                        </a:spcAft>
                      </a:pPr>
                      <a:r>
                        <a:rPr lang="zh-TW" altLang="en-US" sz="1800" kern="100" dirty="0" smtClean="0">
                          <a:solidFill>
                            <a:schemeClr val="tx1"/>
                          </a:solidFill>
                          <a:latin typeface="Arial"/>
                          <a:ea typeface="SimHei"/>
                          <a:cs typeface="Arial"/>
                        </a:rPr>
                        <a:t>折現率</a:t>
                      </a:r>
                      <a:endParaRPr lang="zh-TW" sz="1800" kern="100" dirty="0">
                        <a:solidFill>
                          <a:schemeClr val="tx1"/>
                        </a:solidFill>
                        <a:latin typeface="Arial"/>
                        <a:ea typeface="SimHei"/>
                        <a:cs typeface="Arial"/>
                      </a:endParaRPr>
                    </a:p>
                  </a:txBody>
                  <a:tcPr marL="89757" marR="89757" marT="44879" marB="44879" anchor="ctr">
                    <a:lnL>
                      <a:noFill/>
                    </a:lnL>
                    <a:lnR>
                      <a:noFill/>
                    </a:lnR>
                    <a:lnT>
                      <a:noFill/>
                    </a:lnT>
                    <a:lnB>
                      <a:noFill/>
                    </a:lnB>
                    <a:solidFill>
                      <a:srgbClr val="EFEFEF"/>
                    </a:solidFill>
                  </a:tcPr>
                </a:tc>
                <a:tc>
                  <a:txBody>
                    <a:bodyPr/>
                    <a:lstStyle/>
                    <a:p>
                      <a:pPr algn="l"/>
                      <a:endParaRPr lang="zh-TW" sz="1800" kern="100" dirty="0">
                        <a:latin typeface="Calibri"/>
                        <a:cs typeface="Times New Roman"/>
                      </a:endParaRPr>
                    </a:p>
                  </a:txBody>
                  <a:tcPr marL="89757" marR="89757" marT="44879" marB="44879" anchor="ctr">
                    <a:lnL>
                      <a:noFill/>
                    </a:lnL>
                    <a:lnR>
                      <a:noFill/>
                    </a:lnR>
                    <a:lnT>
                      <a:noFill/>
                    </a:lnT>
                    <a:lnB>
                      <a:noFill/>
                    </a:lnB>
                    <a:solidFill>
                      <a:srgbClr val="EFEFEF"/>
                    </a:solidFill>
                  </a:tcPr>
                </a:tc>
                <a:tc>
                  <a:txBody>
                    <a:bodyPr/>
                    <a:lstStyle/>
                    <a:p>
                      <a:pPr algn="ctr">
                        <a:spcAft>
                          <a:spcPts val="0"/>
                        </a:spcAft>
                      </a:pPr>
                      <a:r>
                        <a:rPr lang="en-US" altLang="zh-TW" sz="1800" kern="100" dirty="0" smtClean="0">
                          <a:latin typeface="Calibri"/>
                          <a:ea typeface="新細明體"/>
                          <a:cs typeface="Times New Roman"/>
                        </a:rPr>
                        <a:t>1.8%~2.0%</a:t>
                      </a:r>
                      <a:endParaRPr lang="zh-TW" altLang="en-US" sz="1800" kern="100" dirty="0">
                        <a:latin typeface="Calibri"/>
                        <a:ea typeface="新細明體"/>
                        <a:cs typeface="Times New Roman"/>
                      </a:endParaRPr>
                    </a:p>
                  </a:txBody>
                  <a:tcPr marL="0" marR="0" marT="0" marB="0" anchor="ctr">
                    <a:lnL>
                      <a:noFill/>
                    </a:lnL>
                    <a:lnR>
                      <a:noFill/>
                    </a:lnR>
                    <a:lnT>
                      <a:noFill/>
                    </a:lnT>
                    <a:lnB>
                      <a:noFill/>
                    </a:lnB>
                    <a:solidFill>
                      <a:srgbClr val="EFEFEF"/>
                    </a:solidFill>
                  </a:tcPr>
                </a:tc>
                <a:tc>
                  <a:txBody>
                    <a:bodyPr/>
                    <a:lstStyle/>
                    <a:p>
                      <a:pPr algn="l"/>
                      <a:endParaRPr lang="zh-TW" sz="1800" kern="100" dirty="0">
                        <a:latin typeface="Calibri"/>
                        <a:cs typeface="Times New Roman"/>
                      </a:endParaRPr>
                    </a:p>
                  </a:txBody>
                  <a:tcPr marL="89757" marR="89757" marT="44879" marB="44879" anchor="ctr">
                    <a:lnL>
                      <a:noFill/>
                    </a:lnL>
                    <a:lnR>
                      <a:noFill/>
                    </a:lnR>
                    <a:lnT>
                      <a:noFill/>
                    </a:lnT>
                    <a:lnB>
                      <a:noFill/>
                    </a:lnB>
                    <a:solidFill>
                      <a:srgbClr val="EFEFEF"/>
                    </a:solidFill>
                  </a:tcPr>
                </a:tc>
                <a:tc>
                  <a:txBody>
                    <a:bodyPr/>
                    <a:lstStyle/>
                    <a:p>
                      <a:pPr algn="ctr">
                        <a:spcAft>
                          <a:spcPts val="0"/>
                        </a:spcAft>
                      </a:pPr>
                      <a:r>
                        <a:rPr lang="en-US" altLang="zh-TW" sz="1800" kern="100" dirty="0" smtClean="0">
                          <a:latin typeface="Calibri"/>
                          <a:ea typeface="新細明體"/>
                          <a:cs typeface="Times New Roman"/>
                        </a:rPr>
                        <a:t>1.50%</a:t>
                      </a:r>
                      <a:endParaRPr lang="zh-TW" sz="1800" kern="100" dirty="0">
                        <a:latin typeface="Calibri"/>
                        <a:ea typeface="新細明體"/>
                        <a:cs typeface="Times New Roman"/>
                      </a:endParaRPr>
                    </a:p>
                  </a:txBody>
                  <a:tcPr marL="0" marR="0" marT="0" marB="0" anchor="ctr">
                    <a:lnL>
                      <a:noFill/>
                    </a:lnL>
                    <a:lnR>
                      <a:noFill/>
                    </a:lnR>
                    <a:lnT>
                      <a:noFill/>
                    </a:lnT>
                    <a:lnB>
                      <a:noFill/>
                    </a:lnB>
                    <a:solidFill>
                      <a:srgbClr val="EFEFEF"/>
                    </a:solidFill>
                  </a:tcPr>
                </a:tc>
                <a:tc>
                  <a:txBody>
                    <a:bodyPr/>
                    <a:lstStyle/>
                    <a:p>
                      <a:pPr algn="l"/>
                      <a:endParaRPr lang="zh-TW" sz="1800" kern="100" dirty="0">
                        <a:latin typeface="Calibri"/>
                        <a:cs typeface="Times New Roman"/>
                      </a:endParaRPr>
                    </a:p>
                  </a:txBody>
                  <a:tcPr marL="89757" marR="89757" marT="44879" marB="44879" anchor="ctr">
                    <a:lnL>
                      <a:noFill/>
                    </a:lnL>
                    <a:lnR>
                      <a:noFill/>
                    </a:lnR>
                    <a:lnT>
                      <a:noFill/>
                    </a:lnT>
                    <a:lnB>
                      <a:noFill/>
                    </a:lnB>
                    <a:solidFill>
                      <a:srgbClr val="EFEFEF"/>
                    </a:solidFill>
                  </a:tcPr>
                </a:tc>
                <a:tc>
                  <a:txBody>
                    <a:bodyPr/>
                    <a:lstStyle/>
                    <a:p>
                      <a:pPr algn="ctr">
                        <a:spcAft>
                          <a:spcPts val="0"/>
                        </a:spcAft>
                      </a:pPr>
                      <a:r>
                        <a:rPr lang="en-US" altLang="zh-TW" sz="1800" kern="100" dirty="0" smtClean="0">
                          <a:latin typeface="Calibri"/>
                          <a:ea typeface="新細明體"/>
                          <a:cs typeface="Times New Roman"/>
                        </a:rPr>
                        <a:t>1.3%~3.0%</a:t>
                      </a:r>
                      <a:endParaRPr lang="zh-TW" sz="1800" kern="100" dirty="0">
                        <a:latin typeface="Calibri"/>
                        <a:ea typeface="新細明體"/>
                        <a:cs typeface="Times New Roman"/>
                      </a:endParaRPr>
                    </a:p>
                  </a:txBody>
                  <a:tcPr marL="0" marR="0" marT="0" marB="0" anchor="ctr">
                    <a:lnL>
                      <a:noFill/>
                    </a:lnL>
                    <a:lnR>
                      <a:noFill/>
                    </a:lnR>
                    <a:lnT>
                      <a:noFill/>
                    </a:lnT>
                    <a:lnB>
                      <a:noFill/>
                    </a:lnB>
                    <a:solidFill>
                      <a:srgbClr val="EFEFEF"/>
                    </a:solidFill>
                  </a:tcPr>
                </a:tc>
              </a:tr>
              <a:tr h="551099">
                <a:tc>
                  <a:txBody>
                    <a:bodyPr/>
                    <a:lstStyle/>
                    <a:p>
                      <a:pPr algn="just">
                        <a:spcAft>
                          <a:spcPts val="0"/>
                        </a:spcAft>
                      </a:pPr>
                      <a:r>
                        <a:rPr lang="zh-TW" sz="1800" kern="100" dirty="0">
                          <a:latin typeface="Arial"/>
                          <a:ea typeface="SimHei"/>
                          <a:cs typeface="Arial"/>
                        </a:rPr>
                        <a:t>計畫</a:t>
                      </a:r>
                      <a:r>
                        <a:rPr lang="zh-TW" sz="1800" kern="100" dirty="0" smtClean="0">
                          <a:latin typeface="Arial"/>
                          <a:ea typeface="SimHei"/>
                          <a:cs typeface="Arial"/>
                        </a:rPr>
                        <a:t>資產</a:t>
                      </a:r>
                      <a:r>
                        <a:rPr lang="zh-TW" altLang="en-US" sz="1800" kern="100" dirty="0" smtClean="0">
                          <a:latin typeface="Arial"/>
                          <a:ea typeface="SimHei"/>
                          <a:cs typeface="Arial"/>
                        </a:rPr>
                        <a:t>之預期報酬率</a:t>
                      </a:r>
                      <a:endParaRPr lang="zh-TW" sz="1800" kern="100" dirty="0">
                        <a:latin typeface="Calibri"/>
                        <a:ea typeface="新細明體"/>
                        <a:cs typeface="Times New Roman"/>
                      </a:endParaRPr>
                    </a:p>
                  </a:txBody>
                  <a:tcPr marL="89757" marR="89757" marT="44879" marB="44879" anchor="ctr">
                    <a:lnL>
                      <a:noFill/>
                    </a:lnL>
                    <a:lnR>
                      <a:noFill/>
                    </a:lnR>
                    <a:lnT>
                      <a:noFill/>
                    </a:lnT>
                    <a:lnB>
                      <a:noFill/>
                    </a:lnB>
                    <a:solidFill>
                      <a:srgbClr val="EFEFEF"/>
                    </a:solidFill>
                  </a:tcPr>
                </a:tc>
                <a:tc>
                  <a:txBody>
                    <a:bodyPr/>
                    <a:lstStyle/>
                    <a:p>
                      <a:pPr algn="l"/>
                      <a:endParaRPr lang="zh-TW" sz="1800" kern="100" dirty="0">
                        <a:latin typeface="Calibri"/>
                        <a:cs typeface="Times New Roman"/>
                      </a:endParaRPr>
                    </a:p>
                  </a:txBody>
                  <a:tcPr marL="89757" marR="89757" marT="44879" marB="44879" anchor="ctr">
                    <a:lnL>
                      <a:noFill/>
                    </a:lnL>
                    <a:lnR>
                      <a:noFill/>
                    </a:lnR>
                    <a:lnT>
                      <a:noFill/>
                    </a:lnT>
                    <a:lnB>
                      <a:noFill/>
                    </a:lnB>
                    <a:solidFill>
                      <a:srgbClr val="EFEFEF"/>
                    </a:solidFill>
                  </a:tcPr>
                </a:tc>
                <a:tc>
                  <a:txBody>
                    <a:bodyPr/>
                    <a:lstStyle/>
                    <a:p>
                      <a:pPr algn="ctr">
                        <a:spcAft>
                          <a:spcPts val="0"/>
                        </a:spcAft>
                      </a:pPr>
                      <a:r>
                        <a:rPr lang="en-US" altLang="zh-TW" sz="1800" kern="100" dirty="0" smtClean="0">
                          <a:latin typeface="Calibri"/>
                          <a:ea typeface="新細明體"/>
                          <a:cs typeface="Times New Roman"/>
                        </a:rPr>
                        <a:t>1.8%~3.5%</a:t>
                      </a:r>
                      <a:endParaRPr lang="zh-TW" altLang="en-US" sz="1800" kern="100" dirty="0">
                        <a:latin typeface="Calibri"/>
                        <a:ea typeface="新細明體"/>
                        <a:cs typeface="Times New Roman"/>
                      </a:endParaRPr>
                    </a:p>
                  </a:txBody>
                  <a:tcPr marL="0" marR="0" marT="0" marB="0" anchor="ctr">
                    <a:lnL>
                      <a:noFill/>
                    </a:lnL>
                    <a:lnR>
                      <a:noFill/>
                    </a:lnR>
                    <a:lnT>
                      <a:noFill/>
                    </a:lnT>
                    <a:lnB>
                      <a:noFill/>
                    </a:lnB>
                    <a:solidFill>
                      <a:srgbClr val="EFEFEF"/>
                    </a:solidFill>
                  </a:tcPr>
                </a:tc>
                <a:tc>
                  <a:txBody>
                    <a:bodyPr/>
                    <a:lstStyle/>
                    <a:p>
                      <a:pPr algn="l"/>
                      <a:endParaRPr lang="zh-TW" sz="1800" kern="100" dirty="0">
                        <a:latin typeface="Calibri"/>
                        <a:cs typeface="Times New Roman"/>
                      </a:endParaRPr>
                    </a:p>
                  </a:txBody>
                  <a:tcPr marL="89757" marR="89757" marT="44879" marB="44879" anchor="ctr">
                    <a:lnL>
                      <a:noFill/>
                    </a:lnL>
                    <a:lnR>
                      <a:noFill/>
                    </a:lnR>
                    <a:lnT>
                      <a:noFill/>
                    </a:lnT>
                    <a:lnB>
                      <a:noFill/>
                    </a:lnB>
                    <a:solidFill>
                      <a:srgbClr val="EFEFEF"/>
                    </a:solidFill>
                  </a:tcPr>
                </a:tc>
                <a:tc>
                  <a:txBody>
                    <a:bodyPr/>
                    <a:lstStyle/>
                    <a:p>
                      <a:pPr algn="ctr">
                        <a:spcAft>
                          <a:spcPts val="0"/>
                        </a:spcAft>
                      </a:pPr>
                      <a:r>
                        <a:rPr lang="en-US" altLang="zh-TW" sz="1800" kern="100" dirty="0" smtClean="0">
                          <a:latin typeface="Calibri"/>
                          <a:ea typeface="新細明體"/>
                          <a:cs typeface="Times New Roman"/>
                        </a:rPr>
                        <a:t>1.50%</a:t>
                      </a:r>
                      <a:endParaRPr lang="zh-TW" sz="1800" kern="100" dirty="0">
                        <a:latin typeface="Calibri"/>
                        <a:ea typeface="新細明體"/>
                        <a:cs typeface="Times New Roman"/>
                      </a:endParaRPr>
                    </a:p>
                  </a:txBody>
                  <a:tcPr marL="0" marR="0" marT="0" marB="0" anchor="ctr">
                    <a:lnL>
                      <a:noFill/>
                    </a:lnL>
                    <a:lnR>
                      <a:noFill/>
                    </a:lnR>
                    <a:lnT>
                      <a:noFill/>
                    </a:lnT>
                    <a:lnB>
                      <a:noFill/>
                    </a:lnB>
                    <a:solidFill>
                      <a:srgbClr val="EFEFEF"/>
                    </a:solidFill>
                  </a:tcPr>
                </a:tc>
                <a:tc>
                  <a:txBody>
                    <a:bodyPr/>
                    <a:lstStyle/>
                    <a:p>
                      <a:pPr algn="l"/>
                      <a:endParaRPr lang="zh-TW" sz="1800" kern="100" dirty="0">
                        <a:latin typeface="Calibri"/>
                        <a:cs typeface="Times New Roman"/>
                      </a:endParaRPr>
                    </a:p>
                  </a:txBody>
                  <a:tcPr marL="89757" marR="89757" marT="44879" marB="44879" anchor="ctr">
                    <a:lnL>
                      <a:noFill/>
                    </a:lnL>
                    <a:lnR>
                      <a:noFill/>
                    </a:lnR>
                    <a:lnT>
                      <a:noFill/>
                    </a:lnT>
                    <a:lnB>
                      <a:noFill/>
                    </a:lnB>
                    <a:solidFill>
                      <a:srgbClr val="EFEFEF"/>
                    </a:solidFill>
                  </a:tcPr>
                </a:tc>
                <a:tc>
                  <a:txBody>
                    <a:bodyPr/>
                    <a:lstStyle/>
                    <a:p>
                      <a:pPr algn="ctr">
                        <a:spcAft>
                          <a:spcPts val="0"/>
                        </a:spcAft>
                      </a:pPr>
                      <a:r>
                        <a:rPr lang="en-US" altLang="zh-TW" sz="1800" kern="100" dirty="0" smtClean="0">
                          <a:latin typeface="Calibri"/>
                          <a:ea typeface="新細明體"/>
                          <a:cs typeface="Times New Roman"/>
                        </a:rPr>
                        <a:t>1.3%~1.8%</a:t>
                      </a:r>
                      <a:endParaRPr lang="zh-TW" altLang="en-US" sz="1800" kern="100" dirty="0">
                        <a:latin typeface="Calibri"/>
                        <a:ea typeface="新細明體"/>
                        <a:cs typeface="Times New Roman"/>
                      </a:endParaRPr>
                    </a:p>
                  </a:txBody>
                  <a:tcPr marL="0" marR="0" marT="0" marB="0" anchor="ctr">
                    <a:lnL>
                      <a:noFill/>
                    </a:lnL>
                    <a:lnR>
                      <a:noFill/>
                    </a:lnR>
                    <a:lnT>
                      <a:noFill/>
                    </a:lnT>
                    <a:lnB>
                      <a:noFill/>
                    </a:lnB>
                    <a:solidFill>
                      <a:srgbClr val="EFEFEF"/>
                    </a:solidFill>
                  </a:tcPr>
                </a:tc>
              </a:tr>
            </a:tbl>
          </a:graphicData>
        </a:graphic>
      </p:graphicFrame>
    </p:spTree>
    <p:extLst>
      <p:ext uri="{BB962C8B-B14F-4D97-AF65-F5344CB8AC3E}">
        <p14:creationId xmlns:p14="http://schemas.microsoft.com/office/powerpoint/2010/main" val="47043795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Arial" pitchFamily="34" charset="0"/>
              </a:rPr>
              <a:t>A</a:t>
            </a:r>
            <a:r>
              <a:rPr lang="zh-TW" altLang="en-US" dirty="0" smtClean="0"/>
              <a:t>公司目前現況</a:t>
            </a:r>
            <a:endParaRPr lang="zh-TW" altLang="en-US" dirty="0"/>
          </a:p>
        </p:txBody>
      </p:sp>
      <p:sp>
        <p:nvSpPr>
          <p:cNvPr id="3" name="內容版面配置區 2"/>
          <p:cNvSpPr>
            <a:spLocks noGrp="1"/>
          </p:cNvSpPr>
          <p:nvPr>
            <p:ph idx="1"/>
          </p:nvPr>
        </p:nvSpPr>
        <p:spPr>
          <a:xfrm>
            <a:off x="457200" y="1425600"/>
            <a:ext cx="8229600" cy="621564"/>
          </a:xfrm>
        </p:spPr>
        <p:txBody>
          <a:bodyPr/>
          <a:lstStyle/>
          <a:p>
            <a:pPr lvl="0"/>
            <a:r>
              <a:rPr lang="zh-TW" altLang="zh-TW" dirty="0" smtClean="0"/>
              <a:t>確定福利義務現值及計畫資產公允價值之調節如下</a:t>
            </a:r>
            <a:r>
              <a:rPr lang="zh-TW" altLang="en-US" dirty="0" smtClean="0"/>
              <a:t>：</a:t>
            </a:r>
            <a:endParaRPr lang="en-US" altLang="zh-TW" dirty="0" smtClean="0"/>
          </a:p>
          <a:p>
            <a:endParaRPr lang="zh-TW" altLang="en-US" dirty="0"/>
          </a:p>
        </p:txBody>
      </p:sp>
      <p:graphicFrame>
        <p:nvGraphicFramePr>
          <p:cNvPr id="9" name="表格 8"/>
          <p:cNvGraphicFramePr>
            <a:graphicFrameLocks noGrp="1"/>
          </p:cNvGraphicFramePr>
          <p:nvPr>
            <p:extLst>
              <p:ext uri="{D42A27DB-BD31-4B8C-83A1-F6EECF244321}">
                <p14:modId xmlns:p14="http://schemas.microsoft.com/office/powerpoint/2010/main" val="3837049186"/>
              </p:ext>
            </p:extLst>
          </p:nvPr>
        </p:nvGraphicFramePr>
        <p:xfrm>
          <a:off x="507229" y="2062927"/>
          <a:ext cx="8129541" cy="3880723"/>
        </p:xfrm>
        <a:graphic>
          <a:graphicData uri="http://schemas.openxmlformats.org/drawingml/2006/table">
            <a:tbl>
              <a:tblPr/>
              <a:tblGrid>
                <a:gridCol w="2589929"/>
                <a:gridCol w="172720"/>
                <a:gridCol w="1704852"/>
                <a:gridCol w="178791"/>
                <a:gridCol w="1652229"/>
                <a:gridCol w="169915"/>
                <a:gridCol w="1661105"/>
              </a:tblGrid>
              <a:tr h="554389">
                <a:tc>
                  <a:txBody>
                    <a:bodyPr/>
                    <a:lstStyle/>
                    <a:p>
                      <a:pPr>
                        <a:lnSpc>
                          <a:spcPct val="115000"/>
                        </a:lnSpc>
                      </a:pPr>
                      <a:endParaRPr lang="en-US" sz="1100" dirty="0">
                        <a:effectLst/>
                        <a:latin typeface="Calibri"/>
                        <a:cs typeface="Times New Roman"/>
                      </a:endParaRPr>
                    </a:p>
                  </a:txBody>
                  <a:tcPr marL="73660" marR="73660" marT="36830" marB="36830" anchor="ctr">
                    <a:lnL>
                      <a:noFill/>
                    </a:lnL>
                    <a:lnR>
                      <a:noFill/>
                    </a:lnR>
                    <a:lnT>
                      <a:noFill/>
                    </a:lnT>
                    <a:lnB>
                      <a:noFill/>
                    </a:lnB>
                    <a:solidFill>
                      <a:srgbClr val="999999"/>
                    </a:solidFill>
                  </a:tcPr>
                </a:tc>
                <a:tc gridSpan="2">
                  <a:txBody>
                    <a:bodyPr/>
                    <a:lstStyle/>
                    <a:p>
                      <a:pPr algn="ctr">
                        <a:lnSpc>
                          <a:spcPct val="115000"/>
                        </a:lnSpc>
                        <a:spcAft>
                          <a:spcPts val="0"/>
                        </a:spcAft>
                      </a:pPr>
                      <a:r>
                        <a:rPr lang="en-GB" sz="1800" b="1" kern="100" dirty="0" smtClean="0">
                          <a:solidFill>
                            <a:srgbClr val="000000"/>
                          </a:solidFill>
                          <a:effectLst/>
                          <a:latin typeface="Arial"/>
                          <a:ea typeface="SimHei"/>
                          <a:cs typeface="Times New Roman"/>
                        </a:rPr>
                        <a:t>10</a:t>
                      </a:r>
                      <a:r>
                        <a:rPr lang="en-US" altLang="zh-TW" sz="1800" b="1" kern="100" dirty="0" smtClean="0">
                          <a:solidFill>
                            <a:srgbClr val="000000"/>
                          </a:solidFill>
                          <a:effectLst/>
                          <a:latin typeface="Arial"/>
                          <a:ea typeface="SimHei"/>
                          <a:cs typeface="Times New Roman"/>
                        </a:rPr>
                        <a:t>2</a:t>
                      </a:r>
                      <a:r>
                        <a:rPr lang="en-GB" sz="1800" b="1" kern="100" dirty="0" smtClean="0">
                          <a:solidFill>
                            <a:srgbClr val="000000"/>
                          </a:solidFill>
                          <a:effectLst/>
                          <a:latin typeface="Arial"/>
                          <a:ea typeface="SimHei"/>
                          <a:cs typeface="Times New Roman"/>
                        </a:rPr>
                        <a:t>.12.31</a:t>
                      </a:r>
                      <a:r>
                        <a:rPr lang="en-GB" sz="1800" kern="100" dirty="0" smtClean="0">
                          <a:solidFill>
                            <a:srgbClr val="000000"/>
                          </a:solidFill>
                          <a:effectLst/>
                          <a:latin typeface="Arial"/>
                          <a:ea typeface="SimHei"/>
                          <a:cs typeface="Times New Roman"/>
                        </a:rPr>
                        <a:t> </a:t>
                      </a:r>
                      <a:endParaRPr lang="en-US" sz="1100" dirty="0">
                        <a:effectLst/>
                        <a:latin typeface="Calibri"/>
                        <a:ea typeface="新細明體"/>
                        <a:cs typeface="Times New Roman"/>
                      </a:endParaRPr>
                    </a:p>
                  </a:txBody>
                  <a:tcPr marL="73660" marR="73660" marT="36830" marB="36830" anchor="ctr">
                    <a:lnL>
                      <a:noFill/>
                    </a:lnL>
                    <a:lnR>
                      <a:noFill/>
                    </a:lnR>
                    <a:lnT>
                      <a:noFill/>
                    </a:lnT>
                    <a:lnB>
                      <a:noFill/>
                    </a:lnB>
                    <a:solidFill>
                      <a:srgbClr val="999999"/>
                    </a:solidFill>
                  </a:tcPr>
                </a:tc>
                <a:tc hMerge="1">
                  <a:txBody>
                    <a:bodyPr/>
                    <a:lstStyle/>
                    <a:p>
                      <a:endParaRPr lang="en-US"/>
                    </a:p>
                  </a:txBody>
                  <a:tcPr/>
                </a:tc>
                <a:tc gridSpan="2">
                  <a:txBody>
                    <a:bodyPr/>
                    <a:lstStyle/>
                    <a:p>
                      <a:pPr algn="ctr">
                        <a:lnSpc>
                          <a:spcPct val="115000"/>
                        </a:lnSpc>
                        <a:spcAft>
                          <a:spcPts val="0"/>
                        </a:spcAft>
                      </a:pPr>
                      <a:r>
                        <a:rPr lang="en-GB" sz="1800" b="1" kern="100" dirty="0" smtClean="0">
                          <a:solidFill>
                            <a:srgbClr val="000000"/>
                          </a:solidFill>
                          <a:effectLst/>
                          <a:latin typeface="Arial"/>
                          <a:ea typeface="SimHei"/>
                          <a:cs typeface="Times New Roman"/>
                        </a:rPr>
                        <a:t>101.1</a:t>
                      </a:r>
                      <a:r>
                        <a:rPr lang="en-US" altLang="zh-TW" sz="1800" b="1" kern="100" dirty="0" smtClean="0">
                          <a:solidFill>
                            <a:srgbClr val="000000"/>
                          </a:solidFill>
                          <a:effectLst/>
                          <a:latin typeface="Arial"/>
                          <a:ea typeface="SimHei"/>
                          <a:cs typeface="Times New Roman"/>
                        </a:rPr>
                        <a:t>2</a:t>
                      </a:r>
                      <a:r>
                        <a:rPr lang="en-GB" sz="1800" b="1" kern="100" dirty="0" smtClean="0">
                          <a:solidFill>
                            <a:srgbClr val="000000"/>
                          </a:solidFill>
                          <a:effectLst/>
                          <a:latin typeface="Arial"/>
                          <a:ea typeface="SimHei"/>
                          <a:cs typeface="Times New Roman"/>
                        </a:rPr>
                        <a:t>.</a:t>
                      </a:r>
                      <a:r>
                        <a:rPr lang="en-US" altLang="zh-TW" sz="1800" b="1" kern="100" dirty="0" smtClean="0">
                          <a:solidFill>
                            <a:srgbClr val="000000"/>
                          </a:solidFill>
                          <a:effectLst/>
                          <a:latin typeface="Arial"/>
                          <a:ea typeface="SimHei"/>
                          <a:cs typeface="Times New Roman"/>
                        </a:rPr>
                        <a:t>3</a:t>
                      </a:r>
                      <a:r>
                        <a:rPr lang="en-GB" sz="1800" b="1" kern="100" dirty="0" smtClean="0">
                          <a:solidFill>
                            <a:srgbClr val="000000"/>
                          </a:solidFill>
                          <a:effectLst/>
                          <a:latin typeface="Arial"/>
                          <a:ea typeface="SimHei"/>
                          <a:cs typeface="Times New Roman"/>
                        </a:rPr>
                        <a:t>1</a:t>
                      </a:r>
                      <a:r>
                        <a:rPr lang="en-GB" sz="1800" kern="100" dirty="0" smtClean="0">
                          <a:solidFill>
                            <a:srgbClr val="000000"/>
                          </a:solidFill>
                          <a:effectLst/>
                          <a:latin typeface="Arial"/>
                          <a:ea typeface="SimHei"/>
                          <a:cs typeface="Times New Roman"/>
                        </a:rPr>
                        <a:t> </a:t>
                      </a:r>
                      <a:endParaRPr lang="en-US" sz="1100" dirty="0">
                        <a:effectLst/>
                        <a:latin typeface="Calibri"/>
                        <a:ea typeface="新細明體"/>
                        <a:cs typeface="Times New Roman"/>
                      </a:endParaRPr>
                    </a:p>
                  </a:txBody>
                  <a:tcPr marL="73660" marR="73660" marT="36830" marB="36830" anchor="ctr">
                    <a:lnL>
                      <a:noFill/>
                    </a:lnL>
                    <a:lnR>
                      <a:noFill/>
                    </a:lnR>
                    <a:lnT>
                      <a:noFill/>
                    </a:lnT>
                    <a:lnB>
                      <a:noFill/>
                    </a:lnB>
                    <a:solidFill>
                      <a:srgbClr val="999999"/>
                    </a:solidFill>
                  </a:tcPr>
                </a:tc>
                <a:tc hMerge="1">
                  <a:txBody>
                    <a:bodyPr/>
                    <a:lstStyle/>
                    <a:p>
                      <a:endParaRPr lang="en-US"/>
                    </a:p>
                  </a:txBody>
                  <a:tcPr/>
                </a:tc>
                <a:tc gridSpan="2">
                  <a:txBody>
                    <a:bodyPr/>
                    <a:lstStyle/>
                    <a:p>
                      <a:pPr algn="ctr">
                        <a:lnSpc>
                          <a:spcPct val="115000"/>
                        </a:lnSpc>
                        <a:spcAft>
                          <a:spcPts val="0"/>
                        </a:spcAft>
                      </a:pPr>
                      <a:r>
                        <a:rPr lang="en-GB" sz="1800" b="1" kern="100">
                          <a:solidFill>
                            <a:srgbClr val="000000"/>
                          </a:solidFill>
                          <a:effectLst/>
                          <a:latin typeface="Arial"/>
                          <a:ea typeface="SimHei"/>
                          <a:cs typeface="Times New Roman"/>
                        </a:rPr>
                        <a:t>101.1.1</a:t>
                      </a:r>
                      <a:endParaRPr lang="en-US" sz="1100">
                        <a:effectLst/>
                        <a:latin typeface="Calibri"/>
                        <a:ea typeface="新細明體"/>
                        <a:cs typeface="Times New Roman"/>
                      </a:endParaRPr>
                    </a:p>
                  </a:txBody>
                  <a:tcPr marL="0" marR="0" marT="0" marB="0" anchor="ctr">
                    <a:lnL>
                      <a:noFill/>
                    </a:lnL>
                    <a:lnR>
                      <a:noFill/>
                    </a:lnR>
                    <a:lnT>
                      <a:noFill/>
                    </a:lnT>
                    <a:lnB>
                      <a:noFill/>
                    </a:lnB>
                    <a:solidFill>
                      <a:srgbClr val="999999"/>
                    </a:solidFill>
                  </a:tcPr>
                </a:tc>
                <a:tc hMerge="1">
                  <a:txBody>
                    <a:bodyPr/>
                    <a:lstStyle/>
                    <a:p>
                      <a:endParaRPr lang="en-US"/>
                    </a:p>
                  </a:txBody>
                  <a:tcPr/>
                </a:tc>
              </a:tr>
              <a:tr h="554389">
                <a:tc>
                  <a:txBody>
                    <a:bodyPr/>
                    <a:lstStyle/>
                    <a:p>
                      <a:pPr>
                        <a:lnSpc>
                          <a:spcPct val="115000"/>
                        </a:lnSpc>
                        <a:spcAft>
                          <a:spcPts val="0"/>
                        </a:spcAft>
                      </a:pPr>
                      <a:r>
                        <a:rPr lang="zh-TW" sz="1800" kern="100">
                          <a:solidFill>
                            <a:srgbClr val="000000"/>
                          </a:solidFill>
                          <a:effectLst/>
                          <a:latin typeface="Arial"/>
                          <a:ea typeface="SimHei"/>
                          <a:cs typeface="Arial"/>
                        </a:rPr>
                        <a:t>確定福利義務</a:t>
                      </a:r>
                      <a:r>
                        <a:rPr lang="zh-TW" sz="1800" kern="100">
                          <a:solidFill>
                            <a:srgbClr val="000000"/>
                          </a:solidFill>
                          <a:effectLst/>
                          <a:latin typeface="Calibri"/>
                          <a:ea typeface="Arial"/>
                          <a:cs typeface="Times New Roman"/>
                        </a:rPr>
                        <a:t> </a:t>
                      </a:r>
                      <a:endParaRPr lang="en-US" sz="1100">
                        <a:effectLst/>
                        <a:latin typeface="Calibri"/>
                        <a:ea typeface="新細明體"/>
                        <a:cs typeface="Times New Roman"/>
                      </a:endParaRPr>
                    </a:p>
                  </a:txBody>
                  <a:tcPr marL="73660" marR="73660" marT="36830" marB="36830" anchor="ctr">
                    <a:lnL>
                      <a:noFill/>
                    </a:lnL>
                    <a:lnR>
                      <a:noFill/>
                    </a:lnR>
                    <a:lnT>
                      <a:noFill/>
                    </a:lnT>
                    <a:lnB>
                      <a:noFill/>
                    </a:lnB>
                    <a:solidFill>
                      <a:srgbClr val="DEDEDE"/>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DEDEDE"/>
                    </a:solidFill>
                  </a:tcPr>
                </a:tc>
                <a:tc>
                  <a:txBody>
                    <a:bodyPr/>
                    <a:lstStyle/>
                    <a:p>
                      <a:pPr algn="r">
                        <a:lnSpc>
                          <a:spcPct val="115000"/>
                        </a:lnSpc>
                        <a:spcAft>
                          <a:spcPts val="0"/>
                        </a:spcAft>
                      </a:pPr>
                      <a:r>
                        <a:rPr lang="en-US" sz="1800" kern="100" dirty="0">
                          <a:solidFill>
                            <a:srgbClr val="000000"/>
                          </a:solidFill>
                          <a:effectLst/>
                          <a:latin typeface="Arial"/>
                          <a:ea typeface="SimHei"/>
                          <a:cs typeface="Times New Roman"/>
                        </a:rPr>
                        <a:t>$</a:t>
                      </a:r>
                      <a:r>
                        <a:rPr lang="en-US" sz="1800" kern="100" dirty="0">
                          <a:solidFill>
                            <a:srgbClr val="000000"/>
                          </a:solidFill>
                          <a:effectLst/>
                          <a:latin typeface="Arial"/>
                          <a:ea typeface="新細明體"/>
                          <a:cs typeface="Times New Roman"/>
                        </a:rPr>
                        <a:t>4</a:t>
                      </a:r>
                      <a:r>
                        <a:rPr lang="en-US" sz="1800" kern="100" dirty="0">
                          <a:solidFill>
                            <a:srgbClr val="000000"/>
                          </a:solidFill>
                          <a:effectLst/>
                          <a:latin typeface="Arial"/>
                          <a:ea typeface="SimHei"/>
                          <a:cs typeface="Times New Roman"/>
                        </a:rPr>
                        <a:t>,</a:t>
                      </a:r>
                      <a:r>
                        <a:rPr lang="en-US" sz="1800" kern="100" dirty="0">
                          <a:solidFill>
                            <a:srgbClr val="000000"/>
                          </a:solidFill>
                          <a:effectLst/>
                          <a:latin typeface="Arial"/>
                          <a:ea typeface="新細明體"/>
                          <a:cs typeface="Times New Roman"/>
                        </a:rPr>
                        <a:t>882</a:t>
                      </a:r>
                      <a:r>
                        <a:rPr lang="en-US" sz="1800" kern="100" dirty="0">
                          <a:solidFill>
                            <a:srgbClr val="000000"/>
                          </a:solidFill>
                          <a:effectLst/>
                          <a:latin typeface="Arial"/>
                          <a:ea typeface="SimHei"/>
                          <a:cs typeface="Times New Roman"/>
                        </a:rPr>
                        <a:t>,</a:t>
                      </a:r>
                      <a:r>
                        <a:rPr lang="en-US" sz="1800" kern="100" dirty="0">
                          <a:solidFill>
                            <a:srgbClr val="000000"/>
                          </a:solidFill>
                          <a:effectLst/>
                          <a:latin typeface="Arial"/>
                          <a:ea typeface="新細明體"/>
                          <a:cs typeface="Times New Roman"/>
                        </a:rPr>
                        <a:t>811</a:t>
                      </a:r>
                      <a:r>
                        <a:rPr lang="en-US" sz="1800" kern="100" dirty="0">
                          <a:solidFill>
                            <a:srgbClr val="000000"/>
                          </a:solidFill>
                          <a:effectLst/>
                          <a:latin typeface="Arial"/>
                          <a:ea typeface="SimHei"/>
                          <a:cs typeface="Times New Roman"/>
                        </a:rPr>
                        <a:t> </a:t>
                      </a:r>
                      <a:endParaRPr lang="en-US" sz="1100" dirty="0">
                        <a:effectLst/>
                        <a:latin typeface="Calibri"/>
                        <a:ea typeface="新細明體"/>
                        <a:cs typeface="Times New Roman"/>
                      </a:endParaRPr>
                    </a:p>
                  </a:txBody>
                  <a:tcPr marL="6985" marR="6985" marT="6985" marB="0" anchor="ctr">
                    <a:lnL>
                      <a:noFill/>
                    </a:lnL>
                    <a:lnR>
                      <a:noFill/>
                    </a:lnR>
                    <a:lnT>
                      <a:noFill/>
                    </a:lnT>
                    <a:lnB>
                      <a:noFill/>
                    </a:lnB>
                    <a:solidFill>
                      <a:srgbClr val="DEDEDE"/>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4</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981</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593</a:t>
                      </a: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6985" marR="6985" marT="6985" marB="0"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4</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810</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824</a:t>
                      </a: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nchor="ctr">
                    <a:lnL>
                      <a:noFill/>
                    </a:lnL>
                    <a:lnR>
                      <a:noFill/>
                    </a:lnR>
                    <a:lnT>
                      <a:noFill/>
                    </a:lnT>
                    <a:lnB>
                      <a:noFill/>
                    </a:lnB>
                    <a:solidFill>
                      <a:srgbClr val="DEDEDE"/>
                    </a:solidFill>
                  </a:tcPr>
                </a:tc>
              </a:tr>
              <a:tr h="554389">
                <a:tc>
                  <a:txBody>
                    <a:bodyPr/>
                    <a:lstStyle/>
                    <a:p>
                      <a:pPr>
                        <a:lnSpc>
                          <a:spcPct val="115000"/>
                        </a:lnSpc>
                        <a:spcAft>
                          <a:spcPts val="0"/>
                        </a:spcAft>
                      </a:pPr>
                      <a:r>
                        <a:rPr lang="zh-TW" sz="1800" kern="100">
                          <a:solidFill>
                            <a:srgbClr val="000000"/>
                          </a:solidFill>
                          <a:effectLst/>
                          <a:latin typeface="Arial"/>
                          <a:ea typeface="SimHei"/>
                          <a:cs typeface="Arial"/>
                        </a:rPr>
                        <a:t>計畫資產之公允價值</a:t>
                      </a:r>
                      <a:r>
                        <a:rPr lang="zh-TW" sz="1800" kern="100">
                          <a:solidFill>
                            <a:srgbClr val="000000"/>
                          </a:solidFill>
                          <a:effectLst/>
                          <a:latin typeface="Calibri"/>
                          <a:ea typeface="Arial"/>
                          <a:cs typeface="Times New Roman"/>
                        </a:rPr>
                        <a:t> </a:t>
                      </a:r>
                      <a:endParaRPr lang="en-US" sz="1100">
                        <a:effectLst/>
                        <a:latin typeface="Calibri"/>
                        <a:ea typeface="新細明體"/>
                        <a:cs typeface="Times New Roman"/>
                      </a:endParaRPr>
                    </a:p>
                  </a:txBody>
                  <a:tcPr marL="73660" marR="73660" marT="36830" marB="3683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(2</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020</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805)</a:t>
                      </a:r>
                      <a:endParaRPr lang="en-US" sz="1100">
                        <a:effectLst/>
                        <a:latin typeface="Calibri"/>
                        <a:ea typeface="新細明體"/>
                        <a:cs typeface="Times New Roman"/>
                      </a:endParaRPr>
                    </a:p>
                  </a:txBody>
                  <a:tcPr marL="6985" marR="6985" marT="6985"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(1</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926</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720)</a:t>
                      </a:r>
                      <a:endParaRPr lang="en-US" sz="1100">
                        <a:effectLst/>
                        <a:latin typeface="Calibri"/>
                        <a:ea typeface="新細明體"/>
                        <a:cs typeface="Times New Roman"/>
                      </a:endParaRPr>
                    </a:p>
                  </a:txBody>
                  <a:tcPr marL="6985" marR="6985" marT="6985"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(1</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9</a:t>
                      </a:r>
                      <a:r>
                        <a:rPr lang="en-US" sz="1800" kern="100">
                          <a:solidFill>
                            <a:srgbClr val="000000"/>
                          </a:solidFill>
                          <a:effectLst/>
                          <a:latin typeface="Arial"/>
                          <a:ea typeface="SimHei"/>
                          <a:cs typeface="Times New Roman"/>
                        </a:rPr>
                        <a:t>0</a:t>
                      </a:r>
                      <a:r>
                        <a:rPr lang="en-US" sz="1800" kern="100">
                          <a:solidFill>
                            <a:srgbClr val="000000"/>
                          </a:solidFill>
                          <a:effectLst/>
                          <a:latin typeface="Arial"/>
                          <a:ea typeface="新細明體"/>
                          <a:cs typeface="Times New Roman"/>
                        </a:rPr>
                        <a:t>2</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739)</a:t>
                      </a:r>
                      <a:endParaRPr lang="en-US" sz="1100">
                        <a:effectLst/>
                        <a:latin typeface="Calibri"/>
                        <a:ea typeface="新細明體"/>
                        <a:cs typeface="Times New Roman"/>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EFEFEF"/>
                    </a:solidFill>
                  </a:tcPr>
                </a:tc>
              </a:tr>
              <a:tr h="554389">
                <a:tc>
                  <a:txBody>
                    <a:bodyPr/>
                    <a:lstStyle/>
                    <a:p>
                      <a:pPr>
                        <a:lnSpc>
                          <a:spcPct val="115000"/>
                        </a:lnSpc>
                        <a:spcAft>
                          <a:spcPts val="0"/>
                        </a:spcAft>
                      </a:pPr>
                      <a:r>
                        <a:rPr lang="zh-TW" sz="1800" kern="100">
                          <a:solidFill>
                            <a:srgbClr val="000000"/>
                          </a:solidFill>
                          <a:effectLst/>
                          <a:latin typeface="Arial"/>
                          <a:ea typeface="SimHei"/>
                          <a:cs typeface="Arial"/>
                        </a:rPr>
                        <a:t>提撥狀況</a:t>
                      </a:r>
                      <a:r>
                        <a:rPr lang="zh-TW" sz="1800" kern="100">
                          <a:solidFill>
                            <a:srgbClr val="000000"/>
                          </a:solidFill>
                          <a:effectLst/>
                          <a:latin typeface="Calibri"/>
                          <a:ea typeface="Arial"/>
                          <a:cs typeface="Times New Roman"/>
                        </a:rPr>
                        <a:t> </a:t>
                      </a:r>
                      <a:endParaRPr lang="en-US" sz="1100">
                        <a:effectLst/>
                        <a:latin typeface="Calibri"/>
                        <a:ea typeface="新細明體"/>
                        <a:cs typeface="Times New Roman"/>
                      </a:endParaRPr>
                    </a:p>
                  </a:txBody>
                  <a:tcPr marL="73660" marR="73660" marT="36830" marB="36830" anchor="ctr">
                    <a:lnL>
                      <a:noFill/>
                    </a:lnL>
                    <a:lnR>
                      <a:noFill/>
                    </a:lnR>
                    <a:lnT>
                      <a:noFill/>
                    </a:lnT>
                    <a:lnB>
                      <a:noFill/>
                    </a:lnB>
                    <a:solidFill>
                      <a:srgbClr val="DEDEDE"/>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DEDEDE"/>
                    </a:solidFill>
                  </a:tcPr>
                </a:tc>
                <a:tc>
                  <a:txBody>
                    <a:bodyPr/>
                    <a:lstStyle/>
                    <a:p>
                      <a:pPr algn="r">
                        <a:lnSpc>
                          <a:spcPct val="115000"/>
                        </a:lnSpc>
                        <a:spcAft>
                          <a:spcPts val="0"/>
                        </a:spcAft>
                      </a:pPr>
                      <a:r>
                        <a:rPr lang="en-US" sz="1800" kern="100" dirty="0">
                          <a:solidFill>
                            <a:srgbClr val="000000"/>
                          </a:solidFill>
                          <a:effectLst/>
                          <a:latin typeface="Arial"/>
                          <a:ea typeface="SimHei"/>
                          <a:cs typeface="Times New Roman"/>
                        </a:rPr>
                        <a:t>$</a:t>
                      </a:r>
                      <a:r>
                        <a:rPr lang="en-US" sz="1800" kern="100" dirty="0">
                          <a:solidFill>
                            <a:srgbClr val="000000"/>
                          </a:solidFill>
                          <a:effectLst/>
                          <a:latin typeface="Arial"/>
                          <a:ea typeface="新細明體"/>
                          <a:cs typeface="Times New Roman"/>
                        </a:rPr>
                        <a:t>2,862,006</a:t>
                      </a:r>
                      <a:r>
                        <a:rPr lang="en-US" sz="1800" kern="100" dirty="0">
                          <a:solidFill>
                            <a:srgbClr val="000000"/>
                          </a:solidFill>
                          <a:effectLst/>
                          <a:latin typeface="Arial"/>
                          <a:ea typeface="SimHei"/>
                          <a:cs typeface="Times New Roman"/>
                        </a:rPr>
                        <a:t> </a:t>
                      </a:r>
                      <a:endParaRPr lang="en-US" sz="1100" dirty="0">
                        <a:effectLst/>
                        <a:latin typeface="Calibri"/>
                        <a:ea typeface="新細明體"/>
                        <a:cs typeface="Times New Roman"/>
                      </a:endParaRPr>
                    </a:p>
                  </a:txBody>
                  <a:tcPr marL="6985" marR="6985" marT="6985" marB="0" anchor="ctr">
                    <a:lnL>
                      <a:noFill/>
                    </a:lnL>
                    <a:lnR>
                      <a:noFill/>
                    </a:lnR>
                    <a:lnT w="12700" cap="flat" cmpd="sng" algn="ctr">
                      <a:solidFill>
                        <a:srgbClr val="000000"/>
                      </a:solidFill>
                      <a:prstDash val="solid"/>
                      <a:round/>
                      <a:headEnd type="none" w="med" len="med"/>
                      <a:tailEnd type="none" w="med" len="med"/>
                    </a:lnT>
                    <a:lnB>
                      <a:noFill/>
                    </a:lnB>
                    <a:solidFill>
                      <a:srgbClr val="DEDEDE"/>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3,054,873</a:t>
                      </a: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6985" marR="6985" marT="6985" marB="0" anchor="ctr">
                    <a:lnL>
                      <a:noFill/>
                    </a:lnL>
                    <a:lnR>
                      <a:noFill/>
                    </a:lnR>
                    <a:lnT w="12700" cap="flat" cmpd="sng" algn="ctr">
                      <a:solidFill>
                        <a:srgbClr val="000000"/>
                      </a:solidFill>
                      <a:prstDash val="solid"/>
                      <a:round/>
                      <a:headEnd type="none" w="med" len="med"/>
                      <a:tailEnd type="none" w="med" len="med"/>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2,908,085</a:t>
                      </a:r>
                      <a:endParaRPr lang="en-US" sz="1100">
                        <a:effectLst/>
                        <a:latin typeface="Calibri"/>
                        <a:ea typeface="新細明體"/>
                        <a:cs typeface="Times New Roman"/>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solidFill>
                      <a:srgbClr val="DEDEDE"/>
                    </a:solidFill>
                  </a:tcPr>
                </a:tc>
              </a:tr>
              <a:tr h="554389">
                <a:tc>
                  <a:txBody>
                    <a:bodyPr/>
                    <a:lstStyle/>
                    <a:p>
                      <a:pPr>
                        <a:lnSpc>
                          <a:spcPct val="115000"/>
                        </a:lnSpc>
                        <a:spcAft>
                          <a:spcPts val="0"/>
                        </a:spcAft>
                      </a:pPr>
                      <a:r>
                        <a:rPr lang="zh-TW" sz="1800" kern="100">
                          <a:solidFill>
                            <a:srgbClr val="000000"/>
                          </a:solidFill>
                          <a:effectLst/>
                          <a:latin typeface="Arial"/>
                          <a:ea typeface="SimHei"/>
                          <a:cs typeface="Arial"/>
                        </a:rPr>
                        <a:t>未認列精算損益</a:t>
                      </a:r>
                      <a:r>
                        <a:rPr lang="zh-TW" sz="1800" kern="100">
                          <a:solidFill>
                            <a:srgbClr val="000000"/>
                          </a:solidFill>
                          <a:effectLst/>
                          <a:latin typeface="Calibri"/>
                          <a:ea typeface="Arial"/>
                          <a:cs typeface="Times New Roman"/>
                        </a:rPr>
                        <a:t> </a:t>
                      </a:r>
                      <a:endParaRPr lang="en-US" sz="1100">
                        <a:effectLst/>
                        <a:latin typeface="Calibri"/>
                        <a:ea typeface="新細明體"/>
                        <a:cs typeface="Times New Roman"/>
                      </a:endParaRPr>
                    </a:p>
                  </a:txBody>
                  <a:tcPr marL="73660" marR="73660" marT="36830" marB="3683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EFEFEF"/>
                    </a:solidFill>
                  </a:tcPr>
                </a:tc>
                <a:tc>
                  <a:txBody>
                    <a:bodyPr/>
                    <a:lstStyle/>
                    <a:p>
                      <a:pPr algn="r">
                        <a:lnSpc>
                          <a:spcPct val="115000"/>
                        </a:lnSpc>
                        <a:spcAft>
                          <a:spcPts val="0"/>
                        </a:spcAft>
                      </a:pPr>
                      <a:r>
                        <a:rPr lang="en-US" sz="1800" kern="100" dirty="0">
                          <a:solidFill>
                            <a:srgbClr val="000000"/>
                          </a:solidFill>
                          <a:effectLst/>
                          <a:latin typeface="Arial"/>
                          <a:ea typeface="新細明體"/>
                          <a:cs typeface="Times New Roman"/>
                        </a:rPr>
                        <a:t>(658,354)</a:t>
                      </a:r>
                      <a:endParaRPr lang="en-US" sz="1100" dirty="0">
                        <a:effectLst/>
                        <a:latin typeface="Calibri"/>
                        <a:ea typeface="新細明體"/>
                        <a:cs typeface="Times New Roman"/>
                      </a:endParaRPr>
                    </a:p>
                  </a:txBody>
                  <a:tcPr marL="6985" marR="6985" marT="6985" marB="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(1,164,223)</a:t>
                      </a:r>
                      <a:endParaRPr lang="en-US" sz="1100">
                        <a:effectLst/>
                        <a:latin typeface="Calibri"/>
                        <a:ea typeface="新細明體"/>
                        <a:cs typeface="Times New Roman"/>
                      </a:endParaRPr>
                    </a:p>
                  </a:txBody>
                  <a:tcPr marL="6985" marR="6985" marT="6985" marB="0" anchor="ctr">
                    <a:lnL>
                      <a:noFill/>
                    </a:lnL>
                    <a:lnR>
                      <a:noFill/>
                    </a:lnR>
                    <a:lnT>
                      <a:noFill/>
                    </a:lnT>
                    <a:lnB>
                      <a:noFill/>
                    </a:lnB>
                    <a:solidFill>
                      <a:srgbClr val="EFEFEF"/>
                    </a:solidFill>
                  </a:tcPr>
                </a:tc>
                <a:tc>
                  <a:txBody>
                    <a:bodyPr/>
                    <a:lstStyle/>
                    <a:p>
                      <a:pPr algn="ct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(1,434,639)</a:t>
                      </a:r>
                      <a:endParaRPr lang="en-US" sz="1100">
                        <a:effectLst/>
                        <a:latin typeface="Calibri"/>
                        <a:ea typeface="新細明體"/>
                        <a:cs typeface="Times New Roman"/>
                      </a:endParaRPr>
                    </a:p>
                  </a:txBody>
                  <a:tcPr marL="0" marR="0" marT="0" marB="0" anchor="ctr">
                    <a:lnL>
                      <a:noFill/>
                    </a:lnL>
                    <a:lnR>
                      <a:noFill/>
                    </a:lnR>
                    <a:lnT>
                      <a:noFill/>
                    </a:lnT>
                    <a:lnB>
                      <a:noFill/>
                    </a:lnB>
                    <a:solidFill>
                      <a:srgbClr val="EFEFEF"/>
                    </a:solidFill>
                  </a:tcPr>
                </a:tc>
              </a:tr>
              <a:tr h="554389">
                <a:tc>
                  <a:txBody>
                    <a:bodyPr/>
                    <a:lstStyle/>
                    <a:p>
                      <a:pPr>
                        <a:lnSpc>
                          <a:spcPct val="115000"/>
                        </a:lnSpc>
                        <a:spcAft>
                          <a:spcPts val="0"/>
                        </a:spcAft>
                      </a:pPr>
                      <a:r>
                        <a:rPr lang="zh-TW" sz="1800" kern="100">
                          <a:solidFill>
                            <a:srgbClr val="000000"/>
                          </a:solidFill>
                          <a:effectLst/>
                          <a:latin typeface="Arial"/>
                          <a:ea typeface="SimHei"/>
                          <a:cs typeface="Arial"/>
                        </a:rPr>
                        <a:t>未認列前期服務成本</a:t>
                      </a:r>
                      <a:endParaRPr lang="en-US" sz="1100">
                        <a:effectLst/>
                        <a:latin typeface="Calibri"/>
                        <a:ea typeface="新細明體"/>
                        <a:cs typeface="Times New Roman"/>
                      </a:endParaRPr>
                    </a:p>
                  </a:txBody>
                  <a:tcPr marL="73660" marR="73660" marT="36830" marB="36830" anchor="ctr">
                    <a:lnL>
                      <a:noFill/>
                    </a:lnL>
                    <a:lnR>
                      <a:noFill/>
                    </a:lnR>
                    <a:lnT>
                      <a:noFill/>
                    </a:lnT>
                    <a:lnB>
                      <a:noFill/>
                    </a:lnB>
                    <a:solidFill>
                      <a:srgbClr val="D9D9D9"/>
                    </a:solidFill>
                  </a:tcPr>
                </a:tc>
                <a:tc>
                  <a:txBody>
                    <a:bodyPr/>
                    <a:lstStyle/>
                    <a:p>
                      <a:pPr>
                        <a:lnSpc>
                          <a:spcPct val="115000"/>
                        </a:lnSpc>
                        <a:spcAft>
                          <a:spcPts val="0"/>
                        </a:spcAft>
                      </a:pPr>
                      <a:r>
                        <a:rPr lang="en-US" sz="1800">
                          <a:effectLst/>
                          <a:latin typeface="Arial"/>
                          <a:ea typeface="Times New Roman"/>
                          <a:cs typeface="Times New Roman"/>
                        </a:rPr>
                        <a:t> </a:t>
                      </a:r>
                      <a:endParaRPr lang="en-US" sz="1100">
                        <a:effectLst/>
                        <a:latin typeface="Calibri"/>
                        <a:ea typeface="新細明體"/>
                        <a:cs typeface="Times New Roman"/>
                      </a:endParaRPr>
                    </a:p>
                  </a:txBody>
                  <a:tcPr marL="73660" marR="73660" marT="36830" marB="36830" anchor="ctr">
                    <a:lnL>
                      <a:noFill/>
                    </a:lnL>
                    <a:lnR>
                      <a:noFill/>
                    </a:lnR>
                    <a:lnT>
                      <a:noFill/>
                    </a:lnT>
                    <a:lnB>
                      <a:noFill/>
                    </a:lnB>
                    <a:solidFill>
                      <a:srgbClr val="D9D9D9"/>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(946)</a:t>
                      </a:r>
                      <a:endParaRPr lang="en-US" sz="1100">
                        <a:effectLst/>
                        <a:latin typeface="Calibri"/>
                        <a:ea typeface="新細明體"/>
                        <a:cs typeface="Times New Roman"/>
                      </a:endParaRPr>
                    </a:p>
                  </a:txBody>
                  <a:tcPr marL="6985" marR="6985" marT="6985" marB="0" anchor="ctr">
                    <a:lnL>
                      <a:noFill/>
                    </a:lnL>
                    <a:lnR>
                      <a:noFill/>
                    </a:lnR>
                    <a:lnT>
                      <a:noFill/>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en-US" sz="1800">
                          <a:effectLst/>
                          <a:latin typeface="Arial"/>
                          <a:ea typeface="Times New Roman"/>
                          <a:cs typeface="Times New Roman"/>
                        </a:rPr>
                        <a:t> </a:t>
                      </a:r>
                      <a:endParaRPr lang="en-US" sz="1100">
                        <a:effectLst/>
                        <a:latin typeface="Calibri"/>
                        <a:ea typeface="新細明體"/>
                        <a:cs typeface="Times New Roman"/>
                      </a:endParaRPr>
                    </a:p>
                  </a:txBody>
                  <a:tcPr marL="73660" marR="73660" marT="36830" marB="36830" anchor="ctr">
                    <a:lnL>
                      <a:noFill/>
                    </a:lnL>
                    <a:lnR>
                      <a:noFill/>
                    </a:lnR>
                    <a:lnT>
                      <a:noFill/>
                    </a:lnT>
                    <a:lnB>
                      <a:noFill/>
                    </a:lnB>
                    <a:solidFill>
                      <a:srgbClr val="D9D9D9"/>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(1,080)</a:t>
                      </a:r>
                      <a:endParaRPr lang="en-US" sz="1100">
                        <a:effectLst/>
                        <a:latin typeface="Calibri"/>
                        <a:ea typeface="新細明體"/>
                        <a:cs typeface="Times New Roman"/>
                      </a:endParaRPr>
                    </a:p>
                  </a:txBody>
                  <a:tcPr marL="6985" marR="6985" marT="6985" marB="0" anchor="ctr">
                    <a:lnL>
                      <a:noFill/>
                    </a:lnL>
                    <a:lnR>
                      <a:noFill/>
                    </a:lnR>
                    <a:lnT>
                      <a:noFill/>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spcAft>
                          <a:spcPts val="0"/>
                        </a:spcAft>
                      </a:pPr>
                      <a:r>
                        <a:rPr lang="en-US" sz="1800">
                          <a:effectLst/>
                          <a:latin typeface="Arial"/>
                          <a:ea typeface="Times New Roman"/>
                          <a:cs typeface="Times New Roman"/>
                        </a:rPr>
                        <a:t> </a:t>
                      </a:r>
                      <a:endParaRPr lang="en-US" sz="1100">
                        <a:effectLst/>
                        <a:latin typeface="Calibri"/>
                        <a:ea typeface="新細明體"/>
                        <a:cs typeface="Times New Roman"/>
                      </a:endParaRPr>
                    </a:p>
                  </a:txBody>
                  <a:tcPr marL="0" marR="0" marT="0" marB="0" anchor="ctr">
                    <a:lnL>
                      <a:noFill/>
                    </a:lnL>
                    <a:lnR>
                      <a:noFill/>
                    </a:lnR>
                    <a:lnT>
                      <a:noFill/>
                    </a:lnT>
                    <a:lnB>
                      <a:noFill/>
                    </a:lnB>
                    <a:solidFill>
                      <a:srgbClr val="D9D9D9"/>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(1,216)</a:t>
                      </a:r>
                      <a:endParaRPr lang="en-US" sz="1100">
                        <a:effectLst/>
                        <a:latin typeface="Calibri"/>
                        <a:ea typeface="新細明體"/>
                        <a:cs typeface="Times New Roman"/>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D9D9D9"/>
                    </a:solidFill>
                  </a:tcPr>
                </a:tc>
              </a:tr>
              <a:tr h="554389">
                <a:tc>
                  <a:txBody>
                    <a:bodyPr/>
                    <a:lstStyle/>
                    <a:p>
                      <a:pPr>
                        <a:lnSpc>
                          <a:spcPct val="115000"/>
                        </a:lnSpc>
                        <a:spcAft>
                          <a:spcPts val="0"/>
                        </a:spcAft>
                      </a:pPr>
                      <a:r>
                        <a:rPr lang="zh-TW" sz="1800" kern="100">
                          <a:solidFill>
                            <a:srgbClr val="000000"/>
                          </a:solidFill>
                          <a:effectLst/>
                          <a:latin typeface="Arial"/>
                          <a:ea typeface="SimHei"/>
                          <a:cs typeface="Arial"/>
                        </a:rPr>
                        <a:t>應計退休金負債帳列數</a:t>
                      </a:r>
                      <a:r>
                        <a:rPr lang="zh-TW" sz="1800" kern="100">
                          <a:solidFill>
                            <a:srgbClr val="000000"/>
                          </a:solidFill>
                          <a:effectLst/>
                          <a:latin typeface="Calibri"/>
                          <a:ea typeface="Arial"/>
                          <a:cs typeface="Times New Roman"/>
                        </a:rPr>
                        <a:t> </a:t>
                      </a:r>
                      <a:endParaRPr lang="en-US" sz="1100">
                        <a:effectLst/>
                        <a:latin typeface="Calibri"/>
                        <a:ea typeface="新細明體"/>
                        <a:cs typeface="Times New Roman"/>
                      </a:endParaRPr>
                    </a:p>
                  </a:txBody>
                  <a:tcPr marL="73660" marR="73660" marT="36830" marB="36830" anchor="ctr">
                    <a:lnL>
                      <a:noFill/>
                    </a:lnL>
                    <a:lnR>
                      <a:noFill/>
                    </a:lnR>
                    <a:lnT>
                      <a:noFill/>
                    </a:lnT>
                    <a:lnB>
                      <a:noFill/>
                    </a:lnB>
                    <a:solidFill>
                      <a:srgbClr val="F2F2F2"/>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F2F2F2"/>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2</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202</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706</a:t>
                      </a: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6985" marR="6985" marT="6985" marB="0" anchor="ctr">
                    <a:lnL>
                      <a:noFill/>
                    </a:lnL>
                    <a:lnR>
                      <a:noFill/>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2F2F2"/>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F2F2F2"/>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1</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889</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57</a:t>
                      </a:r>
                      <a:r>
                        <a:rPr lang="en-US" sz="1800" kern="100">
                          <a:solidFill>
                            <a:srgbClr val="000000"/>
                          </a:solidFill>
                          <a:effectLst/>
                          <a:latin typeface="Arial"/>
                          <a:ea typeface="SimHei"/>
                          <a:cs typeface="Times New Roman"/>
                        </a:rPr>
                        <a:t>0 </a:t>
                      </a:r>
                      <a:endParaRPr lang="en-US" sz="1100">
                        <a:effectLst/>
                        <a:latin typeface="Calibri"/>
                        <a:ea typeface="新細明體"/>
                        <a:cs typeface="Times New Roman"/>
                      </a:endParaRPr>
                    </a:p>
                  </a:txBody>
                  <a:tcPr marL="6985" marR="6985" marT="6985" marB="0" anchor="ctr">
                    <a:lnL>
                      <a:noFill/>
                    </a:lnL>
                    <a:lnR>
                      <a:noFill/>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2F2F2"/>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nchor="ctr">
                    <a:lnL>
                      <a:noFill/>
                    </a:lnL>
                    <a:lnR>
                      <a:noFill/>
                    </a:lnR>
                    <a:lnT>
                      <a:noFill/>
                    </a:lnT>
                    <a:lnB>
                      <a:noFill/>
                    </a:lnB>
                    <a:solidFill>
                      <a:srgbClr val="F2F2F2"/>
                    </a:solidFill>
                  </a:tcPr>
                </a:tc>
                <a:tc>
                  <a:txBody>
                    <a:bodyPr/>
                    <a:lstStyle/>
                    <a:p>
                      <a:pPr algn="r">
                        <a:lnSpc>
                          <a:spcPct val="115000"/>
                        </a:lnSpc>
                        <a:spcAft>
                          <a:spcPts val="0"/>
                        </a:spcAft>
                      </a:pPr>
                      <a:r>
                        <a:rPr lang="en-US" sz="1800" kern="100" dirty="0">
                          <a:solidFill>
                            <a:srgbClr val="000000"/>
                          </a:solidFill>
                          <a:effectLst/>
                          <a:latin typeface="Arial"/>
                          <a:ea typeface="新細明體"/>
                          <a:cs typeface="Times New Roman"/>
                        </a:rPr>
                        <a:t>1,472,230</a:t>
                      </a:r>
                      <a:endParaRPr lang="en-US" sz="1100" dirty="0">
                        <a:effectLst/>
                        <a:latin typeface="Calibri"/>
                        <a:ea typeface="新細明體"/>
                        <a:cs typeface="Times New Roman"/>
                      </a:endParaRPr>
                    </a:p>
                  </a:txBody>
                  <a:tcPr marL="0" marR="0" marT="0" marB="0" anchor="ctr">
                    <a:lnL>
                      <a:noFill/>
                    </a:lnL>
                    <a:lnR>
                      <a:noFill/>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F2F2F2"/>
                    </a:solidFill>
                  </a:tcPr>
                </a:tc>
              </a:tr>
            </a:tbl>
          </a:graphicData>
        </a:graphic>
      </p:graphicFrame>
    </p:spTree>
    <p:extLst>
      <p:ext uri="{BB962C8B-B14F-4D97-AF65-F5344CB8AC3E}">
        <p14:creationId xmlns:p14="http://schemas.microsoft.com/office/powerpoint/2010/main" val="3976996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Arial" pitchFamily="34" charset="0"/>
              </a:rPr>
              <a:t>IAS</a:t>
            </a:r>
            <a:r>
              <a:rPr lang="zh-TW" altLang="en-US" dirty="0" smtClean="0">
                <a:latin typeface="Arial" pitchFamily="34" charset="0"/>
              </a:rPr>
              <a:t> </a:t>
            </a:r>
            <a:r>
              <a:rPr lang="en-US" altLang="zh-TW" dirty="0" smtClean="0">
                <a:latin typeface="Arial" pitchFamily="34" charset="0"/>
              </a:rPr>
              <a:t>19</a:t>
            </a:r>
            <a:r>
              <a:rPr lang="zh-TW" altLang="en-US" dirty="0" smtClean="0"/>
              <a:t>精算損益認列方式</a:t>
            </a:r>
            <a:endParaRPr lang="zh-TW" altLang="en-US" dirty="0">
              <a:latin typeface="Arial" pitchFamily="34" charset="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651975654"/>
              </p:ext>
            </p:extLst>
          </p:nvPr>
        </p:nvGraphicFramePr>
        <p:xfrm>
          <a:off x="455613" y="1412875"/>
          <a:ext cx="8235950" cy="45196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乘號 6"/>
          <p:cNvSpPr/>
          <p:nvPr/>
        </p:nvSpPr>
        <p:spPr bwMode="auto">
          <a:xfrm>
            <a:off x="3200400" y="3429000"/>
            <a:ext cx="2286000" cy="1447800"/>
          </a:xfrm>
          <a:prstGeom prst="mathMultiply">
            <a:avLst/>
          </a:prstGeom>
          <a:solidFill>
            <a:srgbClr val="FF0000">
              <a:alpha val="50000"/>
            </a:srgbClr>
          </a:solidFill>
          <a:ln w="9525" cap="rnd" cmpd="sng" algn="ctr">
            <a:noFill/>
            <a:prstDash val="sysDot"/>
            <a:round/>
            <a:headEnd type="none" w="med" len="med"/>
            <a:tailEnd type="none" w="med" len="med"/>
          </a:ln>
          <a:effectLst/>
        </p:spPr>
        <p:txBody>
          <a:bodyPr vert="horz" wrap="square" lIns="18288" tIns="45720" rIns="18288"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TW" altLang="en-US" sz="900" b="0" i="0" u="none" strike="noStrike" cap="none" normalizeH="0" baseline="0" smtClean="0">
              <a:ln>
                <a:noFill/>
              </a:ln>
              <a:solidFill>
                <a:schemeClr val="tx1"/>
              </a:solidFill>
              <a:effectLst/>
              <a:latin typeface="Arial" charset="0"/>
              <a:ea typeface="SimHei" pitchFamily="2" charset="-122"/>
            </a:endParaRPr>
          </a:p>
        </p:txBody>
      </p:sp>
      <p:sp>
        <p:nvSpPr>
          <p:cNvPr id="11" name="乘號 10"/>
          <p:cNvSpPr/>
          <p:nvPr/>
        </p:nvSpPr>
        <p:spPr bwMode="auto">
          <a:xfrm>
            <a:off x="827584" y="3429000"/>
            <a:ext cx="2286000" cy="1447800"/>
          </a:xfrm>
          <a:prstGeom prst="mathMultiply">
            <a:avLst/>
          </a:prstGeom>
          <a:solidFill>
            <a:srgbClr val="FF0000">
              <a:alpha val="50000"/>
            </a:srgbClr>
          </a:solidFill>
          <a:ln w="9525" cap="rnd" cmpd="sng" algn="ctr">
            <a:noFill/>
            <a:prstDash val="sysDot"/>
            <a:round/>
            <a:headEnd type="none" w="med" len="med"/>
            <a:tailEnd type="none" w="med" len="med"/>
          </a:ln>
          <a:effectLst/>
        </p:spPr>
        <p:txBody>
          <a:bodyPr vert="horz" wrap="square" lIns="18288" tIns="45720" rIns="18288"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TW" altLang="en-US" sz="900" b="0" i="0" u="none" strike="noStrike" cap="none" normalizeH="0" baseline="0" smtClean="0">
              <a:ln>
                <a:noFill/>
              </a:ln>
              <a:solidFill>
                <a:schemeClr val="tx1"/>
              </a:solidFill>
              <a:effectLst/>
              <a:latin typeface="Arial" charset="0"/>
              <a:ea typeface="SimHei" pitchFamily="2" charset="-122"/>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Arial" pitchFamily="34" charset="0"/>
              </a:rPr>
              <a:t>A</a:t>
            </a:r>
            <a:r>
              <a:rPr lang="zh-TW" altLang="en-US" dirty="0" smtClean="0"/>
              <a:t>公司目前現況（續）</a:t>
            </a:r>
            <a:endParaRPr lang="zh-TW" altLang="en-US" dirty="0"/>
          </a:p>
        </p:txBody>
      </p:sp>
      <p:sp>
        <p:nvSpPr>
          <p:cNvPr id="3" name="內容版面配置區 2"/>
          <p:cNvSpPr>
            <a:spLocks noGrp="1"/>
          </p:cNvSpPr>
          <p:nvPr>
            <p:ph idx="1"/>
          </p:nvPr>
        </p:nvSpPr>
        <p:spPr>
          <a:xfrm>
            <a:off x="457200" y="1425599"/>
            <a:ext cx="8229600" cy="952643"/>
          </a:xfrm>
        </p:spPr>
        <p:txBody>
          <a:bodyPr/>
          <a:lstStyle/>
          <a:p>
            <a:pPr lvl="0"/>
            <a:r>
              <a:rPr lang="zh-TW" altLang="zh-TW" dirty="0" smtClean="0"/>
              <a:t>確定福利義務現值之</a:t>
            </a:r>
            <a:r>
              <a:rPr lang="zh-TW" altLang="en-US" dirty="0" smtClean="0"/>
              <a:t>變動</a:t>
            </a:r>
            <a:r>
              <a:rPr lang="zh-TW" altLang="zh-TW" dirty="0" smtClean="0"/>
              <a:t>如下</a:t>
            </a:r>
            <a:r>
              <a:rPr lang="zh-TW" altLang="en-US" dirty="0" smtClean="0"/>
              <a:t>：</a:t>
            </a:r>
            <a:endParaRPr lang="en-US" altLang="zh-TW" dirty="0" smtClean="0"/>
          </a:p>
          <a:p>
            <a:endParaRPr lang="zh-TW" altLang="en-US" dirty="0"/>
          </a:p>
        </p:txBody>
      </p:sp>
      <p:graphicFrame>
        <p:nvGraphicFramePr>
          <p:cNvPr id="7" name="表格 6"/>
          <p:cNvGraphicFramePr>
            <a:graphicFrameLocks noGrp="1"/>
          </p:cNvGraphicFramePr>
          <p:nvPr/>
        </p:nvGraphicFramePr>
        <p:xfrm>
          <a:off x="521970" y="1945164"/>
          <a:ext cx="8100060" cy="3658235"/>
        </p:xfrm>
        <a:graphic>
          <a:graphicData uri="http://schemas.openxmlformats.org/drawingml/2006/table">
            <a:tbl>
              <a:tblPr/>
              <a:tblGrid>
                <a:gridCol w="2877227"/>
                <a:gridCol w="362035"/>
                <a:gridCol w="2250334"/>
                <a:gridCol w="233735"/>
                <a:gridCol w="2376729"/>
              </a:tblGrid>
              <a:tr h="522605">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999999"/>
                    </a:solidFill>
                  </a:tcPr>
                </a:tc>
                <a:tc gridSpan="2">
                  <a:txBody>
                    <a:bodyPr/>
                    <a:lstStyle/>
                    <a:p>
                      <a:pPr algn="ctr">
                        <a:lnSpc>
                          <a:spcPct val="115000"/>
                        </a:lnSpc>
                        <a:spcAft>
                          <a:spcPts val="0"/>
                        </a:spcAft>
                      </a:pPr>
                      <a:r>
                        <a:rPr lang="en-GB" sz="1800" b="1" kern="100">
                          <a:solidFill>
                            <a:srgbClr val="000000"/>
                          </a:solidFill>
                          <a:effectLst/>
                          <a:latin typeface="Arial"/>
                          <a:ea typeface="SimHei"/>
                          <a:cs typeface="Times New Roman"/>
                        </a:rPr>
                        <a:t>10</a:t>
                      </a:r>
                      <a:r>
                        <a:rPr lang="en-GB" sz="1800" b="1" kern="100">
                          <a:solidFill>
                            <a:srgbClr val="000000"/>
                          </a:solidFill>
                          <a:effectLst/>
                          <a:latin typeface="Arial"/>
                          <a:ea typeface="新細明體"/>
                          <a:cs typeface="Times New Roman"/>
                        </a:rPr>
                        <a:t>2</a:t>
                      </a:r>
                      <a:r>
                        <a:rPr lang="zh-TW" sz="1800" b="1" kern="100">
                          <a:solidFill>
                            <a:srgbClr val="000000"/>
                          </a:solidFill>
                          <a:effectLst/>
                          <a:latin typeface="Arial"/>
                          <a:ea typeface="SimHei"/>
                          <a:cs typeface="Times New Roman"/>
                        </a:rPr>
                        <a:t>年度</a:t>
                      </a:r>
                      <a:endParaRPr lang="en-US" sz="1100">
                        <a:effectLst/>
                        <a:latin typeface="Calibri"/>
                        <a:ea typeface="新細明體"/>
                        <a:cs typeface="Times New Roman"/>
                      </a:endParaRPr>
                    </a:p>
                  </a:txBody>
                  <a:tcPr marL="89535" marR="89535" marT="45085" marB="45085" anchor="ctr">
                    <a:lnL>
                      <a:noFill/>
                    </a:lnL>
                    <a:lnR>
                      <a:noFill/>
                    </a:lnR>
                    <a:lnT>
                      <a:noFill/>
                    </a:lnT>
                    <a:lnB>
                      <a:noFill/>
                    </a:lnB>
                    <a:solidFill>
                      <a:srgbClr val="999999"/>
                    </a:solidFill>
                  </a:tcPr>
                </a:tc>
                <a:tc hMerge="1">
                  <a:txBody>
                    <a:bodyPr/>
                    <a:lstStyle/>
                    <a:p>
                      <a:endParaRPr lang="en-US"/>
                    </a:p>
                  </a:txBody>
                  <a:tcPr/>
                </a:tc>
                <a:tc gridSpan="2">
                  <a:txBody>
                    <a:bodyPr/>
                    <a:lstStyle/>
                    <a:p>
                      <a:pPr algn="ctr">
                        <a:lnSpc>
                          <a:spcPct val="115000"/>
                        </a:lnSpc>
                        <a:spcAft>
                          <a:spcPts val="0"/>
                        </a:spcAft>
                      </a:pPr>
                      <a:r>
                        <a:rPr lang="en-GB" sz="1800" b="1" kern="100">
                          <a:solidFill>
                            <a:srgbClr val="000000"/>
                          </a:solidFill>
                          <a:effectLst/>
                          <a:latin typeface="Arial"/>
                          <a:ea typeface="SimHei"/>
                          <a:cs typeface="Times New Roman"/>
                        </a:rPr>
                        <a:t>101</a:t>
                      </a:r>
                      <a:r>
                        <a:rPr lang="zh-TW" sz="1800" b="1" kern="100">
                          <a:solidFill>
                            <a:srgbClr val="000000"/>
                          </a:solidFill>
                          <a:effectLst/>
                          <a:latin typeface="Arial"/>
                          <a:ea typeface="SimHei"/>
                          <a:cs typeface="Times New Roman"/>
                        </a:rPr>
                        <a:t>年度</a:t>
                      </a:r>
                      <a:endParaRPr lang="en-US" sz="1100">
                        <a:effectLst/>
                        <a:latin typeface="Calibri"/>
                        <a:ea typeface="新細明體"/>
                        <a:cs typeface="Times New Roman"/>
                      </a:endParaRPr>
                    </a:p>
                  </a:txBody>
                  <a:tcPr marL="0" marR="0" marT="0" marB="0" anchor="ctr">
                    <a:lnL>
                      <a:noFill/>
                    </a:lnL>
                    <a:lnR>
                      <a:noFill/>
                    </a:lnR>
                    <a:lnT>
                      <a:noFill/>
                    </a:lnT>
                    <a:lnB>
                      <a:noFill/>
                    </a:lnB>
                    <a:solidFill>
                      <a:srgbClr val="999999"/>
                    </a:solidFill>
                  </a:tcPr>
                </a:tc>
                <a:tc hMerge="1">
                  <a:txBody>
                    <a:bodyPr/>
                    <a:lstStyle/>
                    <a:p>
                      <a:endParaRPr lang="en-US"/>
                    </a:p>
                  </a:txBody>
                  <a:tcPr/>
                </a:tc>
              </a:tr>
              <a:tr h="522605">
                <a:tc>
                  <a:txBody>
                    <a:bodyPr/>
                    <a:lstStyle/>
                    <a:p>
                      <a:pPr>
                        <a:lnSpc>
                          <a:spcPct val="115000"/>
                        </a:lnSpc>
                        <a:spcAft>
                          <a:spcPts val="0"/>
                        </a:spcAft>
                      </a:pPr>
                      <a:r>
                        <a:rPr lang="zh-TW" sz="1800" kern="100">
                          <a:solidFill>
                            <a:srgbClr val="000000"/>
                          </a:solidFill>
                          <a:effectLst/>
                          <a:latin typeface="Arial"/>
                          <a:ea typeface="SimHei"/>
                          <a:cs typeface="Arial"/>
                        </a:rPr>
                        <a:t>期初之確定福利義務</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DEDEDE"/>
                    </a:solidFill>
                  </a:tcPr>
                </a:tc>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4</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981</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593</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4</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810</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824</a:t>
                      </a:r>
                      <a:endParaRPr lang="en-US" sz="1100">
                        <a:effectLst/>
                        <a:latin typeface="Calibri"/>
                        <a:ea typeface="新細明體"/>
                        <a:cs typeface="Times New Roman"/>
                      </a:endParaRPr>
                    </a:p>
                  </a:txBody>
                  <a:tcPr marL="0" marR="0" marT="0" marB="0" anchor="ctr">
                    <a:lnL>
                      <a:noFill/>
                    </a:lnL>
                    <a:lnR>
                      <a:noFill/>
                    </a:lnR>
                    <a:lnT>
                      <a:noFill/>
                    </a:lnT>
                    <a:lnB>
                      <a:noFill/>
                    </a:lnB>
                    <a:solidFill>
                      <a:srgbClr val="DEDEDE"/>
                    </a:solidFill>
                  </a:tcPr>
                </a:tc>
              </a:tr>
              <a:tr h="522605">
                <a:tc>
                  <a:txBody>
                    <a:bodyPr/>
                    <a:lstStyle/>
                    <a:p>
                      <a:pPr>
                        <a:lnSpc>
                          <a:spcPct val="115000"/>
                        </a:lnSpc>
                        <a:spcAft>
                          <a:spcPts val="0"/>
                        </a:spcAft>
                      </a:pPr>
                      <a:r>
                        <a:rPr lang="zh-TW" sz="1800" kern="100">
                          <a:solidFill>
                            <a:srgbClr val="000000"/>
                          </a:solidFill>
                          <a:effectLst/>
                          <a:latin typeface="Arial"/>
                          <a:ea typeface="SimHei"/>
                          <a:cs typeface="Arial"/>
                        </a:rPr>
                        <a:t>當期服務成本</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62</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205</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69</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370</a:t>
                      </a:r>
                      <a:endParaRPr lang="en-US" sz="1100">
                        <a:effectLst/>
                        <a:latin typeface="Calibri"/>
                        <a:ea typeface="新細明體"/>
                        <a:cs typeface="Times New Roman"/>
                      </a:endParaRPr>
                    </a:p>
                  </a:txBody>
                  <a:tcPr marL="0" marR="0" marT="0" marB="0" anchor="ctr">
                    <a:lnL>
                      <a:noFill/>
                    </a:lnL>
                    <a:lnR>
                      <a:noFill/>
                    </a:lnR>
                    <a:lnT>
                      <a:noFill/>
                    </a:lnT>
                    <a:lnB>
                      <a:noFill/>
                    </a:lnB>
                    <a:solidFill>
                      <a:srgbClr val="EFEFEF"/>
                    </a:solidFill>
                  </a:tcPr>
                </a:tc>
              </a:tr>
              <a:tr h="522605">
                <a:tc>
                  <a:txBody>
                    <a:bodyPr/>
                    <a:lstStyle/>
                    <a:p>
                      <a:pPr>
                        <a:lnSpc>
                          <a:spcPct val="115000"/>
                        </a:lnSpc>
                        <a:spcAft>
                          <a:spcPts val="0"/>
                        </a:spcAft>
                      </a:pPr>
                      <a:r>
                        <a:rPr lang="zh-TW" sz="1800" kern="100">
                          <a:solidFill>
                            <a:srgbClr val="000000"/>
                          </a:solidFill>
                          <a:effectLst/>
                          <a:latin typeface="Arial"/>
                          <a:ea typeface="SimHei"/>
                          <a:cs typeface="Arial"/>
                        </a:rPr>
                        <a:t>利息成本</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DEDEDE"/>
                    </a:solidFill>
                  </a:tcPr>
                </a:tc>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75</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354</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83</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594</a:t>
                      </a:r>
                      <a:endParaRPr lang="en-US" sz="1100">
                        <a:effectLst/>
                        <a:latin typeface="Calibri"/>
                        <a:ea typeface="新細明體"/>
                        <a:cs typeface="Times New Roman"/>
                      </a:endParaRPr>
                    </a:p>
                  </a:txBody>
                  <a:tcPr marL="0" marR="0" marT="0" marB="0" anchor="ctr">
                    <a:lnL>
                      <a:noFill/>
                    </a:lnL>
                    <a:lnR>
                      <a:noFill/>
                    </a:lnR>
                    <a:lnT>
                      <a:noFill/>
                    </a:lnT>
                    <a:lnB>
                      <a:noFill/>
                    </a:lnB>
                    <a:solidFill>
                      <a:srgbClr val="DEDEDE"/>
                    </a:solidFill>
                  </a:tcPr>
                </a:tc>
              </a:tr>
              <a:tr h="522605">
                <a:tc>
                  <a:txBody>
                    <a:bodyPr/>
                    <a:lstStyle/>
                    <a:p>
                      <a:pPr>
                        <a:lnSpc>
                          <a:spcPct val="115000"/>
                        </a:lnSpc>
                        <a:spcAft>
                          <a:spcPts val="0"/>
                        </a:spcAft>
                      </a:pPr>
                      <a:r>
                        <a:rPr lang="zh-TW" sz="1800" kern="100">
                          <a:solidFill>
                            <a:srgbClr val="000000"/>
                          </a:solidFill>
                          <a:effectLst/>
                          <a:latin typeface="Arial"/>
                          <a:ea typeface="SimHei"/>
                          <a:cs typeface="Arial"/>
                        </a:rPr>
                        <a:t>精算損益</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EFEFEF"/>
                    </a:solidFill>
                  </a:tcPr>
                </a:tc>
                <a:tc>
                  <a:txBody>
                    <a:bodyPr/>
                    <a:lstStyle/>
                    <a:p>
                      <a:pPr algn="r">
                        <a:lnSpc>
                          <a:spcPct val="115000"/>
                        </a:lnSpc>
                        <a:spcAft>
                          <a:spcPts val="0"/>
                        </a:spcAft>
                      </a:pPr>
                      <a:r>
                        <a:rPr lang="en-US" sz="1800" kern="100">
                          <a:effectLst/>
                          <a:latin typeface="Arial"/>
                          <a:ea typeface="新細明體"/>
                          <a:cs typeface="Times New Roman"/>
                        </a:rPr>
                        <a:t>10</a:t>
                      </a:r>
                      <a:r>
                        <a:rPr lang="en-US" sz="1800" kern="100">
                          <a:effectLst/>
                          <a:latin typeface="Arial"/>
                          <a:ea typeface="SimHei"/>
                          <a:cs typeface="Times New Roman"/>
                        </a:rPr>
                        <a:t>,0</a:t>
                      </a:r>
                      <a:r>
                        <a:rPr lang="en-US" sz="1800" kern="100">
                          <a:effectLst/>
                          <a:latin typeface="Arial"/>
                          <a:ea typeface="新細明體"/>
                          <a:cs typeface="Times New Roman"/>
                        </a:rPr>
                        <a:t>92</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EFEFEF"/>
                    </a:solidFill>
                  </a:tcPr>
                </a:tc>
                <a:tc>
                  <a:txBody>
                    <a:bodyPr/>
                    <a:lstStyle/>
                    <a:p>
                      <a:pPr algn="r">
                        <a:lnSpc>
                          <a:spcPct val="115000"/>
                        </a:lnSpc>
                        <a:spcAft>
                          <a:spcPts val="0"/>
                        </a:spcAft>
                      </a:pPr>
                      <a:r>
                        <a:rPr lang="en-US" sz="1800" kern="100">
                          <a:effectLst/>
                          <a:latin typeface="Arial"/>
                          <a:ea typeface="SimHei"/>
                          <a:cs typeface="Times New Roman"/>
                        </a:rPr>
                        <a:t> </a:t>
                      </a:r>
                      <a:endParaRPr lang="en-US" sz="1100">
                        <a:effectLst/>
                        <a:latin typeface="Calibri"/>
                        <a:ea typeface="新細明體"/>
                        <a:cs typeface="Times New Roman"/>
                      </a:endParaRPr>
                    </a:p>
                  </a:txBody>
                  <a:tcPr marL="0" marR="0" marT="0" marB="0">
                    <a:lnL>
                      <a:noFill/>
                    </a:lnL>
                    <a:lnR>
                      <a:noFill/>
                    </a:lnR>
                    <a:lnT>
                      <a:noFill/>
                    </a:lnT>
                    <a:lnB>
                      <a:noFill/>
                    </a:lnB>
                    <a:solidFill>
                      <a:srgbClr val="EFEFEF"/>
                    </a:solidFill>
                  </a:tcPr>
                </a:tc>
                <a:tc>
                  <a:txBody>
                    <a:bodyPr/>
                    <a:lstStyle/>
                    <a:p>
                      <a:pPr algn="r">
                        <a:lnSpc>
                          <a:spcPct val="115000"/>
                        </a:lnSpc>
                        <a:spcAft>
                          <a:spcPts val="0"/>
                        </a:spcAft>
                      </a:pPr>
                      <a:r>
                        <a:rPr lang="en-US" sz="1800" kern="100">
                          <a:effectLst/>
                          <a:latin typeface="Arial"/>
                          <a:ea typeface="新細明體"/>
                          <a:cs typeface="Times New Roman"/>
                        </a:rPr>
                        <a:t>224</a:t>
                      </a:r>
                      <a:r>
                        <a:rPr lang="en-US" sz="1800" kern="100">
                          <a:effectLst/>
                          <a:latin typeface="Arial"/>
                          <a:ea typeface="SimHei"/>
                          <a:cs typeface="Times New Roman"/>
                        </a:rPr>
                        <a:t>,</a:t>
                      </a:r>
                      <a:r>
                        <a:rPr lang="en-US" sz="1800" kern="100">
                          <a:effectLst/>
                          <a:latin typeface="Arial"/>
                          <a:ea typeface="新細明體"/>
                          <a:cs typeface="Times New Roman"/>
                        </a:rPr>
                        <a:t>165</a:t>
                      </a:r>
                      <a:endParaRPr lang="en-US" sz="1100">
                        <a:effectLst/>
                        <a:latin typeface="Calibri"/>
                        <a:ea typeface="新細明體"/>
                        <a:cs typeface="Times New Roman"/>
                      </a:endParaRPr>
                    </a:p>
                  </a:txBody>
                  <a:tcPr marL="0" marR="0" marT="0" marB="0" anchor="ctr">
                    <a:lnL>
                      <a:noFill/>
                    </a:lnL>
                    <a:lnR>
                      <a:noFill/>
                    </a:lnR>
                    <a:lnT>
                      <a:noFill/>
                    </a:lnT>
                    <a:lnB>
                      <a:noFill/>
                    </a:lnB>
                    <a:solidFill>
                      <a:srgbClr val="EFEFEF"/>
                    </a:solidFill>
                  </a:tcPr>
                </a:tc>
              </a:tr>
              <a:tr h="522605">
                <a:tc>
                  <a:txBody>
                    <a:bodyPr/>
                    <a:lstStyle/>
                    <a:p>
                      <a:pPr>
                        <a:lnSpc>
                          <a:spcPct val="115000"/>
                        </a:lnSpc>
                        <a:spcAft>
                          <a:spcPts val="0"/>
                        </a:spcAft>
                      </a:pPr>
                      <a:r>
                        <a:rPr lang="zh-TW" sz="1800" kern="100">
                          <a:solidFill>
                            <a:srgbClr val="000000"/>
                          </a:solidFill>
                          <a:effectLst/>
                          <a:latin typeface="Arial"/>
                          <a:ea typeface="SimHei"/>
                          <a:cs typeface="Arial"/>
                        </a:rPr>
                        <a:t>支付之福利</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DEDEDE"/>
                    </a:solidFill>
                  </a:tcPr>
                </a:tc>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(246,433)</a:t>
                      </a:r>
                      <a:endParaRPr lang="en-US" sz="1100">
                        <a:effectLst/>
                        <a:latin typeface="Calibri"/>
                        <a:ea typeface="新細明體"/>
                        <a:cs typeface="Times New Roman"/>
                      </a:endParaRP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(206</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360)</a:t>
                      </a:r>
                      <a:endParaRPr lang="en-US" sz="1100">
                        <a:effectLst/>
                        <a:latin typeface="Calibri"/>
                        <a:ea typeface="新細明體"/>
                        <a:cs typeface="Times New Roman"/>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DEDEDE"/>
                    </a:solidFill>
                  </a:tcPr>
                </a:tc>
              </a:tr>
              <a:tr h="522605">
                <a:tc>
                  <a:txBody>
                    <a:bodyPr/>
                    <a:lstStyle/>
                    <a:p>
                      <a:pPr>
                        <a:lnSpc>
                          <a:spcPct val="115000"/>
                        </a:lnSpc>
                        <a:spcAft>
                          <a:spcPts val="0"/>
                        </a:spcAft>
                      </a:pPr>
                      <a:r>
                        <a:rPr lang="zh-TW" sz="1800" kern="100">
                          <a:solidFill>
                            <a:srgbClr val="000000"/>
                          </a:solidFill>
                          <a:effectLst/>
                          <a:latin typeface="Arial"/>
                          <a:ea typeface="SimHei"/>
                          <a:cs typeface="Arial"/>
                        </a:rPr>
                        <a:t>期末之確定福利義務</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4</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882</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811</a:t>
                      </a:r>
                      <a:endParaRPr lang="en-US" sz="1100">
                        <a:effectLst/>
                        <a:latin typeface="Calibri"/>
                        <a:ea typeface="新細明體"/>
                        <a:cs typeface="Times New Roman"/>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lnL>
                      <a:noFill/>
                    </a:lnL>
                    <a:lnR>
                      <a:noFill/>
                    </a:lnR>
                    <a:lnT>
                      <a:noFill/>
                    </a:lnT>
                    <a:lnB>
                      <a:noFill/>
                    </a:lnB>
                    <a:solidFill>
                      <a:srgbClr val="EFEFEF"/>
                    </a:solidFill>
                  </a:tcPr>
                </a:tc>
                <a:tc>
                  <a:txBody>
                    <a:bodyPr/>
                    <a:lstStyle/>
                    <a:p>
                      <a:pPr algn="r">
                        <a:lnSpc>
                          <a:spcPct val="115000"/>
                        </a:lnSpc>
                        <a:spcAft>
                          <a:spcPts val="0"/>
                        </a:spcAft>
                      </a:pPr>
                      <a:r>
                        <a:rPr lang="en-US" sz="1800" kern="100" dirty="0">
                          <a:solidFill>
                            <a:srgbClr val="000000"/>
                          </a:solidFill>
                          <a:effectLst/>
                          <a:latin typeface="Arial"/>
                          <a:ea typeface="SimHei"/>
                          <a:cs typeface="Times New Roman"/>
                        </a:rPr>
                        <a:t>$</a:t>
                      </a:r>
                      <a:r>
                        <a:rPr lang="en-US" sz="1800" kern="100" dirty="0">
                          <a:solidFill>
                            <a:srgbClr val="000000"/>
                          </a:solidFill>
                          <a:effectLst/>
                          <a:latin typeface="Arial"/>
                          <a:ea typeface="新細明體"/>
                          <a:cs typeface="Times New Roman"/>
                        </a:rPr>
                        <a:t>4</a:t>
                      </a:r>
                      <a:r>
                        <a:rPr lang="en-US" sz="1800" kern="100" dirty="0">
                          <a:solidFill>
                            <a:srgbClr val="000000"/>
                          </a:solidFill>
                          <a:effectLst/>
                          <a:latin typeface="Arial"/>
                          <a:ea typeface="SimHei"/>
                          <a:cs typeface="Times New Roman"/>
                        </a:rPr>
                        <a:t>,</a:t>
                      </a:r>
                      <a:r>
                        <a:rPr lang="en-US" sz="1800" kern="100" dirty="0">
                          <a:solidFill>
                            <a:srgbClr val="000000"/>
                          </a:solidFill>
                          <a:effectLst/>
                          <a:latin typeface="Arial"/>
                          <a:ea typeface="新細明體"/>
                          <a:cs typeface="Times New Roman"/>
                        </a:rPr>
                        <a:t>981</a:t>
                      </a:r>
                      <a:r>
                        <a:rPr lang="en-US" sz="1800" kern="100" dirty="0">
                          <a:solidFill>
                            <a:srgbClr val="000000"/>
                          </a:solidFill>
                          <a:effectLst/>
                          <a:latin typeface="Arial"/>
                          <a:ea typeface="SimHei"/>
                          <a:cs typeface="Times New Roman"/>
                        </a:rPr>
                        <a:t>,</a:t>
                      </a:r>
                      <a:r>
                        <a:rPr lang="en-US" sz="1800" kern="100" dirty="0">
                          <a:solidFill>
                            <a:srgbClr val="000000"/>
                          </a:solidFill>
                          <a:effectLst/>
                          <a:latin typeface="Arial"/>
                          <a:ea typeface="新細明體"/>
                          <a:cs typeface="Times New Roman"/>
                        </a:rPr>
                        <a:t>593</a:t>
                      </a:r>
                      <a:endParaRPr lang="en-US" sz="1100" dirty="0">
                        <a:effectLst/>
                        <a:latin typeface="Calibri"/>
                        <a:ea typeface="新細明體"/>
                        <a:cs typeface="Times New Roman"/>
                      </a:endParaRPr>
                    </a:p>
                  </a:txBody>
                  <a:tcPr marL="0" marR="0" marT="0" marB="0" anchor="ctr">
                    <a:lnL>
                      <a:noFill/>
                    </a:lnL>
                    <a:lnR>
                      <a:noFill/>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FEFEF"/>
                    </a:solidFill>
                  </a:tcPr>
                </a:tc>
              </a:tr>
            </a:tbl>
          </a:graphicData>
        </a:graphic>
      </p:graphicFrame>
    </p:spTree>
    <p:extLst>
      <p:ext uri="{BB962C8B-B14F-4D97-AF65-F5344CB8AC3E}">
        <p14:creationId xmlns:p14="http://schemas.microsoft.com/office/powerpoint/2010/main" val="269261099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Arial" pitchFamily="34" charset="0"/>
              </a:rPr>
              <a:t>A</a:t>
            </a:r>
            <a:r>
              <a:rPr lang="zh-TW" altLang="en-US" dirty="0" smtClean="0"/>
              <a:t>公司目前現況（續）</a:t>
            </a:r>
            <a:endParaRPr lang="zh-TW" altLang="en-US" dirty="0"/>
          </a:p>
        </p:txBody>
      </p:sp>
      <p:sp>
        <p:nvSpPr>
          <p:cNvPr id="3" name="內容版面配置區 2"/>
          <p:cNvSpPr>
            <a:spLocks noGrp="1"/>
          </p:cNvSpPr>
          <p:nvPr>
            <p:ph idx="1"/>
          </p:nvPr>
        </p:nvSpPr>
        <p:spPr>
          <a:xfrm>
            <a:off x="457200" y="1425600"/>
            <a:ext cx="8229600" cy="686980"/>
          </a:xfrm>
        </p:spPr>
        <p:txBody>
          <a:bodyPr/>
          <a:lstStyle/>
          <a:p>
            <a:pPr lvl="0"/>
            <a:r>
              <a:rPr lang="zh-TW" altLang="en-US" dirty="0" smtClean="0"/>
              <a:t>計畫資產公允價值</a:t>
            </a:r>
            <a:r>
              <a:rPr lang="zh-TW" altLang="zh-TW" dirty="0" smtClean="0"/>
              <a:t>之</a:t>
            </a:r>
            <a:r>
              <a:rPr lang="zh-TW" altLang="en-US" dirty="0" smtClean="0"/>
              <a:t>變動</a:t>
            </a:r>
            <a:r>
              <a:rPr lang="zh-TW" altLang="zh-TW" dirty="0" smtClean="0"/>
              <a:t>如下</a:t>
            </a:r>
            <a:r>
              <a:rPr lang="zh-TW" altLang="en-US" dirty="0" smtClean="0"/>
              <a:t>：</a:t>
            </a:r>
            <a:endParaRPr lang="en-US" altLang="zh-TW" dirty="0" smtClean="0"/>
          </a:p>
          <a:p>
            <a:endParaRPr lang="zh-TW" altLang="en-US" dirty="0"/>
          </a:p>
        </p:txBody>
      </p:sp>
      <p:graphicFrame>
        <p:nvGraphicFramePr>
          <p:cNvPr id="6" name="表格 5"/>
          <p:cNvGraphicFramePr>
            <a:graphicFrameLocks noGrp="1"/>
          </p:cNvGraphicFramePr>
          <p:nvPr/>
        </p:nvGraphicFramePr>
        <p:xfrm>
          <a:off x="521970" y="1945164"/>
          <a:ext cx="8100060" cy="3658235"/>
        </p:xfrm>
        <a:graphic>
          <a:graphicData uri="http://schemas.openxmlformats.org/drawingml/2006/table">
            <a:tbl>
              <a:tblPr/>
              <a:tblGrid>
                <a:gridCol w="2877227"/>
                <a:gridCol w="362035"/>
                <a:gridCol w="2250334"/>
                <a:gridCol w="233735"/>
                <a:gridCol w="2376729"/>
              </a:tblGrid>
              <a:tr h="522605">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999999"/>
                    </a:solidFill>
                  </a:tcPr>
                </a:tc>
                <a:tc gridSpan="2">
                  <a:txBody>
                    <a:bodyPr/>
                    <a:lstStyle/>
                    <a:p>
                      <a:pPr algn="ctr">
                        <a:lnSpc>
                          <a:spcPct val="115000"/>
                        </a:lnSpc>
                        <a:spcAft>
                          <a:spcPts val="0"/>
                        </a:spcAft>
                      </a:pPr>
                      <a:r>
                        <a:rPr lang="en-GB" sz="1800" b="1" kern="100">
                          <a:solidFill>
                            <a:srgbClr val="000000"/>
                          </a:solidFill>
                          <a:effectLst/>
                          <a:latin typeface="Arial"/>
                          <a:ea typeface="SimHei"/>
                          <a:cs typeface="Times New Roman"/>
                        </a:rPr>
                        <a:t>10</a:t>
                      </a:r>
                      <a:r>
                        <a:rPr lang="en-GB" sz="1800" b="1" kern="100">
                          <a:solidFill>
                            <a:srgbClr val="000000"/>
                          </a:solidFill>
                          <a:effectLst/>
                          <a:latin typeface="Arial"/>
                          <a:ea typeface="新細明體"/>
                          <a:cs typeface="Times New Roman"/>
                        </a:rPr>
                        <a:t>2</a:t>
                      </a:r>
                      <a:r>
                        <a:rPr lang="zh-TW" sz="1800" b="1" kern="100">
                          <a:solidFill>
                            <a:srgbClr val="000000"/>
                          </a:solidFill>
                          <a:effectLst/>
                          <a:latin typeface="Arial"/>
                          <a:ea typeface="SimHei"/>
                          <a:cs typeface="Times New Roman"/>
                        </a:rPr>
                        <a:t>年度</a:t>
                      </a:r>
                      <a:endParaRPr lang="en-US" sz="1100">
                        <a:effectLst/>
                        <a:latin typeface="Calibri"/>
                        <a:ea typeface="新細明體"/>
                        <a:cs typeface="Times New Roman"/>
                      </a:endParaRPr>
                    </a:p>
                  </a:txBody>
                  <a:tcPr marL="89535" marR="89535" marT="45085" marB="45085" anchor="ctr">
                    <a:lnL>
                      <a:noFill/>
                    </a:lnL>
                    <a:lnR>
                      <a:noFill/>
                    </a:lnR>
                    <a:lnT>
                      <a:noFill/>
                    </a:lnT>
                    <a:lnB>
                      <a:noFill/>
                    </a:lnB>
                    <a:solidFill>
                      <a:srgbClr val="999999"/>
                    </a:solidFill>
                  </a:tcPr>
                </a:tc>
                <a:tc hMerge="1">
                  <a:txBody>
                    <a:bodyPr/>
                    <a:lstStyle/>
                    <a:p>
                      <a:endParaRPr lang="en-US"/>
                    </a:p>
                  </a:txBody>
                  <a:tcPr/>
                </a:tc>
                <a:tc gridSpan="2">
                  <a:txBody>
                    <a:bodyPr/>
                    <a:lstStyle/>
                    <a:p>
                      <a:pPr algn="ctr">
                        <a:lnSpc>
                          <a:spcPct val="115000"/>
                        </a:lnSpc>
                        <a:spcAft>
                          <a:spcPts val="0"/>
                        </a:spcAft>
                      </a:pPr>
                      <a:r>
                        <a:rPr lang="en-GB" sz="1800" b="1" kern="100">
                          <a:solidFill>
                            <a:srgbClr val="000000"/>
                          </a:solidFill>
                          <a:effectLst/>
                          <a:latin typeface="Arial"/>
                          <a:ea typeface="SimHei"/>
                          <a:cs typeface="Times New Roman"/>
                        </a:rPr>
                        <a:t>101</a:t>
                      </a:r>
                      <a:r>
                        <a:rPr lang="zh-TW" sz="1800" b="1" kern="100">
                          <a:solidFill>
                            <a:srgbClr val="000000"/>
                          </a:solidFill>
                          <a:effectLst/>
                          <a:latin typeface="Arial"/>
                          <a:ea typeface="SimHei"/>
                          <a:cs typeface="Times New Roman"/>
                        </a:rPr>
                        <a:t>年度</a:t>
                      </a:r>
                      <a:endParaRPr lang="en-US" sz="1100">
                        <a:effectLst/>
                        <a:latin typeface="Calibri"/>
                        <a:ea typeface="新細明體"/>
                        <a:cs typeface="Times New Roman"/>
                      </a:endParaRPr>
                    </a:p>
                  </a:txBody>
                  <a:tcPr marL="0" marR="0" marT="0" marB="0" anchor="ctr">
                    <a:lnL>
                      <a:noFill/>
                    </a:lnL>
                    <a:lnR>
                      <a:noFill/>
                    </a:lnR>
                    <a:lnT>
                      <a:noFill/>
                    </a:lnT>
                    <a:lnB>
                      <a:noFill/>
                    </a:lnB>
                    <a:solidFill>
                      <a:srgbClr val="999999"/>
                    </a:solidFill>
                  </a:tcPr>
                </a:tc>
                <a:tc hMerge="1">
                  <a:txBody>
                    <a:bodyPr/>
                    <a:lstStyle/>
                    <a:p>
                      <a:endParaRPr lang="en-US"/>
                    </a:p>
                  </a:txBody>
                  <a:tcPr/>
                </a:tc>
              </a:tr>
              <a:tr h="522605">
                <a:tc>
                  <a:txBody>
                    <a:bodyPr/>
                    <a:lstStyle/>
                    <a:p>
                      <a:pPr>
                        <a:lnSpc>
                          <a:spcPct val="115000"/>
                        </a:lnSpc>
                        <a:spcAft>
                          <a:spcPts val="0"/>
                        </a:spcAft>
                      </a:pPr>
                      <a:r>
                        <a:rPr lang="zh-TW" sz="1800" kern="100">
                          <a:solidFill>
                            <a:srgbClr val="000000"/>
                          </a:solidFill>
                          <a:effectLst/>
                          <a:latin typeface="Arial"/>
                          <a:ea typeface="SimHei"/>
                          <a:cs typeface="Arial"/>
                        </a:rPr>
                        <a:t>期初之計畫資產公允價值</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DEDEDE"/>
                    </a:solidFill>
                  </a:tcPr>
                </a:tc>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1</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926</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720</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1</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902</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739</a:t>
                      </a:r>
                      <a:endParaRPr lang="en-US" sz="1100">
                        <a:effectLst/>
                        <a:latin typeface="Calibri"/>
                        <a:ea typeface="新細明體"/>
                        <a:cs typeface="Times New Roman"/>
                      </a:endParaRPr>
                    </a:p>
                  </a:txBody>
                  <a:tcPr marL="0" marR="0" marT="0" marB="0" anchor="ctr">
                    <a:lnL>
                      <a:noFill/>
                    </a:lnL>
                    <a:lnR>
                      <a:noFill/>
                    </a:lnR>
                    <a:lnT>
                      <a:noFill/>
                    </a:lnT>
                    <a:lnB>
                      <a:noFill/>
                    </a:lnB>
                    <a:solidFill>
                      <a:srgbClr val="DEDEDE"/>
                    </a:solidFill>
                  </a:tcPr>
                </a:tc>
              </a:tr>
              <a:tr h="522605">
                <a:tc>
                  <a:txBody>
                    <a:bodyPr/>
                    <a:lstStyle/>
                    <a:p>
                      <a:pPr>
                        <a:lnSpc>
                          <a:spcPct val="115000"/>
                        </a:lnSpc>
                        <a:spcAft>
                          <a:spcPts val="0"/>
                        </a:spcAft>
                      </a:pPr>
                      <a:r>
                        <a:rPr lang="zh-TW" sz="1800" kern="100">
                          <a:solidFill>
                            <a:srgbClr val="000000"/>
                          </a:solidFill>
                          <a:effectLst/>
                          <a:latin typeface="Arial"/>
                          <a:ea typeface="SimHei"/>
                          <a:cs typeface="Arial"/>
                        </a:rPr>
                        <a:t>計畫資產報酬</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28</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901</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30</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333</a:t>
                      </a:r>
                      <a:endParaRPr lang="en-US" sz="1100">
                        <a:effectLst/>
                        <a:latin typeface="Calibri"/>
                        <a:ea typeface="新細明體"/>
                        <a:cs typeface="Times New Roman"/>
                      </a:endParaRPr>
                    </a:p>
                  </a:txBody>
                  <a:tcPr marL="0" marR="0" marT="0" marB="0" anchor="ctr">
                    <a:lnL>
                      <a:noFill/>
                    </a:lnL>
                    <a:lnR>
                      <a:noFill/>
                    </a:lnR>
                    <a:lnT>
                      <a:noFill/>
                    </a:lnT>
                    <a:lnB>
                      <a:noFill/>
                    </a:lnB>
                    <a:solidFill>
                      <a:srgbClr val="EFEFEF"/>
                    </a:solidFill>
                  </a:tcPr>
                </a:tc>
              </a:tr>
              <a:tr h="522605">
                <a:tc>
                  <a:txBody>
                    <a:bodyPr/>
                    <a:lstStyle/>
                    <a:p>
                      <a:pPr>
                        <a:lnSpc>
                          <a:spcPct val="115000"/>
                        </a:lnSpc>
                        <a:spcAft>
                          <a:spcPts val="0"/>
                        </a:spcAft>
                      </a:pPr>
                      <a:r>
                        <a:rPr lang="zh-TW" sz="1800" kern="100">
                          <a:solidFill>
                            <a:srgbClr val="000000"/>
                          </a:solidFill>
                          <a:effectLst/>
                          <a:latin typeface="Arial"/>
                          <a:ea typeface="SimHei"/>
                          <a:cs typeface="Arial"/>
                        </a:rPr>
                        <a:t>精算損失</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DEDEDE"/>
                    </a:solidFill>
                  </a:tcPr>
                </a:tc>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(5</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271)</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(4</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854)</a:t>
                      </a:r>
                      <a:endParaRPr lang="en-US" sz="1100">
                        <a:effectLst/>
                        <a:latin typeface="Calibri"/>
                        <a:ea typeface="新細明體"/>
                        <a:cs typeface="Times New Roman"/>
                      </a:endParaRPr>
                    </a:p>
                  </a:txBody>
                  <a:tcPr marL="0" marR="0" marT="0" marB="0" anchor="ctr">
                    <a:lnL>
                      <a:noFill/>
                    </a:lnL>
                    <a:lnR>
                      <a:noFill/>
                    </a:lnR>
                    <a:lnT>
                      <a:noFill/>
                    </a:lnT>
                    <a:lnB>
                      <a:noFill/>
                    </a:lnB>
                    <a:solidFill>
                      <a:srgbClr val="DEDEDE"/>
                    </a:solidFill>
                  </a:tcPr>
                </a:tc>
              </a:tr>
              <a:tr h="522605">
                <a:tc>
                  <a:txBody>
                    <a:bodyPr/>
                    <a:lstStyle/>
                    <a:p>
                      <a:pPr>
                        <a:lnSpc>
                          <a:spcPct val="115000"/>
                        </a:lnSpc>
                        <a:spcAft>
                          <a:spcPts val="0"/>
                        </a:spcAft>
                      </a:pPr>
                      <a:r>
                        <a:rPr lang="zh-TW" sz="1800" kern="100">
                          <a:solidFill>
                            <a:srgbClr val="000000"/>
                          </a:solidFill>
                          <a:effectLst/>
                          <a:latin typeface="Arial"/>
                          <a:ea typeface="SimHei"/>
                          <a:cs typeface="Arial"/>
                        </a:rPr>
                        <a:t>雇主提撥數</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EFEFEF"/>
                    </a:solidFill>
                  </a:tcPr>
                </a:tc>
                <a:tc>
                  <a:txBody>
                    <a:bodyPr/>
                    <a:lstStyle/>
                    <a:p>
                      <a:pPr algn="r">
                        <a:lnSpc>
                          <a:spcPct val="115000"/>
                        </a:lnSpc>
                        <a:spcAft>
                          <a:spcPts val="0"/>
                        </a:spcAft>
                      </a:pPr>
                      <a:r>
                        <a:rPr lang="en-US" sz="1800" kern="100">
                          <a:effectLst/>
                          <a:latin typeface="Arial"/>
                          <a:ea typeface="新細明體"/>
                          <a:cs typeface="Times New Roman"/>
                        </a:rPr>
                        <a:t>165</a:t>
                      </a:r>
                      <a:r>
                        <a:rPr lang="en-US" sz="1800" kern="100">
                          <a:effectLst/>
                          <a:latin typeface="Arial"/>
                          <a:ea typeface="SimHei"/>
                          <a:cs typeface="Times New Roman"/>
                        </a:rPr>
                        <a:t>,</a:t>
                      </a:r>
                      <a:r>
                        <a:rPr lang="en-US" sz="1800" kern="100">
                          <a:effectLst/>
                          <a:latin typeface="Arial"/>
                          <a:ea typeface="新細明體"/>
                          <a:cs typeface="Times New Roman"/>
                        </a:rPr>
                        <a:t>23</a:t>
                      </a:r>
                      <a:r>
                        <a:rPr lang="en-US" sz="1800" kern="100">
                          <a:effectLst/>
                          <a:latin typeface="Arial"/>
                          <a:ea typeface="SimHei"/>
                          <a:cs typeface="Times New Roman"/>
                        </a:rPr>
                        <a:t>0</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EFEFEF"/>
                    </a:solidFill>
                  </a:tcPr>
                </a:tc>
                <a:tc>
                  <a:txBody>
                    <a:bodyPr/>
                    <a:lstStyle/>
                    <a:p>
                      <a:pPr algn="r">
                        <a:lnSpc>
                          <a:spcPct val="115000"/>
                        </a:lnSpc>
                        <a:spcAft>
                          <a:spcPts val="0"/>
                        </a:spcAft>
                      </a:pPr>
                      <a:r>
                        <a:rPr lang="en-US" sz="1800" kern="100">
                          <a:effectLst/>
                          <a:latin typeface="Arial"/>
                          <a:ea typeface="SimHei"/>
                          <a:cs typeface="Times New Roman"/>
                        </a:rPr>
                        <a:t> </a:t>
                      </a:r>
                      <a:endParaRPr lang="en-US" sz="1100">
                        <a:effectLst/>
                        <a:latin typeface="Calibri"/>
                        <a:ea typeface="新細明體"/>
                        <a:cs typeface="Times New Roman"/>
                      </a:endParaRPr>
                    </a:p>
                  </a:txBody>
                  <a:tcPr marL="0" marR="0" marT="0" marB="0">
                    <a:lnL>
                      <a:noFill/>
                    </a:lnL>
                    <a:lnR>
                      <a:noFill/>
                    </a:lnR>
                    <a:lnT>
                      <a:noFill/>
                    </a:lnT>
                    <a:lnB>
                      <a:noFill/>
                    </a:lnB>
                    <a:solidFill>
                      <a:srgbClr val="EFEFEF"/>
                    </a:solidFill>
                  </a:tcPr>
                </a:tc>
                <a:tc>
                  <a:txBody>
                    <a:bodyPr/>
                    <a:lstStyle/>
                    <a:p>
                      <a:pPr algn="r">
                        <a:lnSpc>
                          <a:spcPct val="115000"/>
                        </a:lnSpc>
                        <a:spcAft>
                          <a:spcPts val="0"/>
                        </a:spcAft>
                      </a:pPr>
                      <a:r>
                        <a:rPr lang="en-US" sz="1800" kern="100">
                          <a:effectLst/>
                          <a:latin typeface="Arial"/>
                          <a:ea typeface="新細明體"/>
                          <a:cs typeface="Times New Roman"/>
                        </a:rPr>
                        <a:t>173</a:t>
                      </a:r>
                      <a:r>
                        <a:rPr lang="en-US" sz="1800" kern="100">
                          <a:effectLst/>
                          <a:latin typeface="Arial"/>
                          <a:ea typeface="SimHei"/>
                          <a:cs typeface="Times New Roman"/>
                        </a:rPr>
                        <a:t>,</a:t>
                      </a:r>
                      <a:r>
                        <a:rPr lang="en-US" sz="1800" kern="100">
                          <a:effectLst/>
                          <a:latin typeface="Arial"/>
                          <a:ea typeface="新細明體"/>
                          <a:cs typeface="Times New Roman"/>
                        </a:rPr>
                        <a:t>8</a:t>
                      </a:r>
                      <a:r>
                        <a:rPr lang="en-US" sz="1800" kern="100">
                          <a:effectLst/>
                          <a:latin typeface="Arial"/>
                          <a:ea typeface="SimHei"/>
                          <a:cs typeface="Times New Roman"/>
                        </a:rPr>
                        <a:t>0</a:t>
                      </a:r>
                      <a:r>
                        <a:rPr lang="en-US" sz="1800" kern="100">
                          <a:effectLst/>
                          <a:latin typeface="Arial"/>
                          <a:ea typeface="新細明體"/>
                          <a:cs typeface="Times New Roman"/>
                        </a:rPr>
                        <a:t>5</a:t>
                      </a:r>
                      <a:endParaRPr lang="en-US" sz="1100">
                        <a:effectLst/>
                        <a:latin typeface="Calibri"/>
                        <a:ea typeface="新細明體"/>
                        <a:cs typeface="Times New Roman"/>
                      </a:endParaRPr>
                    </a:p>
                  </a:txBody>
                  <a:tcPr marL="0" marR="0" marT="0" marB="0" anchor="ctr">
                    <a:lnL>
                      <a:noFill/>
                    </a:lnL>
                    <a:lnR>
                      <a:noFill/>
                    </a:lnR>
                    <a:lnT>
                      <a:noFill/>
                    </a:lnT>
                    <a:lnB>
                      <a:noFill/>
                    </a:lnB>
                    <a:solidFill>
                      <a:srgbClr val="EFEFEF"/>
                    </a:solidFill>
                  </a:tcPr>
                </a:tc>
              </a:tr>
              <a:tr h="522605">
                <a:tc>
                  <a:txBody>
                    <a:bodyPr/>
                    <a:lstStyle/>
                    <a:p>
                      <a:pPr>
                        <a:lnSpc>
                          <a:spcPct val="115000"/>
                        </a:lnSpc>
                        <a:spcAft>
                          <a:spcPts val="0"/>
                        </a:spcAft>
                      </a:pPr>
                      <a:r>
                        <a:rPr lang="zh-TW" sz="1800" kern="100">
                          <a:solidFill>
                            <a:srgbClr val="000000"/>
                          </a:solidFill>
                          <a:effectLst/>
                          <a:latin typeface="Arial"/>
                          <a:ea typeface="SimHei"/>
                          <a:cs typeface="Arial"/>
                        </a:rPr>
                        <a:t>支付之福利</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DEDEDE"/>
                    </a:solidFill>
                  </a:tcPr>
                </a:tc>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(94</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775)</a:t>
                      </a:r>
                      <a:endParaRPr lang="en-US" sz="1100">
                        <a:effectLst/>
                        <a:latin typeface="Calibri"/>
                        <a:ea typeface="新細明體"/>
                        <a:cs typeface="Times New Roman"/>
                      </a:endParaRP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(175</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303)</a:t>
                      </a:r>
                      <a:endParaRPr lang="en-US" sz="1100">
                        <a:effectLst/>
                        <a:latin typeface="Calibri"/>
                        <a:ea typeface="新細明體"/>
                        <a:cs typeface="Times New Roman"/>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solidFill>
                      <a:srgbClr val="DEDEDE"/>
                    </a:solidFill>
                  </a:tcPr>
                </a:tc>
              </a:tr>
              <a:tr h="522605">
                <a:tc>
                  <a:txBody>
                    <a:bodyPr/>
                    <a:lstStyle/>
                    <a:p>
                      <a:pPr>
                        <a:lnSpc>
                          <a:spcPct val="115000"/>
                        </a:lnSpc>
                        <a:spcAft>
                          <a:spcPts val="0"/>
                        </a:spcAft>
                      </a:pPr>
                      <a:r>
                        <a:rPr lang="zh-TW" sz="1800" kern="100">
                          <a:solidFill>
                            <a:srgbClr val="000000"/>
                          </a:solidFill>
                          <a:effectLst/>
                          <a:latin typeface="Arial"/>
                          <a:ea typeface="SimHei"/>
                          <a:cs typeface="Arial"/>
                        </a:rPr>
                        <a:t>期初之計畫資產公允價值</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89535" marR="89535" marT="45085" marB="45085"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2</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020</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805</a:t>
                      </a:r>
                      <a:endParaRPr lang="en-US" sz="1100">
                        <a:effectLst/>
                        <a:latin typeface="Calibri"/>
                        <a:ea typeface="新細明體"/>
                        <a:cs typeface="Times New Roman"/>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 </a:t>
                      </a:r>
                      <a:endParaRPr lang="en-US" sz="1100">
                        <a:effectLst/>
                        <a:latin typeface="Calibri"/>
                        <a:ea typeface="新細明體"/>
                        <a:cs typeface="Times New Roman"/>
                      </a:endParaRPr>
                    </a:p>
                  </a:txBody>
                  <a:tcPr marL="0" marR="0" marT="0" marB="0">
                    <a:lnL>
                      <a:noFill/>
                    </a:lnL>
                    <a:lnR>
                      <a:noFill/>
                    </a:lnR>
                    <a:lnT>
                      <a:noFill/>
                    </a:lnT>
                    <a:lnB>
                      <a:noFill/>
                    </a:lnB>
                    <a:solidFill>
                      <a:srgbClr val="EFEFEF"/>
                    </a:solidFill>
                  </a:tcPr>
                </a:tc>
                <a:tc>
                  <a:txBody>
                    <a:bodyPr/>
                    <a:lstStyle/>
                    <a:p>
                      <a:pPr algn="r">
                        <a:lnSpc>
                          <a:spcPct val="115000"/>
                        </a:lnSpc>
                        <a:spcAft>
                          <a:spcPts val="0"/>
                        </a:spcAft>
                      </a:pPr>
                      <a:r>
                        <a:rPr lang="en-US" sz="1800" kern="100" dirty="0">
                          <a:solidFill>
                            <a:srgbClr val="000000"/>
                          </a:solidFill>
                          <a:effectLst/>
                          <a:latin typeface="Arial"/>
                          <a:ea typeface="SimHei"/>
                          <a:cs typeface="Times New Roman"/>
                        </a:rPr>
                        <a:t>$</a:t>
                      </a:r>
                      <a:r>
                        <a:rPr lang="en-US" sz="1800" kern="100" dirty="0">
                          <a:solidFill>
                            <a:srgbClr val="000000"/>
                          </a:solidFill>
                          <a:effectLst/>
                          <a:latin typeface="Arial"/>
                          <a:ea typeface="新細明體"/>
                          <a:cs typeface="Times New Roman"/>
                        </a:rPr>
                        <a:t>1</a:t>
                      </a:r>
                      <a:r>
                        <a:rPr lang="en-US" sz="1800" kern="100" dirty="0">
                          <a:solidFill>
                            <a:srgbClr val="000000"/>
                          </a:solidFill>
                          <a:effectLst/>
                          <a:latin typeface="Arial"/>
                          <a:ea typeface="SimHei"/>
                          <a:cs typeface="Times New Roman"/>
                        </a:rPr>
                        <a:t>,</a:t>
                      </a:r>
                      <a:r>
                        <a:rPr lang="en-US" sz="1800" kern="100" dirty="0">
                          <a:solidFill>
                            <a:srgbClr val="000000"/>
                          </a:solidFill>
                          <a:effectLst/>
                          <a:latin typeface="Arial"/>
                          <a:ea typeface="新細明體"/>
                          <a:cs typeface="Times New Roman"/>
                        </a:rPr>
                        <a:t>926</a:t>
                      </a:r>
                      <a:r>
                        <a:rPr lang="en-US" sz="1800" kern="100" dirty="0">
                          <a:solidFill>
                            <a:srgbClr val="000000"/>
                          </a:solidFill>
                          <a:effectLst/>
                          <a:latin typeface="Arial"/>
                          <a:ea typeface="SimHei"/>
                          <a:cs typeface="Times New Roman"/>
                        </a:rPr>
                        <a:t>,</a:t>
                      </a:r>
                      <a:r>
                        <a:rPr lang="en-US" sz="1800" kern="100" dirty="0">
                          <a:solidFill>
                            <a:srgbClr val="000000"/>
                          </a:solidFill>
                          <a:effectLst/>
                          <a:latin typeface="Arial"/>
                          <a:ea typeface="新細明體"/>
                          <a:cs typeface="Times New Roman"/>
                        </a:rPr>
                        <a:t>720</a:t>
                      </a:r>
                      <a:endParaRPr lang="en-US" sz="1100" dirty="0">
                        <a:effectLst/>
                        <a:latin typeface="Calibri"/>
                        <a:ea typeface="新細明體"/>
                        <a:cs typeface="Times New Roman"/>
                      </a:endParaRPr>
                    </a:p>
                  </a:txBody>
                  <a:tcPr marL="0" marR="0" marT="0" marB="0" anchor="ctr">
                    <a:lnL>
                      <a:noFill/>
                    </a:lnL>
                    <a:lnR>
                      <a:noFill/>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FEFEF"/>
                    </a:solidFill>
                  </a:tcPr>
                </a:tc>
              </a:tr>
            </a:tbl>
          </a:graphicData>
        </a:graphic>
      </p:graphicFrame>
    </p:spTree>
    <p:extLst>
      <p:ext uri="{BB962C8B-B14F-4D97-AF65-F5344CB8AC3E}">
        <p14:creationId xmlns:p14="http://schemas.microsoft.com/office/powerpoint/2010/main" val="125196535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Arial" pitchFamily="34" charset="0"/>
              </a:rPr>
              <a:t>A</a:t>
            </a:r>
            <a:r>
              <a:rPr lang="zh-TW" altLang="en-US" dirty="0" smtClean="0"/>
              <a:t>公司目前現況（續）</a:t>
            </a:r>
            <a:endParaRPr lang="zh-TW" altLang="en-US" dirty="0"/>
          </a:p>
        </p:txBody>
      </p:sp>
      <p:sp>
        <p:nvSpPr>
          <p:cNvPr id="3" name="內容版面配置區 2"/>
          <p:cNvSpPr>
            <a:spLocks noGrp="1"/>
          </p:cNvSpPr>
          <p:nvPr>
            <p:ph idx="1"/>
          </p:nvPr>
        </p:nvSpPr>
        <p:spPr>
          <a:xfrm>
            <a:off x="457200" y="1425599"/>
            <a:ext cx="8229600" cy="952643"/>
          </a:xfrm>
        </p:spPr>
        <p:txBody>
          <a:bodyPr/>
          <a:lstStyle/>
          <a:p>
            <a:pPr lvl="0"/>
            <a:r>
              <a:rPr lang="zh-TW" altLang="en-US" dirty="0" smtClean="0"/>
              <a:t>確定福利計畫認列至損益之成本</a:t>
            </a:r>
            <a:r>
              <a:rPr lang="zh-TW" altLang="zh-TW" dirty="0" smtClean="0"/>
              <a:t>如下</a:t>
            </a:r>
            <a:r>
              <a:rPr lang="zh-TW" altLang="en-US" dirty="0" smtClean="0"/>
              <a:t>：</a:t>
            </a:r>
            <a:endParaRPr lang="en-US" altLang="zh-TW" dirty="0" smtClean="0"/>
          </a:p>
          <a:p>
            <a:endParaRPr lang="zh-TW" altLang="en-US" dirty="0"/>
          </a:p>
        </p:txBody>
      </p:sp>
      <p:graphicFrame>
        <p:nvGraphicFramePr>
          <p:cNvPr id="6" name="表格 5"/>
          <p:cNvGraphicFramePr>
            <a:graphicFrameLocks noGrp="1"/>
          </p:cNvGraphicFramePr>
          <p:nvPr>
            <p:extLst>
              <p:ext uri="{D42A27DB-BD31-4B8C-83A1-F6EECF244321}">
                <p14:modId xmlns:p14="http://schemas.microsoft.com/office/powerpoint/2010/main" val="746487556"/>
              </p:ext>
            </p:extLst>
          </p:nvPr>
        </p:nvGraphicFramePr>
        <p:xfrm>
          <a:off x="977900" y="2017985"/>
          <a:ext cx="7188200" cy="3909899"/>
        </p:xfrm>
        <a:graphic>
          <a:graphicData uri="http://schemas.openxmlformats.org/drawingml/2006/table">
            <a:tbl>
              <a:tblPr/>
              <a:tblGrid>
                <a:gridCol w="3216275"/>
                <a:gridCol w="240665"/>
                <a:gridCol w="1751330"/>
                <a:gridCol w="241300"/>
                <a:gridCol w="1738630"/>
              </a:tblGrid>
              <a:tr h="558557">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999999"/>
                    </a:solidFill>
                  </a:tcPr>
                </a:tc>
                <a:tc gridSpan="2">
                  <a:txBody>
                    <a:bodyPr/>
                    <a:lstStyle/>
                    <a:p>
                      <a:pPr algn="ctr">
                        <a:lnSpc>
                          <a:spcPct val="115000"/>
                        </a:lnSpc>
                        <a:spcAft>
                          <a:spcPts val="0"/>
                        </a:spcAft>
                      </a:pPr>
                      <a:r>
                        <a:rPr lang="en-GB" sz="1800" b="1" kern="100">
                          <a:solidFill>
                            <a:srgbClr val="000000"/>
                          </a:solidFill>
                          <a:effectLst/>
                          <a:latin typeface="Arial"/>
                          <a:ea typeface="SimHei"/>
                          <a:cs typeface="Times New Roman"/>
                        </a:rPr>
                        <a:t>10</a:t>
                      </a:r>
                      <a:r>
                        <a:rPr lang="en-US" sz="1800" b="1" kern="100">
                          <a:solidFill>
                            <a:srgbClr val="000000"/>
                          </a:solidFill>
                          <a:effectLst/>
                          <a:latin typeface="Arial"/>
                          <a:ea typeface="SimHei"/>
                          <a:cs typeface="Times New Roman"/>
                        </a:rPr>
                        <a:t>2</a:t>
                      </a:r>
                      <a:r>
                        <a:rPr lang="zh-TW" sz="1800" b="1" kern="100">
                          <a:solidFill>
                            <a:srgbClr val="000000"/>
                          </a:solidFill>
                          <a:effectLst/>
                          <a:latin typeface="Arial"/>
                          <a:ea typeface="SimHei"/>
                          <a:cs typeface="Times New Roman"/>
                        </a:rPr>
                        <a:t>年度</a:t>
                      </a:r>
                      <a:endParaRPr lang="en-US" sz="1100">
                        <a:effectLst/>
                        <a:latin typeface="Calibri"/>
                        <a:ea typeface="新細明體"/>
                        <a:cs typeface="Times New Roman"/>
                      </a:endParaRPr>
                    </a:p>
                  </a:txBody>
                  <a:tcPr marL="89535" marR="89535" marT="45085" marB="45085" anchor="ctr">
                    <a:lnL>
                      <a:noFill/>
                    </a:lnL>
                    <a:lnR>
                      <a:noFill/>
                    </a:lnR>
                    <a:lnT>
                      <a:noFill/>
                    </a:lnT>
                    <a:lnB>
                      <a:noFill/>
                    </a:lnB>
                    <a:solidFill>
                      <a:srgbClr val="999999"/>
                    </a:solidFill>
                  </a:tcPr>
                </a:tc>
                <a:tc hMerge="1">
                  <a:txBody>
                    <a:bodyPr/>
                    <a:lstStyle/>
                    <a:p>
                      <a:endParaRPr lang="en-US"/>
                    </a:p>
                  </a:txBody>
                  <a:tcPr/>
                </a:tc>
                <a:tc gridSpan="2">
                  <a:txBody>
                    <a:bodyPr/>
                    <a:lstStyle/>
                    <a:p>
                      <a:pPr algn="ctr">
                        <a:lnSpc>
                          <a:spcPct val="115000"/>
                        </a:lnSpc>
                        <a:spcAft>
                          <a:spcPts val="0"/>
                        </a:spcAft>
                      </a:pPr>
                      <a:r>
                        <a:rPr lang="en-GB" sz="1800" b="1" kern="100">
                          <a:solidFill>
                            <a:srgbClr val="000000"/>
                          </a:solidFill>
                          <a:effectLst/>
                          <a:latin typeface="Arial"/>
                          <a:ea typeface="SimHei"/>
                          <a:cs typeface="Times New Roman"/>
                        </a:rPr>
                        <a:t>101</a:t>
                      </a:r>
                      <a:r>
                        <a:rPr lang="zh-TW" sz="1800" b="1" kern="100">
                          <a:solidFill>
                            <a:srgbClr val="000000"/>
                          </a:solidFill>
                          <a:effectLst/>
                          <a:latin typeface="Arial"/>
                          <a:ea typeface="SimHei"/>
                          <a:cs typeface="Arial"/>
                        </a:rPr>
                        <a:t>年度</a:t>
                      </a:r>
                      <a:endParaRPr lang="en-US" sz="1100">
                        <a:effectLst/>
                        <a:latin typeface="Calibri"/>
                        <a:ea typeface="新細明體"/>
                        <a:cs typeface="Times New Roman"/>
                      </a:endParaRPr>
                    </a:p>
                  </a:txBody>
                  <a:tcPr marL="89535" marR="89535" marT="45085" marB="45085" anchor="ctr">
                    <a:lnL>
                      <a:noFill/>
                    </a:lnL>
                    <a:lnR>
                      <a:noFill/>
                    </a:lnR>
                    <a:lnT>
                      <a:noFill/>
                    </a:lnT>
                    <a:lnB>
                      <a:noFill/>
                    </a:lnB>
                    <a:solidFill>
                      <a:srgbClr val="999999"/>
                    </a:solidFill>
                  </a:tcPr>
                </a:tc>
                <a:tc hMerge="1">
                  <a:txBody>
                    <a:bodyPr/>
                    <a:lstStyle/>
                    <a:p>
                      <a:endParaRPr lang="en-US"/>
                    </a:p>
                  </a:txBody>
                  <a:tcPr/>
                </a:tc>
              </a:tr>
              <a:tr h="558557">
                <a:tc>
                  <a:txBody>
                    <a:bodyPr/>
                    <a:lstStyle/>
                    <a:p>
                      <a:pPr>
                        <a:lnSpc>
                          <a:spcPct val="115000"/>
                        </a:lnSpc>
                        <a:spcAft>
                          <a:spcPts val="0"/>
                        </a:spcAft>
                      </a:pPr>
                      <a:r>
                        <a:rPr lang="zh-TW" sz="1800" kern="100">
                          <a:solidFill>
                            <a:srgbClr val="000000"/>
                          </a:solidFill>
                          <a:effectLst/>
                          <a:latin typeface="Arial"/>
                          <a:ea typeface="SimHei"/>
                          <a:cs typeface="Arial"/>
                        </a:rPr>
                        <a:t>當期服務成本</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DEDEDE"/>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62</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205</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DEDEDE"/>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69</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370</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DEDEDE"/>
                    </a:solidFill>
                  </a:tcPr>
                </a:tc>
              </a:tr>
              <a:tr h="558557">
                <a:tc>
                  <a:txBody>
                    <a:bodyPr/>
                    <a:lstStyle/>
                    <a:p>
                      <a:pPr>
                        <a:lnSpc>
                          <a:spcPct val="115000"/>
                        </a:lnSpc>
                        <a:spcAft>
                          <a:spcPts val="0"/>
                        </a:spcAft>
                      </a:pPr>
                      <a:r>
                        <a:rPr lang="zh-TW" sz="1800" kern="100">
                          <a:solidFill>
                            <a:srgbClr val="000000"/>
                          </a:solidFill>
                          <a:effectLst/>
                          <a:latin typeface="Arial"/>
                          <a:ea typeface="SimHei"/>
                          <a:cs typeface="Arial"/>
                        </a:rPr>
                        <a:t>利息成本</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75,354</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83,594</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EFEFEF"/>
                    </a:solidFill>
                  </a:tcPr>
                </a:tc>
              </a:tr>
              <a:tr h="558557">
                <a:tc>
                  <a:txBody>
                    <a:bodyPr/>
                    <a:lstStyle/>
                    <a:p>
                      <a:pPr>
                        <a:lnSpc>
                          <a:spcPct val="115000"/>
                        </a:lnSpc>
                        <a:spcAft>
                          <a:spcPts val="0"/>
                        </a:spcAft>
                      </a:pPr>
                      <a:r>
                        <a:rPr lang="zh-TW" sz="1800" kern="100">
                          <a:solidFill>
                            <a:srgbClr val="000000"/>
                          </a:solidFill>
                          <a:effectLst/>
                          <a:latin typeface="Arial"/>
                          <a:ea typeface="SimHei"/>
                          <a:cs typeface="Arial"/>
                        </a:rPr>
                        <a:t>計畫資產預期報酬</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DEDEDE"/>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28</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9</a:t>
                      </a:r>
                      <a:r>
                        <a:rPr lang="en-US" sz="1800" kern="100">
                          <a:solidFill>
                            <a:srgbClr val="000000"/>
                          </a:solidFill>
                          <a:effectLst/>
                          <a:latin typeface="Arial"/>
                          <a:ea typeface="SimHei"/>
                          <a:cs typeface="Times New Roman"/>
                        </a:rPr>
                        <a:t>0</a:t>
                      </a:r>
                      <a:r>
                        <a:rPr lang="en-US" sz="1800" kern="100">
                          <a:solidFill>
                            <a:srgbClr val="000000"/>
                          </a:solidFill>
                          <a:effectLst/>
                          <a:latin typeface="Arial"/>
                          <a:ea typeface="新細明體"/>
                          <a:cs typeface="Times New Roman"/>
                        </a:rPr>
                        <a:t>1</a:t>
                      </a:r>
                      <a:r>
                        <a:rPr lang="en-US" sz="1800" kern="100">
                          <a:solidFill>
                            <a:srgbClr val="000000"/>
                          </a:solidFill>
                          <a:effectLst/>
                          <a:latin typeface="Arial"/>
                          <a:ea typeface="SimHei"/>
                          <a:cs typeface="Times New Roman"/>
                        </a:rPr>
                        <a:t>)</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DEDEDE"/>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DEDEDE"/>
                    </a:solidFill>
                  </a:tcPr>
                </a:tc>
                <a:tc>
                  <a:txBody>
                    <a:bodyPr/>
                    <a:lstStyle/>
                    <a:p>
                      <a:pPr algn="r">
                        <a:lnSpc>
                          <a:spcPct val="115000"/>
                        </a:lnSpc>
                        <a:spcAft>
                          <a:spcPts val="0"/>
                        </a:spcAft>
                      </a:pP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30</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333</a:t>
                      </a:r>
                      <a:r>
                        <a:rPr lang="en-US" sz="1800" kern="100">
                          <a:solidFill>
                            <a:srgbClr val="000000"/>
                          </a:solidFill>
                          <a:effectLst/>
                          <a:latin typeface="Arial"/>
                          <a:ea typeface="SimHei"/>
                          <a:cs typeface="Times New Roman"/>
                        </a:rPr>
                        <a:t>)</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DEDEDE"/>
                    </a:solidFill>
                  </a:tcPr>
                </a:tc>
              </a:tr>
              <a:tr h="558557">
                <a:tc>
                  <a:txBody>
                    <a:bodyPr/>
                    <a:lstStyle/>
                    <a:p>
                      <a:pPr>
                        <a:lnSpc>
                          <a:spcPct val="115000"/>
                        </a:lnSpc>
                        <a:spcAft>
                          <a:spcPts val="0"/>
                        </a:spcAft>
                      </a:pPr>
                      <a:r>
                        <a:rPr lang="zh-TW" sz="1800" kern="100">
                          <a:solidFill>
                            <a:srgbClr val="000000"/>
                          </a:solidFill>
                          <a:effectLst/>
                          <a:latin typeface="Arial"/>
                          <a:ea typeface="SimHei"/>
                          <a:cs typeface="Arial"/>
                        </a:rPr>
                        <a:t>精算損益攤銷數</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521</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232</a:t>
                      </a:r>
                      <a:endParaRPr lang="en-US" sz="1100">
                        <a:effectLst/>
                        <a:latin typeface="Calibri"/>
                        <a:ea typeface="新細明體"/>
                        <a:cs typeface="Times New Roman"/>
                      </a:endParaRPr>
                    </a:p>
                  </a:txBody>
                  <a:tcPr marL="9525" marR="9525" marT="9525" marB="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499</a:t>
                      </a:r>
                      <a:r>
                        <a:rPr lang="en-US" sz="1800" kern="100">
                          <a:solidFill>
                            <a:srgbClr val="000000"/>
                          </a:solidFill>
                          <a:effectLst/>
                          <a:latin typeface="Arial"/>
                          <a:ea typeface="SimHei"/>
                          <a:cs typeface="Times New Roman"/>
                        </a:rPr>
                        <a:t>,</a:t>
                      </a:r>
                      <a:r>
                        <a:rPr lang="en-US" sz="1800" kern="100">
                          <a:solidFill>
                            <a:srgbClr val="000000"/>
                          </a:solidFill>
                          <a:effectLst/>
                          <a:latin typeface="Arial"/>
                          <a:ea typeface="新細明體"/>
                          <a:cs typeface="Times New Roman"/>
                        </a:rPr>
                        <a:t>435</a:t>
                      </a:r>
                      <a:endParaRPr lang="en-US" sz="1100">
                        <a:effectLst/>
                        <a:latin typeface="Calibri"/>
                        <a:ea typeface="新細明體"/>
                        <a:cs typeface="Times New Roman"/>
                      </a:endParaRPr>
                    </a:p>
                  </a:txBody>
                  <a:tcPr marL="6985" marR="6985" marT="6985" marB="0" anchor="ctr">
                    <a:lnL>
                      <a:noFill/>
                    </a:lnL>
                    <a:lnR>
                      <a:noFill/>
                    </a:lnR>
                    <a:lnT>
                      <a:noFill/>
                    </a:lnT>
                    <a:lnB>
                      <a:noFill/>
                    </a:lnB>
                    <a:solidFill>
                      <a:srgbClr val="EFEFEF"/>
                    </a:solidFill>
                  </a:tcPr>
                </a:tc>
              </a:tr>
              <a:tr h="558557">
                <a:tc>
                  <a:txBody>
                    <a:bodyPr/>
                    <a:lstStyle/>
                    <a:p>
                      <a:pPr>
                        <a:lnSpc>
                          <a:spcPct val="115000"/>
                        </a:lnSpc>
                        <a:spcAft>
                          <a:spcPts val="0"/>
                        </a:spcAft>
                      </a:pPr>
                      <a:r>
                        <a:rPr lang="zh-TW" sz="1800" kern="100">
                          <a:solidFill>
                            <a:srgbClr val="000000"/>
                          </a:solidFill>
                          <a:effectLst/>
                          <a:latin typeface="Arial"/>
                          <a:ea typeface="SimHei"/>
                          <a:cs typeface="Arial"/>
                        </a:rPr>
                        <a:t>前期服務成本攤銷數</a:t>
                      </a:r>
                      <a:endParaRPr lang="en-US" sz="1100">
                        <a:effectLst/>
                        <a:latin typeface="Calibri"/>
                        <a:ea typeface="新細明體"/>
                        <a:cs typeface="Times New Roman"/>
                      </a:endParaRPr>
                    </a:p>
                  </a:txBody>
                  <a:tcPr marL="73660" marR="73660" marT="36830" marB="36830" anchor="ctr">
                    <a:lnL>
                      <a:noFill/>
                    </a:lnL>
                    <a:lnR>
                      <a:noFill/>
                    </a:lnR>
                    <a:lnT>
                      <a:noFill/>
                    </a:lnT>
                    <a:lnB>
                      <a:noFill/>
                    </a:lnB>
                    <a:solidFill>
                      <a:srgbClr val="D9D9D9"/>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D9D9D9"/>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135</a:t>
                      </a:r>
                      <a:endParaRPr lang="en-US" sz="1100">
                        <a:effectLst/>
                        <a:latin typeface="Calibri"/>
                        <a:ea typeface="新細明體"/>
                        <a:cs typeface="Times New Roman"/>
                      </a:endParaRPr>
                    </a:p>
                  </a:txBody>
                  <a:tcPr marL="6985" marR="6985" marT="6985" marB="0" anchor="ctr">
                    <a:lnL>
                      <a:noFill/>
                    </a:lnL>
                    <a:lnR>
                      <a:noFill/>
                    </a:lnR>
                    <a:lnT>
                      <a:noFill/>
                    </a:lnT>
                    <a:lnB w="12700" cap="flat" cmpd="sng" algn="ctr">
                      <a:solidFill>
                        <a:srgbClr val="000000"/>
                      </a:solidFill>
                      <a:prstDash val="solid"/>
                      <a:round/>
                      <a:headEnd type="none" w="med" len="med"/>
                      <a:tailEnd type="none" w="med" len="med"/>
                    </a:lnB>
                    <a:solidFill>
                      <a:srgbClr val="D9D9D9"/>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D9D9D9"/>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135</a:t>
                      </a:r>
                      <a:endParaRPr lang="en-US" sz="1100">
                        <a:effectLst/>
                        <a:latin typeface="Calibri"/>
                        <a:ea typeface="新細明體"/>
                        <a:cs typeface="Times New Roman"/>
                      </a:endParaRPr>
                    </a:p>
                  </a:txBody>
                  <a:tcPr marL="6985" marR="6985" marT="6985" marB="0" anchor="ctr">
                    <a:lnL>
                      <a:noFill/>
                    </a:lnL>
                    <a:lnR>
                      <a:noFill/>
                    </a:lnR>
                    <a:lnT>
                      <a:noFill/>
                    </a:lnT>
                    <a:lnB w="12700" cap="flat" cmpd="sng" algn="ctr">
                      <a:solidFill>
                        <a:srgbClr val="000000"/>
                      </a:solidFill>
                      <a:prstDash val="solid"/>
                      <a:round/>
                      <a:headEnd type="none" w="med" len="med"/>
                      <a:tailEnd type="none" w="med" len="med"/>
                    </a:lnB>
                    <a:solidFill>
                      <a:srgbClr val="D9D9D9"/>
                    </a:solidFill>
                  </a:tcPr>
                </a:tc>
              </a:tr>
              <a:tr h="558557">
                <a:tc>
                  <a:txBody>
                    <a:bodyPr/>
                    <a:lstStyle/>
                    <a:p>
                      <a:pPr>
                        <a:lnSpc>
                          <a:spcPct val="115000"/>
                        </a:lnSpc>
                        <a:spcAft>
                          <a:spcPts val="0"/>
                        </a:spcAft>
                      </a:pPr>
                      <a:r>
                        <a:rPr lang="zh-TW" sz="1800" kern="100">
                          <a:solidFill>
                            <a:srgbClr val="000000"/>
                          </a:solidFill>
                          <a:effectLst/>
                          <a:latin typeface="Arial"/>
                          <a:ea typeface="SimHei"/>
                          <a:cs typeface="Arial"/>
                        </a:rPr>
                        <a:t>合計</a:t>
                      </a:r>
                      <a:endParaRPr lang="en-US" sz="1100">
                        <a:effectLst/>
                        <a:latin typeface="Calibri"/>
                        <a:ea typeface="新細明體"/>
                        <a:cs typeface="Times New Roman"/>
                      </a:endParaRPr>
                    </a:p>
                  </a:txBody>
                  <a:tcPr marL="68580" marR="68580" marT="9525" marB="0" anchor="ctr">
                    <a:lnL>
                      <a:noFill/>
                    </a:lnL>
                    <a:lnR>
                      <a:noFill/>
                    </a:lnR>
                    <a:lnT>
                      <a:noFill/>
                    </a:lnT>
                    <a:lnB>
                      <a:noFill/>
                    </a:lnB>
                    <a:solidFill>
                      <a:srgbClr val="EFEFEF"/>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EFEFEF"/>
                    </a:solidFill>
                  </a:tcPr>
                </a:tc>
                <a:tc>
                  <a:txBody>
                    <a:bodyPr/>
                    <a:lstStyle/>
                    <a:p>
                      <a:pPr algn="r">
                        <a:lnSpc>
                          <a:spcPct val="115000"/>
                        </a:lnSpc>
                        <a:spcAft>
                          <a:spcPts val="0"/>
                        </a:spcAft>
                      </a:pPr>
                      <a:r>
                        <a:rPr lang="en-US" sz="1800" kern="100">
                          <a:solidFill>
                            <a:srgbClr val="000000"/>
                          </a:solidFill>
                          <a:effectLst/>
                          <a:latin typeface="Arial"/>
                          <a:ea typeface="新細明體"/>
                          <a:cs typeface="Times New Roman"/>
                        </a:rPr>
                        <a:t>630</a:t>
                      </a:r>
                      <a:r>
                        <a:rPr lang="en-US" sz="1800" kern="100">
                          <a:solidFill>
                            <a:srgbClr val="000000"/>
                          </a:solidFill>
                          <a:effectLst/>
                          <a:latin typeface="Arial"/>
                          <a:ea typeface="SimHei"/>
                          <a:cs typeface="Times New Roman"/>
                        </a:rPr>
                        <a:t>,0</a:t>
                      </a:r>
                      <a:r>
                        <a:rPr lang="en-US" sz="1800" kern="100">
                          <a:solidFill>
                            <a:srgbClr val="000000"/>
                          </a:solidFill>
                          <a:effectLst/>
                          <a:latin typeface="Arial"/>
                          <a:ea typeface="新細明體"/>
                          <a:cs typeface="Times New Roman"/>
                        </a:rPr>
                        <a:t>25</a:t>
                      </a:r>
                      <a:endParaRPr lang="en-US" sz="1100">
                        <a:effectLst/>
                        <a:latin typeface="Calibri"/>
                        <a:ea typeface="新細明體"/>
                        <a:cs typeface="Times New Roman"/>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FEFEF"/>
                    </a:solidFill>
                  </a:tcPr>
                </a:tc>
                <a:tc>
                  <a:txBody>
                    <a:bodyPr/>
                    <a:lstStyle/>
                    <a:p>
                      <a:pPr>
                        <a:lnSpc>
                          <a:spcPct val="115000"/>
                        </a:lnSpc>
                      </a:pPr>
                      <a:endParaRPr lang="en-US" sz="1100">
                        <a:effectLst/>
                        <a:latin typeface="Calibri"/>
                        <a:cs typeface="Times New Roman"/>
                      </a:endParaRPr>
                    </a:p>
                  </a:txBody>
                  <a:tcPr marL="73660" marR="73660" marT="36830" marB="36830" anchor="ctr">
                    <a:lnL>
                      <a:noFill/>
                    </a:lnL>
                    <a:lnR>
                      <a:noFill/>
                    </a:lnR>
                    <a:lnT>
                      <a:noFill/>
                    </a:lnT>
                    <a:lnB>
                      <a:noFill/>
                    </a:lnB>
                    <a:solidFill>
                      <a:srgbClr val="EFEFEF"/>
                    </a:solidFill>
                  </a:tcPr>
                </a:tc>
                <a:tc>
                  <a:txBody>
                    <a:bodyPr/>
                    <a:lstStyle/>
                    <a:p>
                      <a:pPr algn="r">
                        <a:lnSpc>
                          <a:spcPct val="115000"/>
                        </a:lnSpc>
                        <a:spcAft>
                          <a:spcPts val="0"/>
                        </a:spcAft>
                      </a:pPr>
                      <a:r>
                        <a:rPr lang="en-US" sz="1800" kern="100" dirty="0">
                          <a:solidFill>
                            <a:srgbClr val="000000"/>
                          </a:solidFill>
                          <a:effectLst/>
                          <a:latin typeface="Arial"/>
                          <a:ea typeface="新細明體"/>
                          <a:cs typeface="Times New Roman"/>
                        </a:rPr>
                        <a:t>622</a:t>
                      </a:r>
                      <a:r>
                        <a:rPr lang="en-US" sz="1800" kern="100" dirty="0">
                          <a:solidFill>
                            <a:srgbClr val="000000"/>
                          </a:solidFill>
                          <a:effectLst/>
                          <a:latin typeface="Arial"/>
                          <a:ea typeface="SimHei"/>
                          <a:cs typeface="Times New Roman"/>
                        </a:rPr>
                        <a:t>,</a:t>
                      </a:r>
                      <a:r>
                        <a:rPr lang="en-US" sz="1800" kern="100" dirty="0">
                          <a:solidFill>
                            <a:srgbClr val="000000"/>
                          </a:solidFill>
                          <a:effectLst/>
                          <a:latin typeface="Arial"/>
                          <a:ea typeface="新細明體"/>
                          <a:cs typeface="Times New Roman"/>
                        </a:rPr>
                        <a:t>201</a:t>
                      </a:r>
                      <a:endParaRPr lang="en-US" sz="1100" dirty="0">
                        <a:effectLst/>
                        <a:latin typeface="Calibri"/>
                        <a:ea typeface="新細明體"/>
                        <a:cs typeface="Times New Roman"/>
                      </a:endParaRPr>
                    </a:p>
                  </a:txBody>
                  <a:tcPr marL="6985" marR="6985" marT="6985" marB="0" anchor="ctr">
                    <a:lnL>
                      <a:noFill/>
                    </a:lnL>
                    <a:lnR>
                      <a:noFill/>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FEFEF"/>
                    </a:solidFill>
                  </a:tcPr>
                </a:tc>
              </a:tr>
            </a:tbl>
          </a:graphicData>
        </a:graphic>
      </p:graphicFrame>
    </p:spTree>
    <p:extLst>
      <p:ext uri="{BB962C8B-B14F-4D97-AF65-F5344CB8AC3E}">
        <p14:creationId xmlns:p14="http://schemas.microsoft.com/office/powerpoint/2010/main" val="341395088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t>分析對</a:t>
            </a:r>
            <a:r>
              <a:rPr lang="en-US" altLang="zh-TW" dirty="0" smtClean="0">
                <a:latin typeface="Arial" pitchFamily="34" charset="0"/>
              </a:rPr>
              <a:t>A</a:t>
            </a:r>
            <a:r>
              <a:rPr lang="zh-TW" altLang="en-US" dirty="0" smtClean="0"/>
              <a:t>公司可能之影響</a:t>
            </a:r>
            <a:endParaRPr lang="en-GB" dirty="0"/>
          </a:p>
        </p:txBody>
      </p:sp>
      <p:sp>
        <p:nvSpPr>
          <p:cNvPr id="9" name="Content Placeholder 2"/>
          <p:cNvSpPr>
            <a:spLocks noGrp="1"/>
          </p:cNvSpPr>
          <p:nvPr>
            <p:ph idx="1"/>
          </p:nvPr>
        </p:nvSpPr>
        <p:spPr>
          <a:xfrm>
            <a:off x="457199" y="1076287"/>
            <a:ext cx="8429625" cy="5024967"/>
          </a:xfrm>
        </p:spPr>
        <p:txBody>
          <a:bodyPr/>
          <a:lstStyle/>
          <a:p>
            <a:r>
              <a:rPr lang="zh-TW" altLang="en-US" dirty="0" smtClean="0">
                <a:latin typeface="+mj-lt"/>
              </a:rPr>
              <a:t>假設</a:t>
            </a:r>
            <a:r>
              <a:rPr lang="en-US" altLang="zh-TW" dirty="0">
                <a:latin typeface="+mj-lt"/>
              </a:rPr>
              <a:t>A</a:t>
            </a:r>
            <a:r>
              <a:rPr lang="zh-TW" altLang="en-US" dirty="0">
                <a:latin typeface="+mj-lt"/>
              </a:rPr>
              <a:t>公司於適用</a:t>
            </a:r>
            <a:r>
              <a:rPr lang="en-US" altLang="zh-TW" dirty="0">
                <a:latin typeface="+mj-lt"/>
              </a:rPr>
              <a:t>IAS</a:t>
            </a:r>
            <a:r>
              <a:rPr lang="zh-TW" altLang="en-US" dirty="0">
                <a:latin typeface="+mj-lt"/>
              </a:rPr>
              <a:t> </a:t>
            </a:r>
            <a:r>
              <a:rPr lang="en-US" altLang="zh-TW" dirty="0">
                <a:latin typeface="+mj-lt"/>
              </a:rPr>
              <a:t>19R</a:t>
            </a:r>
            <a:r>
              <a:rPr lang="zh-TW" altLang="en-US" dirty="0">
                <a:latin typeface="+mj-lt"/>
              </a:rPr>
              <a:t>時，淨確定福利負債</a:t>
            </a:r>
            <a:r>
              <a:rPr lang="en-GB" dirty="0">
                <a:latin typeface="+mj-lt"/>
              </a:rPr>
              <a:t>(</a:t>
            </a:r>
            <a:r>
              <a:rPr lang="zh-TW" altLang="en-US" dirty="0">
                <a:latin typeface="+mj-lt"/>
              </a:rPr>
              <a:t>資產</a:t>
            </a:r>
            <a:r>
              <a:rPr lang="en-GB" dirty="0">
                <a:latin typeface="+mj-lt"/>
              </a:rPr>
              <a:t>)</a:t>
            </a:r>
            <a:r>
              <a:rPr lang="zh-TW" altLang="en-US" dirty="0">
                <a:latin typeface="+mj-lt"/>
              </a:rPr>
              <a:t>再衡量數於發生時，列入其他綜合損益項下，並立即認列於保留</a:t>
            </a:r>
            <a:r>
              <a:rPr lang="zh-TW" altLang="en-US" dirty="0" smtClean="0">
                <a:latin typeface="+mj-lt"/>
              </a:rPr>
              <a:t>盈餘</a:t>
            </a:r>
            <a:endParaRPr lang="en-US" altLang="zh-TW" dirty="0" smtClean="0">
              <a:latin typeface="+mj-lt"/>
            </a:endParaRPr>
          </a:p>
          <a:p>
            <a:r>
              <a:rPr lang="zh-TW" altLang="en-US" dirty="0" smtClean="0">
                <a:latin typeface="+mj-lt"/>
              </a:rPr>
              <a:t>於</a:t>
            </a:r>
            <a:r>
              <a:rPr lang="zh-TW" altLang="en-US" dirty="0">
                <a:latin typeface="+mj-lt"/>
              </a:rPr>
              <a:t>民國</a:t>
            </a:r>
            <a:r>
              <a:rPr lang="en-US" altLang="zh-TW" dirty="0">
                <a:latin typeface="+mj-lt"/>
              </a:rPr>
              <a:t>104</a:t>
            </a:r>
            <a:r>
              <a:rPr lang="zh-TW" altLang="en-US" dirty="0">
                <a:latin typeface="+mj-lt"/>
              </a:rPr>
              <a:t>年</a:t>
            </a:r>
            <a:r>
              <a:rPr lang="en-US" altLang="zh-TW" dirty="0">
                <a:latin typeface="+mj-lt"/>
              </a:rPr>
              <a:t>1</a:t>
            </a:r>
            <a:r>
              <a:rPr lang="zh-TW" altLang="en-US" dirty="0">
                <a:latin typeface="+mj-lt"/>
              </a:rPr>
              <a:t>月</a:t>
            </a:r>
            <a:r>
              <a:rPr lang="en-US" altLang="zh-TW" dirty="0">
                <a:latin typeface="+mj-lt"/>
              </a:rPr>
              <a:t>1</a:t>
            </a:r>
            <a:r>
              <a:rPr lang="zh-TW" altLang="en-US" dirty="0">
                <a:latin typeface="+mj-lt"/>
              </a:rPr>
              <a:t>日後開始之年度期間依</a:t>
            </a:r>
            <a:r>
              <a:rPr lang="en-US" altLang="zh-TW" dirty="0">
                <a:latin typeface="+mj-lt"/>
              </a:rPr>
              <a:t>IAS</a:t>
            </a:r>
            <a:r>
              <a:rPr lang="zh-TW" altLang="en-US" dirty="0">
                <a:latin typeface="+mj-lt"/>
              </a:rPr>
              <a:t> </a:t>
            </a:r>
            <a:r>
              <a:rPr lang="en-US" altLang="zh-TW" dirty="0">
                <a:latin typeface="+mj-lt"/>
              </a:rPr>
              <a:t>8</a:t>
            </a:r>
            <a:r>
              <a:rPr lang="zh-TW" altLang="en-US" dirty="0">
                <a:latin typeface="+mj-lt"/>
              </a:rPr>
              <a:t>之規定追溯適用</a:t>
            </a:r>
            <a:r>
              <a:rPr lang="en-US" altLang="zh-TW" dirty="0">
                <a:latin typeface="+mj-lt"/>
              </a:rPr>
              <a:t>IAS</a:t>
            </a:r>
            <a:r>
              <a:rPr lang="zh-TW" altLang="en-US" dirty="0">
                <a:latin typeface="+mj-lt"/>
              </a:rPr>
              <a:t> </a:t>
            </a:r>
            <a:r>
              <a:rPr lang="en-US" altLang="zh-TW" dirty="0">
                <a:latin typeface="+mj-lt"/>
              </a:rPr>
              <a:t>19R</a:t>
            </a:r>
            <a:r>
              <a:rPr lang="zh-TW" altLang="en-US" dirty="0" smtClean="0">
                <a:latin typeface="+mj-lt"/>
              </a:rPr>
              <a:t>，</a:t>
            </a:r>
            <a:r>
              <a:rPr lang="zh-TW" altLang="en-US" dirty="0">
                <a:latin typeface="+mj-lt"/>
              </a:rPr>
              <a:t>由於不再可使用緩衝區法遞延認列精算損益，而係於發生當期認列至其他綜合損益，且</a:t>
            </a:r>
            <a:r>
              <a:rPr lang="zh-TW" altLang="en-US" dirty="0"/>
              <a:t>不可遞延認列前期服務成本，而係於發生當期認列為費用</a:t>
            </a:r>
            <a:r>
              <a:rPr lang="zh-TW" altLang="en-US" dirty="0" smtClean="0"/>
              <a:t>，對</a:t>
            </a:r>
            <a:r>
              <a:rPr lang="en-US" altLang="zh-TW" dirty="0" smtClean="0"/>
              <a:t>103</a:t>
            </a:r>
            <a:r>
              <a:rPr lang="zh-TW" altLang="en-US" dirty="0" smtClean="0"/>
              <a:t>年</a:t>
            </a:r>
            <a:r>
              <a:rPr lang="en-US" altLang="zh-TW" dirty="0" smtClean="0"/>
              <a:t>(</a:t>
            </a:r>
            <a:r>
              <a:rPr lang="zh-TW" altLang="en-US" dirty="0" smtClean="0"/>
              <a:t>比較期間</a:t>
            </a:r>
            <a:r>
              <a:rPr lang="en-US" altLang="zh-TW" dirty="0" smtClean="0"/>
              <a:t>)</a:t>
            </a:r>
            <a:r>
              <a:rPr lang="zh-TW" altLang="en-US" dirty="0" smtClean="0">
                <a:latin typeface="+mj-lt"/>
              </a:rPr>
              <a:t> 財務報表</a:t>
            </a:r>
            <a:r>
              <a:rPr lang="zh-TW" altLang="en-US" dirty="0">
                <a:latin typeface="+mj-lt"/>
              </a:rPr>
              <a:t>影響分析如下：</a:t>
            </a:r>
            <a:endParaRPr lang="en-US" altLang="zh-TW" dirty="0">
              <a:latin typeface="+mj-lt"/>
            </a:endParaRPr>
          </a:p>
          <a:p>
            <a:pPr lvl="1"/>
            <a:r>
              <a:rPr lang="zh-TW" altLang="en-US" dirty="0" smtClean="0">
                <a:latin typeface="+mj-lt"/>
              </a:rPr>
              <a:t>將尚未認列之精算損益與前期服務成本反應於</a:t>
            </a:r>
            <a:r>
              <a:rPr lang="en-US" altLang="zh-TW" dirty="0" smtClean="0">
                <a:latin typeface="+mj-lt"/>
              </a:rPr>
              <a:t>103</a:t>
            </a:r>
            <a:r>
              <a:rPr lang="zh-TW" altLang="en-US" dirty="0" smtClean="0">
                <a:latin typeface="+mj-lt"/>
              </a:rPr>
              <a:t>年期初之保留盈餘項下，計減少淨值</a:t>
            </a:r>
            <a:r>
              <a:rPr lang="en-US" altLang="zh-TW" dirty="0" smtClean="0">
                <a:latin typeface="+mj-lt"/>
              </a:rPr>
              <a:t>$658,354</a:t>
            </a:r>
          </a:p>
          <a:p>
            <a:pPr lvl="1"/>
            <a:r>
              <a:rPr lang="zh-TW" altLang="en-US" dirty="0">
                <a:latin typeface="+mj-lt"/>
              </a:rPr>
              <a:t>原</a:t>
            </a:r>
            <a:r>
              <a:rPr lang="en-US" altLang="zh-TW" dirty="0">
                <a:latin typeface="+mj-lt"/>
              </a:rPr>
              <a:t>103</a:t>
            </a:r>
            <a:r>
              <a:rPr lang="zh-TW" altLang="en-US" dirty="0">
                <a:latin typeface="+mj-lt"/>
              </a:rPr>
              <a:t>年度所攤銷之精算損益與前期服務成本作為</a:t>
            </a:r>
            <a:r>
              <a:rPr lang="en-US" altLang="zh-TW" dirty="0">
                <a:latin typeface="+mj-lt"/>
              </a:rPr>
              <a:t>103</a:t>
            </a:r>
            <a:r>
              <a:rPr lang="zh-TW" altLang="en-US" dirty="0" smtClean="0">
                <a:latin typeface="+mj-lt"/>
              </a:rPr>
              <a:t>年</a:t>
            </a:r>
            <a:r>
              <a:rPr lang="en-US" altLang="zh-TW" dirty="0"/>
              <a:t>(</a:t>
            </a:r>
            <a:r>
              <a:rPr lang="zh-TW" altLang="en-US" dirty="0"/>
              <a:t>比較期間</a:t>
            </a:r>
            <a:r>
              <a:rPr lang="en-US" altLang="zh-TW" dirty="0"/>
              <a:t>)</a:t>
            </a:r>
            <a:r>
              <a:rPr lang="zh-TW" altLang="en-US" dirty="0" smtClean="0">
                <a:latin typeface="+mj-lt"/>
              </a:rPr>
              <a:t>當</a:t>
            </a:r>
            <a:r>
              <a:rPr lang="zh-TW" altLang="en-US" dirty="0">
                <a:latin typeface="+mj-lt"/>
              </a:rPr>
              <a:t>期損益之</a:t>
            </a:r>
            <a:r>
              <a:rPr lang="zh-TW" altLang="en-US" dirty="0" smtClean="0">
                <a:latin typeface="+mj-lt"/>
              </a:rPr>
              <a:t>調整，計增加營業</a:t>
            </a:r>
            <a:r>
              <a:rPr lang="zh-TW" altLang="en-US" dirty="0">
                <a:latin typeface="+mj-lt"/>
              </a:rPr>
              <a:t>利益約</a:t>
            </a:r>
            <a:r>
              <a:rPr lang="en-US" altLang="zh-TW" dirty="0">
                <a:latin typeface="+mj-lt"/>
              </a:rPr>
              <a:t>$500,000</a:t>
            </a:r>
          </a:p>
        </p:txBody>
      </p:sp>
    </p:spTree>
    <p:extLst>
      <p:ext uri="{BB962C8B-B14F-4D97-AF65-F5344CB8AC3E}">
        <p14:creationId xmlns:p14="http://schemas.microsoft.com/office/powerpoint/2010/main" val="401214389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pPr lvl="1" algn="l" rtl="0">
              <a:lnSpc>
                <a:spcPct val="85000"/>
              </a:lnSpc>
              <a:spcBef>
                <a:spcPct val="0"/>
              </a:spcBef>
            </a:pPr>
            <a:r>
              <a:rPr lang="en-US" altLang="zh-TW" sz="3000" b="1" kern="1200" dirty="0" smtClean="0">
                <a:solidFill>
                  <a:schemeClr val="bg1"/>
                </a:solidFill>
                <a:latin typeface="+mj-lt"/>
                <a:ea typeface="SimHei" pitchFamily="2" charset="-122"/>
                <a:cs typeface="Arial" pitchFamily="34" charset="0"/>
              </a:rPr>
              <a:t>IFRS</a:t>
            </a:r>
            <a:r>
              <a:rPr lang="zh-TW" altLang="en-US" sz="3000" b="1" kern="1200" dirty="0" smtClean="0">
                <a:solidFill>
                  <a:schemeClr val="bg1"/>
                </a:solidFill>
                <a:latin typeface="+mj-lt"/>
                <a:ea typeface="SimHei" pitchFamily="2" charset="-122"/>
                <a:cs typeface="Arial" pitchFamily="34" charset="0"/>
              </a:rPr>
              <a:t> </a:t>
            </a:r>
            <a:r>
              <a:rPr lang="en-US" altLang="zh-TW" sz="3000" b="1" kern="1200" dirty="0" smtClean="0">
                <a:solidFill>
                  <a:schemeClr val="bg1"/>
                </a:solidFill>
                <a:latin typeface="+mj-lt"/>
                <a:ea typeface="SimHei" pitchFamily="2" charset="-122"/>
                <a:cs typeface="Arial" pitchFamily="34" charset="0"/>
              </a:rPr>
              <a:t>11&amp;IAS28 </a:t>
            </a:r>
            <a:r>
              <a:rPr lang="en-US" altLang="zh-TW" sz="3000" b="1" kern="1200" dirty="0" smtClean="0">
                <a:solidFill>
                  <a:schemeClr val="bg1"/>
                </a:solidFill>
                <a:latin typeface="SimHei" pitchFamily="2" charset="-122"/>
                <a:ea typeface="SimHei" pitchFamily="2" charset="-122"/>
                <a:cs typeface="Arial" pitchFamily="34" charset="0"/>
              </a:rPr>
              <a:t>–</a:t>
            </a:r>
            <a:r>
              <a:rPr lang="zh-TW" altLang="en-US" sz="3000" b="1" kern="1200" dirty="0">
                <a:solidFill>
                  <a:schemeClr val="bg1"/>
                </a:solidFill>
                <a:latin typeface="+mj-lt"/>
                <a:ea typeface="SimHei" pitchFamily="2" charset="-122"/>
                <a:cs typeface="Arial" pitchFamily="34" charset="0"/>
              </a:rPr>
              <a:t>關聯企業與合資</a:t>
            </a:r>
            <a:r>
              <a:rPr lang="zh-TW" altLang="en-US" sz="3000" b="1" kern="1200" dirty="0" smtClean="0">
                <a:solidFill>
                  <a:schemeClr val="bg1"/>
                </a:solidFill>
                <a:latin typeface="+mj-lt"/>
                <a:ea typeface="SimHei" pitchFamily="2" charset="-122"/>
                <a:cs typeface="Arial" pitchFamily="34" charset="0"/>
              </a:rPr>
              <a:t>間重</a:t>
            </a:r>
            <a:r>
              <a:rPr lang="zh-TW" altLang="en-US" sz="3000" b="1" kern="1200" dirty="0">
                <a:solidFill>
                  <a:schemeClr val="bg1"/>
                </a:solidFill>
                <a:latin typeface="+mj-lt"/>
                <a:ea typeface="SimHei" pitchFamily="2" charset="-122"/>
                <a:cs typeface="Arial" pitchFamily="34" charset="0"/>
              </a:rPr>
              <a:t>分類</a:t>
            </a:r>
            <a:r>
              <a:rPr lang="zh-TW" altLang="en-US" sz="3000" b="1" kern="1200" dirty="0" smtClean="0">
                <a:solidFill>
                  <a:schemeClr val="bg1"/>
                </a:solidFill>
                <a:latin typeface="SimHei" pitchFamily="2" charset="-122"/>
                <a:ea typeface="SimHei" pitchFamily="2" charset="-122"/>
                <a:cs typeface="Arial" pitchFamily="34" charset="0"/>
              </a:rPr>
              <a:t>之實例探討</a:t>
            </a:r>
            <a:r>
              <a:rPr lang="en-US" altLang="zh-TW" sz="3000" b="1" kern="1200" dirty="0">
                <a:solidFill>
                  <a:schemeClr val="bg1"/>
                </a:solidFill>
                <a:latin typeface="SimHei" pitchFamily="2" charset="-122"/>
                <a:ea typeface="SimHei" pitchFamily="2" charset="-122"/>
                <a:cs typeface="Arial" pitchFamily="34" charset="0"/>
              </a:rPr>
              <a:t/>
            </a:r>
            <a:br>
              <a:rPr lang="en-US" altLang="zh-TW" sz="3000" b="1" kern="1200" dirty="0">
                <a:solidFill>
                  <a:schemeClr val="bg1"/>
                </a:solidFill>
                <a:latin typeface="SimHei" pitchFamily="2" charset="-122"/>
                <a:ea typeface="SimHei" pitchFamily="2" charset="-122"/>
                <a:cs typeface="Arial" pitchFamily="34" charset="0"/>
              </a:rPr>
            </a:br>
            <a:endParaRPr lang="zh-TW" altLang="en-US" sz="3000" b="1" kern="1200" dirty="0">
              <a:solidFill>
                <a:schemeClr val="bg1"/>
              </a:solidFill>
              <a:latin typeface="SimHei" pitchFamily="2" charset="-122"/>
              <a:ea typeface="SimHei" pitchFamily="2" charset="-122"/>
              <a:cs typeface="Arial" pitchFamily="34" charset="0"/>
            </a:endParaRPr>
          </a:p>
        </p:txBody>
      </p:sp>
    </p:spTree>
    <p:extLst>
      <p:ext uri="{BB962C8B-B14F-4D97-AF65-F5344CB8AC3E}">
        <p14:creationId xmlns:p14="http://schemas.microsoft.com/office/powerpoint/2010/main" val="315240482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idx="1"/>
          </p:nvPr>
        </p:nvSpPr>
        <p:spPr/>
        <p:txBody>
          <a:bodyPr/>
          <a:lstStyle/>
          <a:p>
            <a:pPr lvl="1"/>
            <a:endParaRPr lang="en-US" altLang="zh-TW" dirty="0" smtClean="0"/>
          </a:p>
          <a:p>
            <a:endParaRPr lang="zh-TW" altLang="en-US" dirty="0" smtClean="0"/>
          </a:p>
        </p:txBody>
      </p:sp>
      <p:sp>
        <p:nvSpPr>
          <p:cNvPr id="10" name="Content Placeholder 2"/>
          <p:cNvSpPr txBox="1">
            <a:spLocks/>
          </p:cNvSpPr>
          <p:nvPr/>
        </p:nvSpPr>
        <p:spPr>
          <a:xfrm>
            <a:off x="457200" y="1246924"/>
            <a:ext cx="8229600" cy="4698000"/>
          </a:xfrm>
          <a:prstGeom prst="rect">
            <a:avLst/>
          </a:prstGeom>
        </p:spPr>
        <p:txBody>
          <a:bodyPr vert="horz" lIns="0" tIns="0" rIns="0" bIns="0" rtlCol="0" anchor="t" anchorCtr="0">
            <a:noAutofit/>
          </a:bodyPr>
          <a:lstStyle>
            <a:lvl1pPr marL="342900" indent="-342900" algn="l" defTabSz="914400" rtl="0" eaLnBrk="1" latinLnBrk="0" hangingPunct="1">
              <a:spcBef>
                <a:spcPct val="20000"/>
              </a:spcBef>
              <a:buClr>
                <a:schemeClr val="accent2"/>
              </a:buClr>
              <a:buSzPct val="70000"/>
              <a:buFont typeface="Arial" pitchFamily="34" charset="0"/>
              <a:buChar char="►"/>
              <a:defRPr sz="2400" kern="1200">
                <a:solidFill>
                  <a:schemeClr val="bg1"/>
                </a:solidFill>
                <a:latin typeface="SimHei" pitchFamily="2" charset="-122"/>
                <a:ea typeface="SimHei" pitchFamily="2" charset="-122"/>
                <a:cs typeface="+mn-cs"/>
              </a:defRPr>
            </a:lvl1pPr>
            <a:lvl2pPr marL="709613" indent="-354013" algn="l" defTabSz="914400" rtl="0" eaLnBrk="1" latinLnBrk="0" hangingPunct="1">
              <a:spcBef>
                <a:spcPct val="20000"/>
              </a:spcBef>
              <a:buClr>
                <a:schemeClr val="accent2"/>
              </a:buClr>
              <a:buSzPct val="70000"/>
              <a:buFont typeface="Arial" pitchFamily="34" charset="0"/>
              <a:buChar char="►"/>
              <a:defRPr sz="2000" kern="1200">
                <a:solidFill>
                  <a:schemeClr val="bg1"/>
                </a:solidFill>
                <a:latin typeface="SimHei" pitchFamily="2" charset="-122"/>
                <a:ea typeface="SimHei" pitchFamily="2" charset="-122"/>
                <a:cs typeface="+mn-cs"/>
              </a:defRPr>
            </a:lvl2pPr>
            <a:lvl3pPr marL="1077913" indent="-354013" algn="l" defTabSz="914400" rtl="0" eaLnBrk="1" latinLnBrk="0" hangingPunct="1">
              <a:spcBef>
                <a:spcPct val="20000"/>
              </a:spcBef>
              <a:buClr>
                <a:schemeClr val="accent2"/>
              </a:buClr>
              <a:buSzPct val="70000"/>
              <a:buFont typeface="Arial" pitchFamily="34" charset="0"/>
              <a:buChar char="►"/>
              <a:defRPr sz="1800" kern="1200">
                <a:solidFill>
                  <a:schemeClr val="bg1"/>
                </a:solidFill>
                <a:latin typeface="SimHei" pitchFamily="2" charset="-122"/>
                <a:ea typeface="SimHei" pitchFamily="2" charset="-122"/>
                <a:cs typeface="+mn-cs"/>
              </a:defRPr>
            </a:lvl3pPr>
            <a:lvl4pPr marL="1433513" indent="-355600"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4pPr>
            <a:lvl5pPr marL="1787525" indent="-354013" algn="l" defTabSz="914400" rtl="0" eaLnBrk="1" latinLnBrk="0" hangingPunct="1">
              <a:spcBef>
                <a:spcPct val="20000"/>
              </a:spcBef>
              <a:buClr>
                <a:schemeClr val="accent2"/>
              </a:buClr>
              <a:buSzPct val="70000"/>
              <a:buFont typeface="Arial" pitchFamily="34" charset="0"/>
              <a:buChar char="►"/>
              <a:defRPr sz="1600" kern="1200">
                <a:solidFill>
                  <a:schemeClr val="bg1"/>
                </a:solidFill>
                <a:latin typeface="SimHei" pitchFamily="2" charset="-122"/>
                <a:ea typeface="SimHei" pitchFamily="2"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ltLang="zh-TW" sz="3600" dirty="0" smtClean="0"/>
          </a:p>
          <a:p>
            <a:pPr marL="0" indent="0">
              <a:buNone/>
            </a:pPr>
            <a:endParaRPr lang="en-US" altLang="zh-TW" sz="3600" dirty="0"/>
          </a:p>
          <a:p>
            <a:pPr marL="0" indent="0">
              <a:buNone/>
            </a:pPr>
            <a:endParaRPr lang="en-US" altLang="zh-TW" sz="3600" dirty="0" smtClean="0"/>
          </a:p>
          <a:p>
            <a:pPr marL="0" indent="0">
              <a:buNone/>
            </a:pPr>
            <a:r>
              <a:rPr lang="zh-TW" altLang="en-US" sz="3600" dirty="0" smtClean="0"/>
              <a:t>未</a:t>
            </a:r>
            <a:r>
              <a:rPr lang="zh-TW" altLang="en-US" sz="3600" dirty="0"/>
              <a:t>出售任何股票</a:t>
            </a:r>
            <a:r>
              <a:rPr lang="zh-TW" altLang="en-US" sz="3600" dirty="0" smtClean="0"/>
              <a:t>，卻喪失</a:t>
            </a:r>
            <a:r>
              <a:rPr lang="zh-TW" altLang="en-US" sz="3600" dirty="0"/>
              <a:t>聯合控制，會產生處分股票利得嗎</a:t>
            </a:r>
            <a:r>
              <a:rPr lang="en-US" altLang="zh-TW" sz="3600" dirty="0"/>
              <a:t>?</a:t>
            </a:r>
            <a:endParaRPr lang="en-US" altLang="zh-TW" sz="3600" dirty="0" smtClean="0">
              <a:latin typeface="+mj-lt"/>
            </a:endParaRPr>
          </a:p>
        </p:txBody>
      </p:sp>
      <p:pic>
        <p:nvPicPr>
          <p:cNvPr id="6" name="Picture 2" descr="C:\Users\theresa.chang\AppData\Local\Microsoft\Windows\Temporary Internet Files\Content.IE5\TUHG837G\MC90043441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94538" y="1246924"/>
            <a:ext cx="1592318" cy="1653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323741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latin typeface="Arial" pitchFamily="34" charset="0"/>
              </a:rPr>
              <a:t>實例探討 </a:t>
            </a:r>
            <a:r>
              <a:rPr lang="zh-TW" altLang="en-US" dirty="0" smtClean="0">
                <a:latin typeface="Arial" pitchFamily="34" charset="0"/>
                <a:sym typeface="Symbol"/>
              </a:rPr>
              <a:t> </a:t>
            </a:r>
            <a:r>
              <a:rPr lang="en-US" altLang="zh-TW" dirty="0" smtClean="0">
                <a:latin typeface="Arial" pitchFamily="34" charset="0"/>
              </a:rPr>
              <a:t>B</a:t>
            </a:r>
            <a:r>
              <a:rPr lang="zh-TW" altLang="en-US" dirty="0" smtClean="0"/>
              <a:t>公司</a:t>
            </a:r>
            <a:endParaRPr lang="en-GB" dirty="0"/>
          </a:p>
        </p:txBody>
      </p:sp>
      <p:sp>
        <p:nvSpPr>
          <p:cNvPr id="3" name="Content Placeholder 2"/>
          <p:cNvSpPr>
            <a:spLocks noGrp="1"/>
          </p:cNvSpPr>
          <p:nvPr>
            <p:ph idx="1"/>
          </p:nvPr>
        </p:nvSpPr>
        <p:spPr/>
        <p:txBody>
          <a:bodyPr/>
          <a:lstStyle/>
          <a:p>
            <a:pPr>
              <a:buNone/>
            </a:pPr>
            <a:r>
              <a:rPr lang="en-US" altLang="zh-TW" dirty="0">
                <a:latin typeface="+mj-lt"/>
              </a:rPr>
              <a:t>B</a:t>
            </a:r>
            <a:r>
              <a:rPr lang="zh-TW" altLang="en-US" dirty="0" smtClean="0">
                <a:latin typeface="+mj-lt"/>
                <a:ea typeface="SimHei" pitchFamily="2" charset="-122"/>
              </a:rPr>
              <a:t>公司於民國</a:t>
            </a:r>
            <a:r>
              <a:rPr lang="en-US" altLang="zh-TW" dirty="0" smtClean="0">
                <a:latin typeface="+mj-lt"/>
                <a:ea typeface="SimHei" pitchFamily="2" charset="-122"/>
              </a:rPr>
              <a:t>102</a:t>
            </a:r>
            <a:r>
              <a:rPr lang="zh-TW" altLang="en-US" dirty="0" smtClean="0">
                <a:latin typeface="+mj-lt"/>
                <a:ea typeface="SimHei" pitchFamily="2" charset="-122"/>
              </a:rPr>
              <a:t>年</a:t>
            </a:r>
            <a:r>
              <a:rPr lang="en-US" altLang="zh-TW" dirty="0" smtClean="0">
                <a:latin typeface="+mj-lt"/>
                <a:ea typeface="SimHei" pitchFamily="2" charset="-122"/>
              </a:rPr>
              <a:t>11</a:t>
            </a:r>
            <a:r>
              <a:rPr lang="zh-TW" altLang="en-US" dirty="0" smtClean="0">
                <a:latin typeface="+mj-lt"/>
                <a:ea typeface="SimHei" pitchFamily="2" charset="-122"/>
              </a:rPr>
              <a:t>月</a:t>
            </a:r>
            <a:r>
              <a:rPr lang="en-US" altLang="zh-TW" dirty="0" smtClean="0">
                <a:latin typeface="+mj-lt"/>
                <a:ea typeface="SimHei" pitchFamily="2" charset="-122"/>
              </a:rPr>
              <a:t>14</a:t>
            </a:r>
            <a:r>
              <a:rPr lang="zh-TW" altLang="en-US" dirty="0" smtClean="0">
                <a:latin typeface="+mj-lt"/>
                <a:ea typeface="SimHei" pitchFamily="2" charset="-122"/>
              </a:rPr>
              <a:t>日發布重大訊息如下</a:t>
            </a:r>
            <a:r>
              <a:rPr lang="en-US" altLang="zh-TW" dirty="0" smtClean="0">
                <a:latin typeface="+mj-lt"/>
                <a:ea typeface="SimHei" pitchFamily="2" charset="-122"/>
              </a:rPr>
              <a:t>:</a:t>
            </a:r>
          </a:p>
          <a:p>
            <a:pPr>
              <a:buNone/>
            </a:pPr>
            <a:r>
              <a:rPr lang="en-US" altLang="zh-TW" dirty="0" smtClean="0">
                <a:latin typeface="+mj-lt"/>
              </a:rPr>
              <a:t>…</a:t>
            </a:r>
          </a:p>
          <a:p>
            <a:pPr>
              <a:buNone/>
            </a:pPr>
            <a:r>
              <a:rPr lang="en-US" altLang="zh-TW" sz="1600" dirty="0"/>
              <a:t>7.</a:t>
            </a:r>
            <a:r>
              <a:rPr lang="zh-TW" altLang="en-US" sz="1600" dirty="0">
                <a:latin typeface="+mj-lt"/>
              </a:rPr>
              <a:t>發生緣由</a:t>
            </a:r>
            <a:r>
              <a:rPr lang="en-US" altLang="zh-TW" sz="1600" dirty="0">
                <a:latin typeface="+mj-lt"/>
              </a:rPr>
              <a:t>: </a:t>
            </a:r>
            <a:r>
              <a:rPr lang="zh-TW" altLang="en-US" sz="1600" dirty="0">
                <a:latin typeface="+mj-lt"/>
              </a:rPr>
              <a:t>本公司中華民國</a:t>
            </a:r>
            <a:r>
              <a:rPr lang="en-US" altLang="zh-TW" sz="1600" dirty="0">
                <a:latin typeface="+mj-lt"/>
              </a:rPr>
              <a:t>102</a:t>
            </a:r>
            <a:r>
              <a:rPr lang="zh-TW" altLang="en-US" sz="1600" dirty="0">
                <a:latin typeface="+mj-lt"/>
              </a:rPr>
              <a:t>年第三季財務報表經會計師核閱後歸屬於本公司之淨利為新台幣</a:t>
            </a:r>
            <a:r>
              <a:rPr lang="en-US" altLang="zh-TW" sz="1600" dirty="0">
                <a:latin typeface="+mj-lt"/>
              </a:rPr>
              <a:t>(</a:t>
            </a:r>
            <a:r>
              <a:rPr lang="zh-TW" altLang="en-US" sz="1600" dirty="0">
                <a:latin typeface="+mj-lt"/>
              </a:rPr>
              <a:t>以下同</a:t>
            </a:r>
            <a:r>
              <a:rPr lang="en-US" altLang="zh-TW" sz="1600" dirty="0">
                <a:latin typeface="+mj-lt"/>
              </a:rPr>
              <a:t>)430</a:t>
            </a:r>
            <a:r>
              <a:rPr lang="zh-TW" altLang="en-US" sz="1600" dirty="0">
                <a:latin typeface="+mj-lt"/>
              </a:rPr>
              <a:t>億元、歸屬於本公司之業主權益</a:t>
            </a:r>
            <a:r>
              <a:rPr lang="en-US" altLang="zh-TW" sz="1600" dirty="0">
                <a:latin typeface="+mj-lt"/>
              </a:rPr>
              <a:t>(</a:t>
            </a:r>
            <a:r>
              <a:rPr lang="zh-TW" altLang="en-US" sz="1600" dirty="0">
                <a:latin typeface="+mj-lt"/>
              </a:rPr>
              <a:t>下稱業主權益</a:t>
            </a:r>
            <a:r>
              <a:rPr lang="en-US" altLang="zh-TW" sz="1600" dirty="0">
                <a:latin typeface="+mj-lt"/>
              </a:rPr>
              <a:t>)</a:t>
            </a:r>
            <a:r>
              <a:rPr lang="zh-TW" altLang="en-US" sz="1600" dirty="0">
                <a:latin typeface="+mj-lt"/>
              </a:rPr>
              <a:t>合計為</a:t>
            </a:r>
            <a:r>
              <a:rPr lang="en-US" altLang="zh-TW" sz="1600" dirty="0">
                <a:latin typeface="+mj-lt"/>
              </a:rPr>
              <a:t>489</a:t>
            </a:r>
            <a:r>
              <a:rPr lang="zh-TW" altLang="en-US" sz="1600" dirty="0">
                <a:latin typeface="+mj-lt"/>
              </a:rPr>
              <a:t>億元，其中依我國現行適用之國際會計準則第</a:t>
            </a:r>
            <a:r>
              <a:rPr lang="en-US" altLang="zh-TW" sz="1600" dirty="0">
                <a:latin typeface="+mj-lt"/>
              </a:rPr>
              <a:t>31</a:t>
            </a:r>
            <a:r>
              <a:rPr lang="zh-TW" altLang="en-US" sz="1600" dirty="0">
                <a:latin typeface="+mj-lt"/>
              </a:rPr>
              <a:t>號公報規定，按投資比例認列轉投資企業 </a:t>
            </a:r>
            <a:r>
              <a:rPr lang="en-US" altLang="zh-TW" sz="1600" dirty="0">
                <a:latin typeface="+mj-lt"/>
              </a:rPr>
              <a:t>Concord Greater China Ltd.(</a:t>
            </a:r>
            <a:r>
              <a:rPr lang="zh-TW" altLang="en-US" sz="1600" dirty="0">
                <a:latin typeface="+mj-lt"/>
              </a:rPr>
              <a:t>簡稱</a:t>
            </a:r>
            <a:r>
              <a:rPr lang="en-US" altLang="zh-TW" sz="1600" dirty="0">
                <a:latin typeface="+mj-lt"/>
              </a:rPr>
              <a:t>CGC)</a:t>
            </a:r>
            <a:r>
              <a:rPr lang="zh-TW" altLang="en-US" sz="1600" dirty="0">
                <a:latin typeface="+mj-lt"/>
              </a:rPr>
              <a:t>，重新以公允價值衡量其對經營個體之投資價值而於本期產生之淨利暨增加之業主權益均為</a:t>
            </a:r>
            <a:r>
              <a:rPr lang="en-US" altLang="zh-TW" sz="1600" dirty="0">
                <a:latin typeface="+mj-lt"/>
              </a:rPr>
              <a:t>390</a:t>
            </a:r>
            <a:r>
              <a:rPr lang="zh-TW" altLang="en-US" sz="1600" dirty="0">
                <a:latin typeface="+mj-lt"/>
              </a:rPr>
              <a:t>億元。本公司於中華民國</a:t>
            </a:r>
            <a:r>
              <a:rPr lang="en-US" altLang="zh-TW" sz="1600" dirty="0">
                <a:latin typeface="+mj-lt"/>
              </a:rPr>
              <a:t>102</a:t>
            </a:r>
            <a:r>
              <a:rPr lang="zh-TW" altLang="en-US" sz="1600" dirty="0">
                <a:latin typeface="+mj-lt"/>
              </a:rPr>
              <a:t>年</a:t>
            </a:r>
            <a:r>
              <a:rPr lang="en-US" altLang="zh-TW" sz="1600" dirty="0">
                <a:latin typeface="+mj-lt"/>
              </a:rPr>
              <a:t>8</a:t>
            </a:r>
            <a:r>
              <a:rPr lang="zh-TW" altLang="en-US" sz="1600" dirty="0">
                <a:latin typeface="+mj-lt"/>
              </a:rPr>
              <a:t>月</a:t>
            </a:r>
            <a:r>
              <a:rPr lang="en-US" altLang="zh-TW" sz="1600" dirty="0">
                <a:latin typeface="+mj-lt"/>
              </a:rPr>
              <a:t>15</a:t>
            </a:r>
            <a:r>
              <a:rPr lang="zh-TW" altLang="en-US" sz="1600" dirty="0">
                <a:latin typeface="+mj-lt"/>
              </a:rPr>
              <a:t>日公告轉投資之關聯企業</a:t>
            </a:r>
            <a:r>
              <a:rPr lang="en-US" altLang="zh-TW" sz="1600" dirty="0">
                <a:latin typeface="+mj-lt"/>
              </a:rPr>
              <a:t>Concord Greater China Ltd.</a:t>
            </a:r>
            <a:r>
              <a:rPr lang="zh-TW" altLang="en-US" sz="1600" dirty="0">
                <a:latin typeface="+mj-lt"/>
              </a:rPr>
              <a:t>，因大股東歐尚集團編製合併報表所適用之國際財務報導準則</a:t>
            </a:r>
            <a:r>
              <a:rPr lang="en-US" altLang="zh-TW" sz="1600" dirty="0">
                <a:latin typeface="+mj-lt"/>
              </a:rPr>
              <a:t>(IFRS)</a:t>
            </a:r>
            <a:r>
              <a:rPr lang="zh-TW" altLang="en-US" sz="1600" dirty="0">
                <a:latin typeface="+mj-lt"/>
              </a:rPr>
              <a:t>自西元</a:t>
            </a:r>
            <a:r>
              <a:rPr lang="en-US" altLang="zh-TW" sz="1600" dirty="0">
                <a:latin typeface="+mj-lt"/>
              </a:rPr>
              <a:t>2014</a:t>
            </a:r>
            <a:r>
              <a:rPr lang="zh-TW" altLang="en-US" sz="1600" dirty="0">
                <a:latin typeface="+mj-lt"/>
              </a:rPr>
              <a:t>年</a:t>
            </a:r>
            <a:r>
              <a:rPr lang="en-US" altLang="zh-TW" sz="1600" dirty="0">
                <a:latin typeface="+mj-lt"/>
              </a:rPr>
              <a:t>1</a:t>
            </a:r>
            <a:r>
              <a:rPr lang="zh-TW" altLang="en-US" sz="1600" dirty="0">
                <a:latin typeface="+mj-lt"/>
              </a:rPr>
              <a:t>月</a:t>
            </a:r>
            <a:r>
              <a:rPr lang="en-US" altLang="zh-TW" sz="1600" dirty="0">
                <a:latin typeface="+mj-lt"/>
              </a:rPr>
              <a:t>1</a:t>
            </a:r>
            <a:r>
              <a:rPr lang="zh-TW" altLang="en-US" sz="1600" dirty="0">
                <a:latin typeface="+mj-lt"/>
              </a:rPr>
              <a:t>日起有所變動，為因應前述歐尚集團合併報表編製之需，潤泰集團及 歐尚集團於西元</a:t>
            </a:r>
            <a:r>
              <a:rPr lang="en-US" altLang="zh-TW" sz="1600" dirty="0">
                <a:latin typeface="+mj-lt"/>
              </a:rPr>
              <a:t>2013</a:t>
            </a:r>
            <a:r>
              <a:rPr lang="zh-TW" altLang="en-US" sz="1600" dirty="0">
                <a:latin typeface="+mj-lt"/>
              </a:rPr>
              <a:t>年</a:t>
            </a:r>
            <a:r>
              <a:rPr lang="en-US" altLang="zh-TW" sz="1600" dirty="0">
                <a:latin typeface="+mj-lt"/>
              </a:rPr>
              <a:t>8</a:t>
            </a:r>
            <a:r>
              <a:rPr lang="zh-TW" altLang="en-US" sz="1600" dirty="0">
                <a:latin typeface="+mj-lt"/>
              </a:rPr>
              <a:t>月</a:t>
            </a:r>
            <a:r>
              <a:rPr lang="en-US" altLang="zh-TW" sz="1600" dirty="0">
                <a:latin typeface="+mj-lt"/>
              </a:rPr>
              <a:t>14</a:t>
            </a:r>
            <a:r>
              <a:rPr lang="zh-TW" altLang="en-US" sz="1600" dirty="0">
                <a:latin typeface="+mj-lt"/>
              </a:rPr>
              <a:t>日訂立股東協議</a:t>
            </a:r>
            <a:r>
              <a:rPr lang="en-US" altLang="zh-TW" sz="1600" dirty="0">
                <a:latin typeface="+mj-lt"/>
              </a:rPr>
              <a:t>(</a:t>
            </a:r>
            <a:r>
              <a:rPr lang="zh-TW" altLang="en-US" sz="1600" dirty="0">
                <a:latin typeface="+mj-lt"/>
              </a:rPr>
              <a:t>「新股東協議」</a:t>
            </a:r>
            <a:r>
              <a:rPr lang="en-US" altLang="zh-TW" sz="1600" dirty="0">
                <a:latin typeface="+mj-lt"/>
              </a:rPr>
              <a:t>) </a:t>
            </a:r>
            <a:r>
              <a:rPr lang="zh-TW" altLang="en-US" sz="1600" dirty="0">
                <a:latin typeface="+mj-lt"/>
              </a:rPr>
              <a:t>，修訂於西元</a:t>
            </a:r>
            <a:r>
              <a:rPr lang="en-US" altLang="zh-TW" sz="1600" dirty="0">
                <a:latin typeface="+mj-lt"/>
              </a:rPr>
              <a:t>2010</a:t>
            </a:r>
            <a:r>
              <a:rPr lang="zh-TW" altLang="en-US" sz="1600" dirty="0">
                <a:latin typeface="+mj-lt"/>
              </a:rPr>
              <a:t>年</a:t>
            </a:r>
            <a:r>
              <a:rPr lang="en-US" altLang="zh-TW" sz="1600" dirty="0">
                <a:latin typeface="+mj-lt"/>
              </a:rPr>
              <a:t>12</a:t>
            </a:r>
            <a:r>
              <a:rPr lang="zh-TW" altLang="en-US" sz="1600" dirty="0">
                <a:latin typeface="+mj-lt"/>
              </a:rPr>
              <a:t>月</a:t>
            </a:r>
            <a:r>
              <a:rPr lang="en-US" altLang="zh-TW" sz="1600" dirty="0">
                <a:latin typeface="+mj-lt"/>
              </a:rPr>
              <a:t>12</a:t>
            </a:r>
            <a:r>
              <a:rPr lang="zh-TW" altLang="en-US" sz="1600" dirty="0">
                <a:latin typeface="+mj-lt"/>
              </a:rPr>
              <a:t>日訂立的股東協議</a:t>
            </a:r>
            <a:r>
              <a:rPr lang="en-US" altLang="zh-TW" sz="1600" dirty="0">
                <a:latin typeface="+mj-lt"/>
              </a:rPr>
              <a:t>(</a:t>
            </a:r>
            <a:r>
              <a:rPr lang="zh-TW" altLang="en-US" sz="1600" dirty="0">
                <a:latin typeface="+mj-lt"/>
              </a:rPr>
              <a:t>「現有股東協議 」</a:t>
            </a:r>
            <a:r>
              <a:rPr lang="en-US" altLang="zh-TW" sz="1600" dirty="0">
                <a:latin typeface="+mj-lt"/>
              </a:rPr>
              <a:t>)</a:t>
            </a:r>
            <a:r>
              <a:rPr lang="zh-TW" altLang="en-US" sz="1600" dirty="0">
                <a:latin typeface="+mj-lt"/>
              </a:rPr>
              <a:t>，從而大潤發控股</a:t>
            </a:r>
            <a:r>
              <a:rPr lang="en-US" altLang="zh-TW" sz="1600" dirty="0">
                <a:latin typeface="+mj-lt"/>
              </a:rPr>
              <a:t>(RT-Mart Holding Ltd.)</a:t>
            </a:r>
            <a:r>
              <a:rPr lang="zh-TW" altLang="en-US" sz="1600" dirty="0">
                <a:latin typeface="+mj-lt"/>
              </a:rPr>
              <a:t>及</a:t>
            </a:r>
            <a:r>
              <a:rPr lang="en-US" altLang="zh-TW" sz="1600" dirty="0">
                <a:latin typeface="+mj-lt"/>
              </a:rPr>
              <a:t>Concord Champion International Ltd(Cayman) </a:t>
            </a:r>
            <a:r>
              <a:rPr lang="zh-TW" altLang="en-US" sz="1600" dirty="0">
                <a:latin typeface="+mj-lt"/>
              </a:rPr>
              <a:t>之大多數董事由潤泰集團推薦且由歐尚集團委任。</a:t>
            </a:r>
            <a:endParaRPr lang="en-US" altLang="zh-TW" sz="1600" dirty="0">
              <a:latin typeface="+mj-lt"/>
            </a:endParaRPr>
          </a:p>
          <a:p>
            <a:pPr>
              <a:buNone/>
            </a:pPr>
            <a:endParaRPr lang="en-US" altLang="zh-TW" sz="1800" dirty="0">
              <a:latin typeface="+mj-lt"/>
            </a:endParaRPr>
          </a:p>
        </p:txBody>
      </p:sp>
    </p:spTree>
    <p:extLst>
      <p:ext uri="{BB962C8B-B14F-4D97-AF65-F5344CB8AC3E}">
        <p14:creationId xmlns:p14="http://schemas.microsoft.com/office/powerpoint/2010/main" val="130559066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latin typeface="Arial" pitchFamily="34" charset="0"/>
              </a:rPr>
              <a:t>實例探討 </a:t>
            </a:r>
            <a:r>
              <a:rPr lang="zh-TW" altLang="en-US" dirty="0" smtClean="0">
                <a:latin typeface="Arial" pitchFamily="34" charset="0"/>
                <a:sym typeface="Symbol"/>
              </a:rPr>
              <a:t> </a:t>
            </a:r>
            <a:r>
              <a:rPr lang="en-US" altLang="zh-TW" dirty="0" smtClean="0">
                <a:latin typeface="Arial" pitchFamily="34" charset="0"/>
              </a:rPr>
              <a:t>B</a:t>
            </a:r>
            <a:r>
              <a:rPr lang="zh-TW" altLang="en-US" dirty="0" smtClean="0"/>
              <a:t>公司</a:t>
            </a:r>
            <a:endParaRPr lang="en-GB" dirty="0"/>
          </a:p>
        </p:txBody>
      </p:sp>
      <p:sp>
        <p:nvSpPr>
          <p:cNvPr id="3" name="Content Placeholder 2"/>
          <p:cNvSpPr>
            <a:spLocks noGrp="1"/>
          </p:cNvSpPr>
          <p:nvPr>
            <p:ph idx="1"/>
          </p:nvPr>
        </p:nvSpPr>
        <p:spPr/>
        <p:txBody>
          <a:bodyPr/>
          <a:lstStyle/>
          <a:p>
            <a:pPr>
              <a:buNone/>
            </a:pPr>
            <a:r>
              <a:rPr lang="en-US" altLang="zh-TW" sz="1600" dirty="0" smtClean="0">
                <a:latin typeface="+mj-lt"/>
              </a:rPr>
              <a:t>	Concord </a:t>
            </a:r>
            <a:r>
              <a:rPr lang="en-US" altLang="zh-TW" sz="1600" dirty="0">
                <a:latin typeface="+mj-lt"/>
              </a:rPr>
              <a:t>Champion International Ltd(Cayman)</a:t>
            </a:r>
            <a:r>
              <a:rPr lang="zh-TW" altLang="en-US" sz="1600" dirty="0">
                <a:latin typeface="+mj-lt"/>
              </a:rPr>
              <a:t>及大潤發控股</a:t>
            </a:r>
            <a:r>
              <a:rPr lang="en-US" altLang="zh-TW" sz="1600" dirty="0">
                <a:latin typeface="+mj-lt"/>
              </a:rPr>
              <a:t>(RT-Mart Holding Ltd.)</a:t>
            </a:r>
            <a:r>
              <a:rPr lang="zh-TW" altLang="en-US" sz="1600" dirty="0">
                <a:latin typeface="+mj-lt"/>
              </a:rPr>
              <a:t>的現有</a:t>
            </a:r>
            <a:r>
              <a:rPr lang="zh-TW" altLang="en-US" sz="1600" dirty="0" smtClean="0">
                <a:latin typeface="+mj-lt"/>
              </a:rPr>
              <a:t>管理層</a:t>
            </a:r>
            <a:r>
              <a:rPr lang="zh-TW" altLang="en-US" sz="1600" dirty="0">
                <a:latin typeface="+mj-lt"/>
              </a:rPr>
              <a:t>團隊不變，而黃明端先生仍擔任</a:t>
            </a:r>
            <a:r>
              <a:rPr lang="en-US" altLang="zh-TW" sz="1600" dirty="0">
                <a:latin typeface="+mj-lt"/>
              </a:rPr>
              <a:t>Concord Champion International Ltd(Cayman)</a:t>
            </a:r>
            <a:r>
              <a:rPr lang="zh-TW" altLang="en-US" sz="1600" dirty="0">
                <a:latin typeface="+mj-lt"/>
              </a:rPr>
              <a:t>及大潤發控股</a:t>
            </a:r>
            <a:r>
              <a:rPr lang="en-US" altLang="zh-TW" sz="1600" dirty="0">
                <a:latin typeface="+mj-lt"/>
              </a:rPr>
              <a:t>(RT-Mart Holding Ltd.)</a:t>
            </a:r>
            <a:r>
              <a:rPr lang="zh-TW" altLang="en-US" sz="1600" dirty="0">
                <a:latin typeface="+mj-lt"/>
              </a:rPr>
              <a:t>的主席。 </a:t>
            </a:r>
            <a:endParaRPr lang="en-US" altLang="zh-TW" sz="1600" dirty="0" smtClean="0">
              <a:latin typeface="+mj-lt"/>
            </a:endParaRPr>
          </a:p>
          <a:p>
            <a:pPr>
              <a:buNone/>
            </a:pPr>
            <a:r>
              <a:rPr lang="en-US" altLang="zh-TW" sz="1600" dirty="0">
                <a:latin typeface="+mj-lt"/>
              </a:rPr>
              <a:t>	</a:t>
            </a:r>
            <a:r>
              <a:rPr lang="zh-TW" altLang="en-US" sz="1600" dirty="0" smtClean="0">
                <a:latin typeface="+mj-lt"/>
              </a:rPr>
              <a:t>前</a:t>
            </a:r>
            <a:r>
              <a:rPr lang="zh-TW" altLang="en-US" sz="1600" dirty="0">
                <a:latin typeface="+mj-lt"/>
              </a:rPr>
              <a:t>揭契約更動後，</a:t>
            </a:r>
            <a:r>
              <a:rPr lang="en-US" altLang="zh-TW" sz="1600" dirty="0">
                <a:latin typeface="+mj-lt"/>
              </a:rPr>
              <a:t>Concord Greater China Ltd.</a:t>
            </a:r>
            <a:r>
              <a:rPr lang="zh-TW" altLang="en-US" sz="1600" dirty="0">
                <a:latin typeface="+mj-lt"/>
              </a:rPr>
              <a:t>對轉投資之 企業個體</a:t>
            </a:r>
            <a:r>
              <a:rPr lang="en-US" altLang="zh-TW" sz="1600" dirty="0">
                <a:latin typeface="+mj-lt"/>
              </a:rPr>
              <a:t>(A-RT Retail Holdings Ltd.)</a:t>
            </a:r>
            <a:r>
              <a:rPr lang="zh-TW" altLang="en-US" sz="1600" dirty="0">
                <a:latin typeface="+mj-lt"/>
              </a:rPr>
              <a:t>之經營具重大影響力， 並依我國現行適用之國際會計準則第</a:t>
            </a:r>
            <a:r>
              <a:rPr lang="en-US" altLang="zh-TW" sz="1600" dirty="0">
                <a:latin typeface="+mj-lt"/>
              </a:rPr>
              <a:t>28 </a:t>
            </a:r>
            <a:r>
              <a:rPr lang="zh-TW" altLang="en-US" sz="1600" dirty="0">
                <a:latin typeface="+mj-lt"/>
              </a:rPr>
              <a:t>號及第</a:t>
            </a:r>
            <a:r>
              <a:rPr lang="en-US" altLang="zh-TW" sz="1600" dirty="0">
                <a:latin typeface="+mj-lt"/>
              </a:rPr>
              <a:t>31 </a:t>
            </a:r>
            <a:r>
              <a:rPr lang="zh-TW" altLang="en-US" sz="1600" dirty="0">
                <a:latin typeface="+mj-lt"/>
              </a:rPr>
              <a:t>號規定處理 其權益。</a:t>
            </a:r>
            <a:r>
              <a:rPr lang="zh-TW" altLang="en-US" sz="1600" dirty="0">
                <a:solidFill>
                  <a:srgbClr val="FF0000"/>
                </a:solidFill>
                <a:latin typeface="+mj-lt"/>
              </a:rPr>
              <a:t>因此，</a:t>
            </a:r>
            <a:r>
              <a:rPr lang="en-US" altLang="zh-TW" sz="1600" dirty="0">
                <a:solidFill>
                  <a:srgbClr val="FF0000"/>
                </a:solidFill>
                <a:latin typeface="+mj-lt"/>
              </a:rPr>
              <a:t>Concord Greater China Ltd.</a:t>
            </a:r>
            <a:r>
              <a:rPr lang="zh-TW" altLang="en-US" sz="1600" dirty="0">
                <a:solidFill>
                  <a:srgbClr val="FF0000"/>
                </a:solidFill>
                <a:latin typeface="+mj-lt"/>
              </a:rPr>
              <a:t>應以公允價值重 新衡量其對經營個體之投資，並以簽訂「新股東協議」當日</a:t>
            </a:r>
            <a:r>
              <a:rPr lang="zh-TW" altLang="en-US" sz="1600" dirty="0" smtClean="0">
                <a:solidFill>
                  <a:srgbClr val="FF0000"/>
                </a:solidFill>
                <a:latin typeface="+mj-lt"/>
              </a:rPr>
              <a:t>之投資</a:t>
            </a:r>
            <a:r>
              <a:rPr lang="zh-TW" altLang="en-US" sz="1600" dirty="0">
                <a:solidFill>
                  <a:srgbClr val="FF0000"/>
                </a:solidFill>
                <a:latin typeface="+mj-lt"/>
              </a:rPr>
              <a:t>帳面金額與公允價值之差額，計入損益</a:t>
            </a:r>
            <a:r>
              <a:rPr lang="zh-TW" altLang="en-US" sz="1600" dirty="0" smtClean="0">
                <a:solidFill>
                  <a:srgbClr val="FF0000"/>
                </a:solidFill>
                <a:latin typeface="+mj-lt"/>
              </a:rPr>
              <a:t>。</a:t>
            </a:r>
            <a:endParaRPr lang="en-US" altLang="zh-TW" sz="1600" dirty="0" smtClean="0">
              <a:solidFill>
                <a:srgbClr val="FF0000"/>
              </a:solidFill>
              <a:latin typeface="+mj-lt"/>
            </a:endParaRPr>
          </a:p>
          <a:p>
            <a:pPr>
              <a:buNone/>
            </a:pPr>
            <a:r>
              <a:rPr lang="en-US" altLang="zh-TW" sz="1600" dirty="0" smtClean="0">
                <a:latin typeface="+mj-lt"/>
              </a:rPr>
              <a:t>8</a:t>
            </a:r>
            <a:r>
              <a:rPr lang="en-US" altLang="zh-TW" sz="1600" dirty="0">
                <a:latin typeface="+mj-lt"/>
              </a:rPr>
              <a:t>.</a:t>
            </a:r>
            <a:r>
              <a:rPr lang="zh-TW" altLang="en-US" sz="1600" dirty="0">
                <a:latin typeface="+mj-lt"/>
              </a:rPr>
              <a:t>因應措施</a:t>
            </a:r>
            <a:r>
              <a:rPr lang="en-US" altLang="zh-TW" sz="1600" dirty="0">
                <a:latin typeface="+mj-lt"/>
              </a:rPr>
              <a:t>:</a:t>
            </a:r>
            <a:r>
              <a:rPr lang="zh-TW" altLang="en-US" sz="1600" dirty="0">
                <a:latin typeface="+mj-lt"/>
              </a:rPr>
              <a:t>無 </a:t>
            </a:r>
            <a:endParaRPr lang="en-US" altLang="zh-TW" sz="1600" dirty="0" smtClean="0">
              <a:latin typeface="+mj-lt"/>
            </a:endParaRPr>
          </a:p>
          <a:p>
            <a:pPr>
              <a:buNone/>
            </a:pPr>
            <a:r>
              <a:rPr lang="en-US" altLang="zh-TW" sz="1600" dirty="0" smtClean="0">
                <a:latin typeface="+mj-lt"/>
              </a:rPr>
              <a:t>9</a:t>
            </a:r>
            <a:r>
              <a:rPr lang="en-US" altLang="zh-TW" sz="1600" dirty="0">
                <a:latin typeface="+mj-lt"/>
              </a:rPr>
              <a:t>.</a:t>
            </a:r>
            <a:r>
              <a:rPr lang="zh-TW" altLang="en-US" sz="1600" dirty="0">
                <a:solidFill>
                  <a:srgbClr val="FF0000"/>
                </a:solidFill>
                <a:latin typeface="+mj-lt"/>
              </a:rPr>
              <a:t>其他應敘明事項</a:t>
            </a:r>
            <a:r>
              <a:rPr lang="en-US" altLang="zh-TW" sz="1600" dirty="0">
                <a:solidFill>
                  <a:srgbClr val="FF0000"/>
                </a:solidFill>
                <a:latin typeface="+mj-lt"/>
              </a:rPr>
              <a:t>:</a:t>
            </a:r>
            <a:r>
              <a:rPr lang="zh-TW" altLang="en-US" sz="1600" dirty="0">
                <a:solidFill>
                  <a:srgbClr val="FF0000"/>
                </a:solidFill>
                <a:latin typeface="+mj-lt"/>
              </a:rPr>
              <a:t>對本公司財務、業務無重大影響</a:t>
            </a:r>
            <a:endParaRPr lang="en-US" altLang="zh-TW" sz="1600" dirty="0">
              <a:solidFill>
                <a:srgbClr val="FF0000"/>
              </a:solidFill>
              <a:latin typeface="+mj-lt"/>
            </a:endParaRPr>
          </a:p>
          <a:p>
            <a:pPr>
              <a:buNone/>
            </a:pPr>
            <a:endParaRPr lang="en-US" altLang="zh-TW" dirty="0" smtClean="0">
              <a:latin typeface="+mj-lt"/>
            </a:endParaRPr>
          </a:p>
        </p:txBody>
      </p:sp>
    </p:spTree>
    <p:extLst>
      <p:ext uri="{BB962C8B-B14F-4D97-AF65-F5344CB8AC3E}">
        <p14:creationId xmlns:p14="http://schemas.microsoft.com/office/powerpoint/2010/main" val="427283728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latin typeface="Arial" pitchFamily="34" charset="0"/>
              </a:rPr>
              <a:t>實例探討 </a:t>
            </a:r>
            <a:r>
              <a:rPr lang="zh-TW" altLang="en-US" dirty="0" smtClean="0">
                <a:latin typeface="Arial" pitchFamily="34" charset="0"/>
                <a:sym typeface="Symbol"/>
              </a:rPr>
              <a:t> </a:t>
            </a:r>
            <a:r>
              <a:rPr lang="en-US" altLang="zh-TW" dirty="0" smtClean="0">
                <a:latin typeface="Arial" pitchFamily="34" charset="0"/>
              </a:rPr>
              <a:t>B</a:t>
            </a:r>
            <a:r>
              <a:rPr lang="zh-TW" altLang="en-US" dirty="0" smtClean="0"/>
              <a:t>公司</a:t>
            </a:r>
            <a:endParaRPr lang="en-GB" dirty="0"/>
          </a:p>
        </p:txBody>
      </p:sp>
      <p:sp>
        <p:nvSpPr>
          <p:cNvPr id="3" name="Content Placeholder 2"/>
          <p:cNvSpPr>
            <a:spLocks noGrp="1"/>
          </p:cNvSpPr>
          <p:nvPr>
            <p:ph idx="1"/>
          </p:nvPr>
        </p:nvSpPr>
        <p:spPr>
          <a:xfrm>
            <a:off x="457200" y="1100234"/>
            <a:ext cx="8229600" cy="4698000"/>
          </a:xfrm>
        </p:spPr>
        <p:txBody>
          <a:bodyPr/>
          <a:lstStyle/>
          <a:p>
            <a:pPr>
              <a:buNone/>
            </a:pPr>
            <a:r>
              <a:rPr lang="en-US" altLang="zh-TW" dirty="0">
                <a:latin typeface="+mj-lt"/>
              </a:rPr>
              <a:t>B</a:t>
            </a:r>
            <a:r>
              <a:rPr lang="zh-TW" altLang="en-US" dirty="0" smtClean="0">
                <a:latin typeface="+mj-lt"/>
                <a:ea typeface="SimHei" pitchFamily="2" charset="-122"/>
              </a:rPr>
              <a:t>公司於民國</a:t>
            </a:r>
            <a:r>
              <a:rPr lang="en-US" altLang="zh-TW" dirty="0" smtClean="0">
                <a:latin typeface="+mj-lt"/>
                <a:ea typeface="SimHei" pitchFamily="2" charset="-122"/>
              </a:rPr>
              <a:t>102</a:t>
            </a:r>
            <a:r>
              <a:rPr lang="zh-TW" altLang="en-US" dirty="0" smtClean="0">
                <a:latin typeface="+mj-lt"/>
                <a:ea typeface="SimHei" pitchFamily="2" charset="-122"/>
              </a:rPr>
              <a:t>年</a:t>
            </a:r>
            <a:r>
              <a:rPr lang="en-US" altLang="zh-TW" dirty="0" smtClean="0">
                <a:latin typeface="+mj-lt"/>
                <a:ea typeface="SimHei" pitchFamily="2" charset="-122"/>
              </a:rPr>
              <a:t>11</a:t>
            </a:r>
            <a:r>
              <a:rPr lang="zh-TW" altLang="en-US" dirty="0" smtClean="0">
                <a:latin typeface="+mj-lt"/>
                <a:ea typeface="SimHei" pitchFamily="2" charset="-122"/>
              </a:rPr>
              <a:t>月</a:t>
            </a:r>
            <a:r>
              <a:rPr lang="en-US" altLang="zh-TW" dirty="0" smtClean="0">
                <a:latin typeface="+mj-lt"/>
                <a:ea typeface="SimHei" pitchFamily="2" charset="-122"/>
              </a:rPr>
              <a:t>15</a:t>
            </a:r>
            <a:r>
              <a:rPr lang="zh-TW" altLang="en-US" dirty="0" smtClean="0">
                <a:latin typeface="+mj-lt"/>
                <a:ea typeface="SimHei" pitchFamily="2" charset="-122"/>
              </a:rPr>
              <a:t>日及</a:t>
            </a:r>
            <a:r>
              <a:rPr lang="en-US" altLang="zh-TW" dirty="0" smtClean="0">
                <a:latin typeface="+mj-lt"/>
                <a:ea typeface="SimHei" pitchFamily="2" charset="-122"/>
              </a:rPr>
              <a:t>16</a:t>
            </a:r>
            <a:r>
              <a:rPr lang="zh-TW" altLang="en-US" dirty="0" smtClean="0">
                <a:latin typeface="+mj-lt"/>
                <a:ea typeface="SimHei" pitchFamily="2" charset="-122"/>
              </a:rPr>
              <a:t>日再發重訊補充損益影響數之相關</a:t>
            </a:r>
            <a:r>
              <a:rPr lang="zh-TW" altLang="en-US" dirty="0">
                <a:latin typeface="+mj-lt"/>
              </a:rPr>
              <a:t>資訊，後於民國</a:t>
            </a:r>
            <a:r>
              <a:rPr lang="en-US" altLang="zh-TW" dirty="0">
                <a:latin typeface="+mj-lt"/>
              </a:rPr>
              <a:t>103</a:t>
            </a:r>
            <a:r>
              <a:rPr lang="zh-TW" altLang="en-US" dirty="0">
                <a:latin typeface="+mj-lt"/>
              </a:rPr>
              <a:t>年</a:t>
            </a:r>
            <a:r>
              <a:rPr lang="en-US" altLang="zh-TW" dirty="0">
                <a:latin typeface="+mj-lt"/>
              </a:rPr>
              <a:t>1</a:t>
            </a:r>
            <a:r>
              <a:rPr lang="zh-TW" altLang="en-US" dirty="0">
                <a:latin typeface="+mj-lt"/>
              </a:rPr>
              <a:t>月</a:t>
            </a:r>
            <a:r>
              <a:rPr lang="en-US" altLang="zh-TW" dirty="0">
                <a:latin typeface="+mj-lt"/>
              </a:rPr>
              <a:t>23</a:t>
            </a:r>
            <a:r>
              <a:rPr lang="zh-TW" altLang="en-US" dirty="0">
                <a:latin typeface="+mj-lt"/>
              </a:rPr>
              <a:t>日發重訊通知</a:t>
            </a:r>
            <a:r>
              <a:rPr lang="en-US" altLang="zh-TW" dirty="0">
                <a:latin typeface="+mj-lt"/>
              </a:rPr>
              <a:t>2013</a:t>
            </a:r>
            <a:r>
              <a:rPr lang="zh-TW" altLang="en-US" dirty="0">
                <a:latin typeface="+mj-lt"/>
              </a:rPr>
              <a:t>年版</a:t>
            </a:r>
            <a:r>
              <a:rPr lang="en-US" altLang="zh-TW" dirty="0">
                <a:latin typeface="+mj-lt"/>
              </a:rPr>
              <a:t>IFRSs</a:t>
            </a:r>
            <a:r>
              <a:rPr lang="zh-TW" altLang="en-US" dirty="0">
                <a:latin typeface="+mj-lt"/>
              </a:rPr>
              <a:t>之影響</a:t>
            </a:r>
            <a:r>
              <a:rPr lang="en-US" altLang="zh-TW" dirty="0">
                <a:latin typeface="+mj-lt"/>
              </a:rPr>
              <a:t>:	</a:t>
            </a:r>
            <a:endParaRPr lang="en-US" altLang="zh-TW" dirty="0" smtClean="0">
              <a:latin typeface="+mj-lt"/>
            </a:endParaRPr>
          </a:p>
          <a:p>
            <a:pPr>
              <a:buNone/>
            </a:pPr>
            <a:r>
              <a:rPr lang="en-US" altLang="zh-TW" sz="1600" dirty="0"/>
              <a:t>7.</a:t>
            </a:r>
            <a:r>
              <a:rPr lang="zh-TW" altLang="en-US" sz="1600" dirty="0"/>
              <a:t>其他應敘明事項</a:t>
            </a:r>
            <a:r>
              <a:rPr lang="en-US" altLang="zh-TW" sz="1600" dirty="0"/>
              <a:t>: </a:t>
            </a:r>
          </a:p>
          <a:p>
            <a:pPr>
              <a:buNone/>
            </a:pPr>
            <a:r>
              <a:rPr lang="en-US" altLang="zh-TW" sz="1600" dirty="0"/>
              <a:t>(1)…</a:t>
            </a:r>
          </a:p>
          <a:p>
            <a:pPr>
              <a:buNone/>
            </a:pPr>
            <a:r>
              <a:rPr lang="en-US" altLang="zh-TW" sz="1600" dirty="0"/>
              <a:t>(2)</a:t>
            </a:r>
            <a:r>
              <a:rPr lang="zh-TW" altLang="en-US" sz="1600" dirty="0">
                <a:latin typeface="Arial Unicode MS" panose="020B0604020202020204" pitchFamily="34" charset="-120"/>
              </a:rPr>
              <a:t>依目前國際會計準則理事會已發布但尚未經金管會認可之</a:t>
            </a:r>
            <a:r>
              <a:rPr lang="en-US" altLang="zh-TW" sz="1600" dirty="0">
                <a:latin typeface="Arial Unicode MS" panose="020B0604020202020204" pitchFamily="34" charset="-120"/>
              </a:rPr>
              <a:t>IAS28</a:t>
            </a:r>
            <a:r>
              <a:rPr lang="zh-TW" altLang="en-US" sz="1600" dirty="0">
                <a:latin typeface="Arial Unicode MS" panose="020B0604020202020204" pitchFamily="34" charset="-120"/>
              </a:rPr>
              <a:t>「</a:t>
            </a:r>
            <a:r>
              <a:rPr lang="zh-TW" altLang="en-US" sz="1600" dirty="0" smtClean="0">
                <a:latin typeface="Arial Unicode MS" panose="020B0604020202020204" pitchFamily="34" charset="-120"/>
              </a:rPr>
              <a:t>投資</a:t>
            </a:r>
            <a:r>
              <a:rPr lang="zh-TW" altLang="en-US" sz="1600" dirty="0">
                <a:latin typeface="Arial Unicode MS" panose="020B0604020202020204" pitchFamily="34" charset="-120"/>
              </a:rPr>
              <a:t>關聯企業及合資」修訂「若對關聯企業之投資成為合資之控制</a:t>
            </a:r>
            <a:r>
              <a:rPr lang="zh-TW" altLang="en-US" sz="1600" dirty="0" smtClean="0">
                <a:latin typeface="Arial Unicode MS" panose="020B0604020202020204" pitchFamily="34" charset="-120"/>
              </a:rPr>
              <a:t>，或</a:t>
            </a:r>
            <a:r>
              <a:rPr lang="zh-TW" altLang="en-US" sz="1600" dirty="0">
                <a:latin typeface="Arial Unicode MS" panose="020B0604020202020204" pitchFamily="34" charset="-120"/>
              </a:rPr>
              <a:t>對合資控制成為關聯企業之投資，企業應持續適用權益法而不對 保留權益作再衡量」。另依</a:t>
            </a:r>
            <a:r>
              <a:rPr lang="en-US" altLang="zh-TW" sz="1600" dirty="0">
                <a:latin typeface="Arial Unicode MS" panose="020B0604020202020204" pitchFamily="34" charset="-120"/>
              </a:rPr>
              <a:t>IAS8</a:t>
            </a:r>
            <a:r>
              <a:rPr lang="zh-TW" altLang="en-US" sz="1600" dirty="0">
                <a:latin typeface="Arial Unicode MS" panose="020B0604020202020204" pitchFamily="34" charset="-120"/>
              </a:rPr>
              <a:t>「會計政策、會計估計變動及錯誤」 </a:t>
            </a:r>
            <a:r>
              <a:rPr lang="zh-TW" altLang="en-US" sz="1600" dirty="0" smtClean="0">
                <a:latin typeface="Arial Unicode MS" panose="020B0604020202020204" pitchFamily="34" charset="-120"/>
              </a:rPr>
              <a:t>規定，「</a:t>
            </a:r>
            <a:r>
              <a:rPr lang="zh-TW" altLang="en-US" sz="1600" dirty="0">
                <a:latin typeface="Arial Unicode MS" panose="020B0604020202020204" pitchFamily="34" charset="-120"/>
              </a:rPr>
              <a:t>企業首次適用某一國際財務報導準則所產生之會計政策變 動，如該國際財務報導準則對該變動並無特定之過渡規定，或自願變 動一項會計政策，則應追溯適用該變動。」故依上述說明，</a:t>
            </a:r>
            <a:r>
              <a:rPr lang="zh-TW" altLang="en-US" sz="1600" dirty="0">
                <a:solidFill>
                  <a:srgbClr val="FF0000"/>
                </a:solidFill>
                <a:latin typeface="Arial Unicode MS" panose="020B0604020202020204" pitchFamily="34" charset="-120"/>
              </a:rPr>
              <a:t>相關</a:t>
            </a:r>
            <a:r>
              <a:rPr lang="zh-TW" altLang="en-US" sz="1600" dirty="0" smtClean="0">
                <a:solidFill>
                  <a:srgbClr val="FF0000"/>
                </a:solidFill>
                <a:latin typeface="Arial Unicode MS" panose="020B0604020202020204" pitchFamily="34" charset="-120"/>
              </a:rPr>
              <a:t>規定若</a:t>
            </a:r>
            <a:r>
              <a:rPr lang="zh-TW" altLang="en-US" sz="1600" dirty="0">
                <a:solidFill>
                  <a:srgbClr val="FF0000"/>
                </a:solidFill>
                <a:latin typeface="Arial Unicode MS" panose="020B0604020202020204" pitchFamily="34" charset="-120"/>
              </a:rPr>
              <a:t>經金管會認可，將可能導致本公司應迴轉重新衡量所認列之投資</a:t>
            </a:r>
            <a:r>
              <a:rPr lang="zh-TW" altLang="en-US" sz="1600" dirty="0" smtClean="0">
                <a:solidFill>
                  <a:srgbClr val="FF0000"/>
                </a:solidFill>
                <a:latin typeface="Arial Unicode MS" panose="020B0604020202020204" pitchFamily="34" charset="-120"/>
              </a:rPr>
              <a:t>收益</a:t>
            </a:r>
            <a:r>
              <a:rPr lang="zh-TW" altLang="en-US" sz="1600" dirty="0">
                <a:solidFill>
                  <a:srgbClr val="FF0000"/>
                </a:solidFill>
                <a:latin typeface="Arial Unicode MS" panose="020B0604020202020204" pitchFamily="34" charset="-120"/>
              </a:rPr>
              <a:t>。</a:t>
            </a:r>
            <a:r>
              <a:rPr lang="zh-TW" altLang="en-US" sz="1600" dirty="0">
                <a:latin typeface="Arial Unicode MS" panose="020B0604020202020204" pitchFamily="34" charset="-120"/>
              </a:rPr>
              <a:t>此等情形於</a:t>
            </a:r>
            <a:r>
              <a:rPr lang="en-US" altLang="zh-TW" sz="1600" dirty="0">
                <a:latin typeface="Arial Unicode MS" panose="020B0604020202020204" pitchFamily="34" charset="-120"/>
              </a:rPr>
              <a:t>102</a:t>
            </a:r>
            <a:r>
              <a:rPr lang="zh-TW" altLang="en-US" sz="1600" dirty="0">
                <a:latin typeface="Arial Unicode MS" panose="020B0604020202020204" pitchFamily="34" charset="-120"/>
              </a:rPr>
              <a:t>年第三季</a:t>
            </a:r>
            <a:r>
              <a:rPr lang="en-US" altLang="zh-TW" sz="1600" dirty="0">
                <a:latin typeface="Arial Unicode MS" panose="020B0604020202020204" pitchFamily="34" charset="-120"/>
              </a:rPr>
              <a:t>(</a:t>
            </a:r>
            <a:r>
              <a:rPr lang="zh-TW" altLang="en-US" sz="1600" dirty="0">
                <a:latin typeface="Arial Unicode MS" panose="020B0604020202020204" pitchFamily="34" charset="-120"/>
              </a:rPr>
              <a:t>重編前</a:t>
            </a:r>
            <a:r>
              <a:rPr lang="en-US" altLang="zh-TW" sz="1600" dirty="0">
                <a:latin typeface="Arial Unicode MS" panose="020B0604020202020204" pitchFamily="34" charset="-120"/>
              </a:rPr>
              <a:t>)</a:t>
            </a:r>
            <a:r>
              <a:rPr lang="zh-TW" altLang="en-US" sz="1600" dirty="0">
                <a:latin typeface="Arial Unicode MS" panose="020B0604020202020204" pitchFamily="34" charset="-120"/>
              </a:rPr>
              <a:t>及第四季均相同，已於第三季 </a:t>
            </a:r>
            <a:r>
              <a:rPr lang="en-US" altLang="zh-TW" sz="1600" dirty="0">
                <a:latin typeface="Arial Unicode MS" panose="020B0604020202020204" pitchFamily="34" charset="-120"/>
              </a:rPr>
              <a:t>(</a:t>
            </a:r>
            <a:r>
              <a:rPr lang="zh-TW" altLang="en-US" sz="1600" dirty="0">
                <a:latin typeface="Arial Unicode MS" panose="020B0604020202020204" pitchFamily="34" charset="-120"/>
              </a:rPr>
              <a:t>重編前</a:t>
            </a:r>
            <a:r>
              <a:rPr lang="en-US" altLang="zh-TW" sz="1600" dirty="0">
                <a:latin typeface="Arial Unicode MS" panose="020B0604020202020204" pitchFamily="34" charset="-120"/>
              </a:rPr>
              <a:t>)</a:t>
            </a:r>
            <a:r>
              <a:rPr lang="zh-TW" altLang="en-US" sz="1600" dirty="0">
                <a:latin typeface="Arial Unicode MS" panose="020B0604020202020204" pitchFamily="34" charset="-120"/>
              </a:rPr>
              <a:t>財務報告附註三</a:t>
            </a:r>
            <a:r>
              <a:rPr lang="en-US" altLang="zh-TW" sz="1600" dirty="0">
                <a:latin typeface="Arial Unicode MS" panose="020B0604020202020204" pitchFamily="34" charset="-120"/>
              </a:rPr>
              <a:t>(</a:t>
            </a:r>
            <a:r>
              <a:rPr lang="zh-TW" altLang="en-US" sz="1600" dirty="0">
                <a:latin typeface="Arial Unicode MS" panose="020B0604020202020204" pitchFamily="34" charset="-120"/>
              </a:rPr>
              <a:t>三</a:t>
            </a:r>
            <a:r>
              <a:rPr lang="en-US" altLang="zh-TW" sz="1600" dirty="0">
                <a:latin typeface="Arial Unicode MS" panose="020B0604020202020204" pitchFamily="34" charset="-120"/>
              </a:rPr>
              <a:t>)</a:t>
            </a:r>
            <a:r>
              <a:rPr lang="zh-TW" altLang="en-US" sz="1600" dirty="0">
                <a:latin typeface="Arial Unicode MS" panose="020B0604020202020204" pitchFamily="34" charset="-120"/>
              </a:rPr>
              <a:t>中揭露</a:t>
            </a:r>
            <a:r>
              <a:rPr lang="zh-TW" altLang="en-US" sz="1600" dirty="0" smtClean="0">
                <a:latin typeface="Arial Unicode MS" panose="020B0604020202020204" pitchFamily="34" charset="-120"/>
              </a:rPr>
              <a:t>。證券</a:t>
            </a:r>
            <a:r>
              <a:rPr lang="zh-TW" altLang="en-US" sz="1600" dirty="0">
                <a:latin typeface="Arial Unicode MS" panose="020B0604020202020204" pitchFamily="34" charset="-120"/>
              </a:rPr>
              <a:t>主管機關規劃自</a:t>
            </a:r>
            <a:r>
              <a:rPr lang="en-US" altLang="zh-TW" sz="1600" dirty="0">
                <a:latin typeface="Arial Unicode MS" panose="020B0604020202020204" pitchFamily="34" charset="-120"/>
              </a:rPr>
              <a:t>104</a:t>
            </a:r>
            <a:r>
              <a:rPr lang="zh-TW" altLang="en-US" sz="1600" dirty="0">
                <a:latin typeface="Arial Unicode MS" panose="020B0604020202020204" pitchFamily="34" charset="-120"/>
              </a:rPr>
              <a:t>年起將</a:t>
            </a:r>
            <a:r>
              <a:rPr lang="en-US" altLang="zh-TW" sz="1600" dirty="0">
                <a:latin typeface="Arial Unicode MS" panose="020B0604020202020204" pitchFamily="34" charset="-120"/>
              </a:rPr>
              <a:t>IFRSs</a:t>
            </a:r>
            <a:r>
              <a:rPr lang="zh-TW" altLang="en-US" sz="1600" dirty="0">
                <a:latin typeface="Arial Unicode MS" panose="020B0604020202020204" pitchFamily="34" charset="-120"/>
              </a:rPr>
              <a:t>版本由</a:t>
            </a:r>
            <a:r>
              <a:rPr lang="en-US" altLang="zh-TW" sz="1600" dirty="0">
                <a:latin typeface="Arial Unicode MS" panose="020B0604020202020204" pitchFamily="34" charset="-120"/>
              </a:rPr>
              <a:t>2010</a:t>
            </a:r>
            <a:r>
              <a:rPr lang="zh-TW" altLang="en-US" sz="1600" dirty="0">
                <a:latin typeface="Arial Unicode MS" panose="020B0604020202020204" pitchFamily="34" charset="-120"/>
              </a:rPr>
              <a:t>年版升級至</a:t>
            </a:r>
            <a:r>
              <a:rPr lang="en-US" altLang="zh-TW" sz="1600" dirty="0">
                <a:latin typeface="Arial Unicode MS" panose="020B0604020202020204" pitchFamily="34" charset="-120"/>
              </a:rPr>
              <a:t>2013</a:t>
            </a:r>
            <a:r>
              <a:rPr lang="zh-TW" altLang="en-US" sz="1600" dirty="0">
                <a:latin typeface="Arial Unicode MS" panose="020B0604020202020204" pitchFamily="34" charset="-120"/>
              </a:rPr>
              <a:t>年版 ，相關準則施行後，屆時應依</a:t>
            </a:r>
            <a:r>
              <a:rPr lang="en-US" altLang="zh-TW" sz="1600" dirty="0">
                <a:latin typeface="Arial Unicode MS" panose="020B0604020202020204" pitchFamily="34" charset="-120"/>
              </a:rPr>
              <a:t>IAS 8</a:t>
            </a:r>
            <a:r>
              <a:rPr lang="zh-TW" altLang="en-US" sz="1600" dirty="0">
                <a:latin typeface="Arial Unicode MS" panose="020B0604020202020204" pitchFamily="34" charset="-120"/>
              </a:rPr>
              <a:t>及</a:t>
            </a:r>
            <a:r>
              <a:rPr lang="en-US" altLang="zh-TW" sz="1600" dirty="0">
                <a:latin typeface="Arial Unicode MS" panose="020B0604020202020204" pitchFamily="34" charset="-120"/>
              </a:rPr>
              <a:t>2013</a:t>
            </a:r>
            <a:r>
              <a:rPr lang="zh-TW" altLang="en-US" sz="1600" dirty="0">
                <a:latin typeface="Arial Unicode MS" panose="020B0604020202020204" pitchFamily="34" charset="-120"/>
              </a:rPr>
              <a:t>年版國際財務報導準則第 </a:t>
            </a:r>
            <a:r>
              <a:rPr lang="en-US" altLang="zh-TW" sz="1600" dirty="0">
                <a:latin typeface="Arial Unicode MS" panose="020B0604020202020204" pitchFamily="34" charset="-120"/>
              </a:rPr>
              <a:t>11</a:t>
            </a:r>
            <a:r>
              <a:rPr lang="zh-TW" altLang="en-US" sz="1600" dirty="0">
                <a:latin typeface="Arial Unicode MS" panose="020B0604020202020204" pitchFamily="34" charset="-120"/>
              </a:rPr>
              <a:t>號（</a:t>
            </a:r>
            <a:r>
              <a:rPr lang="en-US" altLang="zh-TW" sz="1600" dirty="0">
                <a:latin typeface="Arial Unicode MS" panose="020B0604020202020204" pitchFamily="34" charset="-120"/>
              </a:rPr>
              <a:t>IFRS 11</a:t>
            </a:r>
            <a:r>
              <a:rPr lang="zh-TW" altLang="en-US" sz="1600" dirty="0">
                <a:latin typeface="Arial Unicode MS" panose="020B0604020202020204" pitchFamily="34" charset="-120"/>
              </a:rPr>
              <a:t>）規定，評估迴轉原重新衡量所認列之投資利益，</a:t>
            </a:r>
            <a:r>
              <a:rPr lang="zh-TW" altLang="en-US" sz="1600" dirty="0" smtClean="0">
                <a:latin typeface="Arial Unicode MS" panose="020B0604020202020204" pitchFamily="34" charset="-120"/>
              </a:rPr>
              <a:t>其相對</a:t>
            </a:r>
            <a:r>
              <a:rPr lang="zh-TW" altLang="en-US" sz="1600" dirty="0">
                <a:latin typeface="Arial Unicode MS" panose="020B0604020202020204" pitchFamily="34" charset="-120"/>
              </a:rPr>
              <a:t>將減少本公司之未分配盈餘及淨值，惟不影響當期之損益，</a:t>
            </a:r>
            <a:r>
              <a:rPr lang="zh-TW" altLang="en-US" sz="1600" dirty="0" smtClean="0">
                <a:latin typeface="Arial Unicode MS" panose="020B0604020202020204" pitchFamily="34" charset="-120"/>
              </a:rPr>
              <a:t>且將</a:t>
            </a:r>
            <a:r>
              <a:rPr lang="zh-TW" altLang="en-US" sz="1600" dirty="0">
                <a:latin typeface="Arial Unicode MS" panose="020B0604020202020204" pitchFamily="34" charset="-120"/>
              </a:rPr>
              <a:t>依證券交易法及臺灣證券交易所股份有限公司對有價證券</a:t>
            </a:r>
            <a:r>
              <a:rPr lang="zh-TW" altLang="en-US" sz="1600" dirty="0" smtClean="0">
                <a:latin typeface="Arial Unicode MS" panose="020B0604020202020204" pitchFamily="34" charset="-120"/>
              </a:rPr>
              <a:t>上市公司</a:t>
            </a:r>
            <a:r>
              <a:rPr lang="zh-TW" altLang="en-US" sz="1600" dirty="0">
                <a:latin typeface="Arial Unicode MS" panose="020B0604020202020204" pitchFamily="34" charset="-120"/>
              </a:rPr>
              <a:t>重大訊息之查證暨公開處理程序等</a:t>
            </a:r>
            <a:r>
              <a:rPr lang="zh-TW" altLang="en-US" sz="1600" dirty="0" smtClean="0">
                <a:latin typeface="Arial Unicode MS" panose="020B0604020202020204" pitchFamily="34" charset="-120"/>
              </a:rPr>
              <a:t>規定，辦理</a:t>
            </a:r>
            <a:r>
              <a:rPr lang="zh-TW" altLang="en-US" sz="1600" dirty="0">
                <a:latin typeface="Arial Unicode MS" panose="020B0604020202020204" pitchFamily="34" charset="-120"/>
              </a:rPr>
              <a:t>相關訊息之公告</a:t>
            </a:r>
            <a:r>
              <a:rPr lang="zh-TW" altLang="en-US" sz="1600" dirty="0" smtClean="0">
                <a:latin typeface="Arial Unicode MS" panose="020B0604020202020204" pitchFamily="34" charset="-120"/>
              </a:rPr>
              <a:t>或申報</a:t>
            </a:r>
            <a:r>
              <a:rPr lang="zh-TW" altLang="en-US" sz="1600" dirty="0">
                <a:latin typeface="Arial Unicode MS" panose="020B0604020202020204" pitchFamily="34" charset="-120"/>
              </a:rPr>
              <a:t>事宜。</a:t>
            </a:r>
            <a:endParaRPr lang="en-US" altLang="zh-TW" sz="1600" dirty="0">
              <a:latin typeface="Arial Unicode MS" panose="020B0604020202020204" pitchFamily="34" charset="-120"/>
            </a:endParaRPr>
          </a:p>
          <a:p>
            <a:pPr>
              <a:buNone/>
            </a:pPr>
            <a:endParaRPr lang="en-US" altLang="zh-TW" dirty="0">
              <a:latin typeface="+mj-lt"/>
            </a:endParaRPr>
          </a:p>
          <a:p>
            <a:pPr>
              <a:buNone/>
            </a:pPr>
            <a:endParaRPr lang="en-US" altLang="zh-TW" dirty="0"/>
          </a:p>
          <a:p>
            <a:pPr>
              <a:buNone/>
            </a:pPr>
            <a:endParaRPr lang="en-US" altLang="zh-TW" dirty="0" smtClean="0"/>
          </a:p>
          <a:p>
            <a:pPr>
              <a:buNone/>
            </a:pPr>
            <a:endParaRPr lang="en-US" altLang="zh-TW" dirty="0" smtClean="0">
              <a:solidFill>
                <a:srgbClr val="FF0000"/>
              </a:solidFill>
              <a:latin typeface="+mj-lt"/>
            </a:endParaRPr>
          </a:p>
        </p:txBody>
      </p:sp>
    </p:spTree>
    <p:extLst>
      <p:ext uri="{BB962C8B-B14F-4D97-AF65-F5344CB8AC3E}">
        <p14:creationId xmlns:p14="http://schemas.microsoft.com/office/powerpoint/2010/main" val="113524946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latin typeface="Arial" pitchFamily="34" charset="0"/>
              </a:rPr>
              <a:t>實例探討 </a:t>
            </a:r>
            <a:r>
              <a:rPr lang="zh-TW" altLang="en-US" dirty="0" smtClean="0">
                <a:latin typeface="Arial" pitchFamily="34" charset="0"/>
                <a:sym typeface="Symbol"/>
              </a:rPr>
              <a:t> 修正前後會計處理</a:t>
            </a:r>
            <a:endParaRPr lang="en-GB" dirty="0"/>
          </a:p>
        </p:txBody>
      </p:sp>
      <p:sp>
        <p:nvSpPr>
          <p:cNvPr id="3" name="Content Placeholder 2"/>
          <p:cNvSpPr>
            <a:spLocks noGrp="1"/>
          </p:cNvSpPr>
          <p:nvPr>
            <p:ph idx="1"/>
          </p:nvPr>
        </p:nvSpPr>
        <p:spPr>
          <a:xfrm>
            <a:off x="457200" y="1084469"/>
            <a:ext cx="8229600" cy="4698000"/>
          </a:xfrm>
        </p:spPr>
        <p:txBody>
          <a:bodyPr/>
          <a:lstStyle/>
          <a:p>
            <a:r>
              <a:rPr lang="zh-TW" altLang="en-US" dirty="0" smtClean="0"/>
              <a:t>此</a:t>
            </a:r>
            <a:r>
              <a:rPr lang="zh-TW" altLang="en-US" dirty="0"/>
              <a:t>事件以取消合資協議之手法達到喪失聯合控制之效果</a:t>
            </a:r>
            <a:r>
              <a:rPr lang="en-US" altLang="zh-TW" dirty="0" smtClean="0"/>
              <a:t>,</a:t>
            </a:r>
            <a:r>
              <a:rPr lang="zh-TW" altLang="en-US" dirty="0" smtClean="0"/>
              <a:t> 因此落入</a:t>
            </a:r>
            <a:r>
              <a:rPr lang="en-US" altLang="zh-TW" dirty="0" smtClean="0">
                <a:latin typeface="+mj-lt"/>
              </a:rPr>
              <a:t>2010</a:t>
            </a:r>
            <a:r>
              <a:rPr lang="zh-TW" altLang="en-US" dirty="0"/>
              <a:t>年版之</a:t>
            </a:r>
            <a:r>
              <a:rPr lang="en-US" altLang="zh-TW" dirty="0" smtClean="0">
                <a:latin typeface="+mj-lt"/>
              </a:rPr>
              <a:t>IAS 31.45</a:t>
            </a:r>
            <a:r>
              <a:rPr lang="zh-TW" altLang="en-US" dirty="0" smtClean="0"/>
              <a:t>之規定</a:t>
            </a:r>
            <a:r>
              <a:rPr lang="en-US" altLang="zh-TW" dirty="0">
                <a:latin typeface="SimHei" panose="02010609060101010101" pitchFamily="49" charset="-122"/>
                <a:ea typeface="SimHei" panose="02010609060101010101" pitchFamily="49" charset="-122"/>
              </a:rPr>
              <a:t>:</a:t>
            </a:r>
            <a:endParaRPr lang="en-US" altLang="zh-TW" dirty="0" smtClean="0"/>
          </a:p>
          <a:p>
            <a:pPr marL="0" indent="0">
              <a:buNone/>
            </a:pPr>
            <a:endParaRPr lang="en-US" altLang="zh-TW" dirty="0" smtClean="0"/>
          </a:p>
          <a:p>
            <a:endParaRPr lang="en-US" altLang="zh-TW" dirty="0"/>
          </a:p>
          <a:p>
            <a:endParaRPr lang="en-US" altLang="zh-TW" dirty="0" smtClean="0"/>
          </a:p>
          <a:p>
            <a:endParaRPr lang="en-US" altLang="zh-TW" dirty="0"/>
          </a:p>
          <a:p>
            <a:endParaRPr lang="en-US" altLang="zh-TW" dirty="0" smtClean="0"/>
          </a:p>
          <a:p>
            <a:endParaRPr lang="en-US" altLang="zh-TW" dirty="0" smtClean="0"/>
          </a:p>
          <a:p>
            <a:endParaRPr lang="en-US" altLang="zh-TW" dirty="0"/>
          </a:p>
        </p:txBody>
      </p:sp>
      <p:graphicFrame>
        <p:nvGraphicFramePr>
          <p:cNvPr id="7" name="Group 3"/>
          <p:cNvGraphicFramePr>
            <a:graphicFrameLocks noGrp="1"/>
          </p:cNvGraphicFramePr>
          <p:nvPr>
            <p:extLst>
              <p:ext uri="{D42A27DB-BD31-4B8C-83A1-F6EECF244321}">
                <p14:modId xmlns:p14="http://schemas.microsoft.com/office/powerpoint/2010/main" val="430673425"/>
              </p:ext>
            </p:extLst>
          </p:nvPr>
        </p:nvGraphicFramePr>
        <p:xfrm>
          <a:off x="683170" y="1950969"/>
          <a:ext cx="7924800" cy="4239360"/>
        </p:xfrm>
        <a:graphic>
          <a:graphicData uri="http://schemas.openxmlformats.org/drawingml/2006/table">
            <a:tbl>
              <a:tblPr/>
              <a:tblGrid>
                <a:gridCol w="3962400"/>
                <a:gridCol w="3962400"/>
              </a:tblGrid>
              <a:tr h="366553">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defRPr/>
                      </a:pPr>
                      <a:r>
                        <a:rPr kumimoji="0" lang="en-US" altLang="zh-TW" sz="2000" b="1" i="0" u="none" strike="noStrike" cap="none" normalizeH="0" baseline="0" dirty="0" smtClean="0">
                          <a:ln>
                            <a:noFill/>
                          </a:ln>
                          <a:solidFill>
                            <a:schemeClr val="bg1"/>
                          </a:solidFill>
                          <a:effectLst/>
                          <a:latin typeface="Arial" charset="0"/>
                          <a:ea typeface="SimHei" pitchFamily="2" charset="-122"/>
                        </a:rPr>
                        <a:t>IAS 31 (2010)</a:t>
                      </a: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defRPr/>
                      </a:pPr>
                      <a:r>
                        <a:rPr kumimoji="0" lang="en-US" altLang="zh-TW" sz="2000" b="1" i="0" u="none" strike="noStrike" cap="none" normalizeH="0" baseline="0" dirty="0" smtClean="0">
                          <a:ln>
                            <a:noFill/>
                          </a:ln>
                          <a:solidFill>
                            <a:schemeClr val="bg1"/>
                          </a:solidFill>
                          <a:effectLst/>
                          <a:latin typeface="Arial" charset="0"/>
                          <a:ea typeface="SimHei" pitchFamily="2" charset="-122"/>
                        </a:rPr>
                        <a:t>IAS 28</a:t>
                      </a:r>
                      <a:r>
                        <a:rPr kumimoji="0" lang="zh-TW" altLang="en-US" sz="2000" b="1" i="0" u="none" strike="noStrike" cap="none" normalizeH="0" baseline="0" dirty="0" smtClean="0">
                          <a:ln>
                            <a:noFill/>
                          </a:ln>
                          <a:solidFill>
                            <a:schemeClr val="bg1"/>
                          </a:solidFill>
                          <a:effectLst/>
                          <a:latin typeface="Arial" charset="0"/>
                          <a:ea typeface="SimHei" pitchFamily="2" charset="-122"/>
                        </a:rPr>
                        <a:t> </a:t>
                      </a:r>
                      <a:r>
                        <a:rPr kumimoji="0" lang="en-US" altLang="zh-TW" sz="2000" b="1" i="0" u="none" strike="noStrike" cap="none" normalizeH="0" baseline="0" dirty="0" smtClean="0">
                          <a:ln>
                            <a:noFill/>
                          </a:ln>
                          <a:solidFill>
                            <a:schemeClr val="bg1"/>
                          </a:solidFill>
                          <a:effectLst/>
                          <a:latin typeface="Arial" charset="0"/>
                          <a:ea typeface="SimHei" pitchFamily="2" charset="-122"/>
                        </a:rPr>
                        <a:t>(2013)</a:t>
                      </a: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2059237">
                <a:tc>
                  <a:txBody>
                    <a:bodyPr/>
                    <a:lstStyle/>
                    <a:p>
                      <a:pPr marL="177800" marR="0" lvl="0" indent="3175" algn="just" defTabSz="914400" rtl="0" eaLnBrk="1" fontAlgn="base" latinLnBrk="0" hangingPunct="1">
                        <a:lnSpc>
                          <a:spcPct val="90000"/>
                        </a:lnSpc>
                        <a:spcBef>
                          <a:spcPct val="20000"/>
                        </a:spcBef>
                        <a:spcAft>
                          <a:spcPct val="0"/>
                        </a:spcAft>
                        <a:buClr>
                          <a:srgbClr val="FFD200"/>
                        </a:buClr>
                        <a:buSzPct val="75000"/>
                        <a:buFont typeface="Arial" charset="0"/>
                        <a:buNone/>
                        <a:tabLst/>
                      </a:pPr>
                      <a:r>
                        <a:rPr lang="zh-TW" altLang="zh-TW" sz="2000" kern="1200" dirty="0" smtClean="0">
                          <a:solidFill>
                            <a:schemeClr val="bg1"/>
                          </a:solidFill>
                          <a:latin typeface="Arial" pitchFamily="34" charset="0"/>
                          <a:ea typeface="SimHei" pitchFamily="2" charset="-122"/>
                          <a:cs typeface="Arial" pitchFamily="34" charset="0"/>
                        </a:rPr>
                        <a:t>若投資者對某一個體喪失聯合控制</a:t>
                      </a:r>
                      <a:r>
                        <a:rPr lang="en-US" altLang="zh-TW" sz="2000" kern="1200" dirty="0" smtClean="0">
                          <a:solidFill>
                            <a:schemeClr val="bg1"/>
                          </a:solidFill>
                          <a:latin typeface="Arial" pitchFamily="34" charset="0"/>
                          <a:ea typeface="SimHei" pitchFamily="2" charset="-122"/>
                          <a:cs typeface="Arial" pitchFamily="34" charset="0"/>
                        </a:rPr>
                        <a:t>…</a:t>
                      </a:r>
                      <a:r>
                        <a:rPr lang="zh-TW" altLang="zh-TW" sz="2000" kern="1200" dirty="0" smtClean="0">
                          <a:solidFill>
                            <a:schemeClr val="bg1"/>
                          </a:solidFill>
                          <a:latin typeface="Arial" pitchFamily="34" charset="0"/>
                          <a:ea typeface="SimHei" pitchFamily="2" charset="-122"/>
                          <a:cs typeface="Arial" pitchFamily="34" charset="0"/>
                        </a:rPr>
                        <a:t>若聯合控制個體成為投資者之關聯企業，投資者應自該日起，依國際會計準則第</a:t>
                      </a:r>
                      <a:r>
                        <a:rPr lang="en-GB" altLang="zh-TW" sz="2000" kern="1200" dirty="0" smtClean="0">
                          <a:solidFill>
                            <a:schemeClr val="bg1"/>
                          </a:solidFill>
                          <a:latin typeface="Arial" pitchFamily="34" charset="0"/>
                          <a:ea typeface="SimHei" pitchFamily="2" charset="-122"/>
                          <a:cs typeface="Arial" pitchFamily="34" charset="0"/>
                        </a:rPr>
                        <a:t>28</a:t>
                      </a:r>
                      <a:r>
                        <a:rPr lang="zh-TW" altLang="zh-TW" sz="2000" kern="1200" dirty="0" smtClean="0">
                          <a:solidFill>
                            <a:schemeClr val="bg1"/>
                          </a:solidFill>
                          <a:latin typeface="Arial" pitchFamily="34" charset="0"/>
                          <a:ea typeface="SimHei" pitchFamily="2" charset="-122"/>
                          <a:cs typeface="Arial" pitchFamily="34" charset="0"/>
                        </a:rPr>
                        <a:t>號處理其權益。喪失聯合控制時，投資者應以公允價值衡量其對原聯合控制個體之剩餘投資。下列兩者之差額，應計入損益：</a:t>
                      </a:r>
                    </a:p>
                    <a:p>
                      <a:pPr marL="342900" lvl="0" indent="-342900">
                        <a:buFont typeface="Arial" panose="020B0604020202020204" pitchFamily="34" charset="0"/>
                        <a:buChar char="•"/>
                      </a:pPr>
                      <a:r>
                        <a:rPr lang="zh-TW" altLang="zh-TW" sz="2000" kern="1200" dirty="0" smtClean="0">
                          <a:solidFill>
                            <a:schemeClr val="bg1"/>
                          </a:solidFill>
                          <a:latin typeface="Arial" pitchFamily="34" charset="0"/>
                          <a:ea typeface="SimHei" pitchFamily="2" charset="-122"/>
                          <a:cs typeface="Arial" pitchFamily="34" charset="0"/>
                        </a:rPr>
                        <a:t>剩餘投資之公允價值及任何處分聯合控制個體部分權益所得之價款；及</a:t>
                      </a:r>
                    </a:p>
                    <a:p>
                      <a:pPr marL="342900" indent="-342900">
                        <a:buFont typeface="Arial" panose="020B0604020202020204" pitchFamily="34" charset="0"/>
                        <a:buChar char="•"/>
                      </a:pPr>
                      <a:r>
                        <a:rPr lang="zh-TW" altLang="zh-TW" sz="2000" kern="1200" dirty="0" smtClean="0">
                          <a:solidFill>
                            <a:schemeClr val="bg1"/>
                          </a:solidFill>
                          <a:latin typeface="Arial" pitchFamily="34" charset="0"/>
                          <a:ea typeface="SimHei" pitchFamily="2" charset="-122"/>
                          <a:cs typeface="Arial" pitchFamily="34" charset="0"/>
                        </a:rPr>
                        <a:t>喪失聯合控制當日之投資帳面金額。</a:t>
                      </a:r>
                      <a:r>
                        <a:rPr lang="en-US" altLang="zh-TW" sz="2000" kern="1200" dirty="0" smtClean="0">
                          <a:solidFill>
                            <a:schemeClr val="bg1"/>
                          </a:solidFill>
                          <a:latin typeface="Arial" pitchFamily="34" charset="0"/>
                          <a:ea typeface="SimHei" pitchFamily="2" charset="-122"/>
                          <a:cs typeface="Arial" pitchFamily="34" charset="0"/>
                        </a:rPr>
                        <a:t>【IAS 31.45】</a:t>
                      </a: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77800" marR="0" lvl="0" indent="3175" algn="just" defTabSz="914400" rtl="0" eaLnBrk="1" fontAlgn="base" latinLnBrk="0" hangingPunct="1">
                        <a:lnSpc>
                          <a:spcPct val="90000"/>
                        </a:lnSpc>
                        <a:spcBef>
                          <a:spcPct val="20000"/>
                        </a:spcBef>
                        <a:spcAft>
                          <a:spcPct val="0"/>
                        </a:spcAft>
                        <a:buClr>
                          <a:srgbClr val="FFD200"/>
                        </a:buClr>
                        <a:buSzPct val="75000"/>
                        <a:buFont typeface="Arial" charset="0"/>
                        <a:buNone/>
                        <a:tabLst/>
                        <a:defRPr/>
                      </a:pPr>
                      <a:r>
                        <a:rPr lang="zh-TW" altLang="en-US" sz="2000" kern="1200" dirty="0" smtClean="0">
                          <a:solidFill>
                            <a:schemeClr val="bg1"/>
                          </a:solidFill>
                          <a:latin typeface="Arial" pitchFamily="34" charset="0"/>
                          <a:ea typeface="SimHei" pitchFamily="2" charset="-122"/>
                          <a:cs typeface="Arial" pitchFamily="34" charset="0"/>
                        </a:rPr>
                        <a:t>若對關聯企業之投資成為對合資之投資，或對合資之投資成為對關聯企業之投資，企業應持續適用權益法而不對保留權益作再衡量。 </a:t>
                      </a:r>
                      <a:r>
                        <a:rPr lang="zh-TW" altLang="en-US" sz="1800" b="0" i="0" u="none" strike="noStrike" kern="1200" baseline="0" dirty="0" smtClean="0">
                          <a:solidFill>
                            <a:schemeClr val="bg1"/>
                          </a:solidFill>
                          <a:latin typeface="+mn-lt"/>
                          <a:ea typeface="+mn-ea"/>
                          <a:cs typeface="+mn-cs"/>
                        </a:rPr>
                        <a:t>	</a:t>
                      </a:r>
                    </a:p>
                    <a:p>
                      <a:pPr marL="177800" marR="0" lvl="0" indent="3175" algn="just" defTabSz="914400" rtl="0" eaLnBrk="1" fontAlgn="base" latinLnBrk="0" hangingPunct="1">
                        <a:lnSpc>
                          <a:spcPct val="90000"/>
                        </a:lnSpc>
                        <a:spcBef>
                          <a:spcPct val="20000"/>
                        </a:spcBef>
                        <a:spcAft>
                          <a:spcPct val="0"/>
                        </a:spcAft>
                        <a:buClr>
                          <a:srgbClr val="FFD200"/>
                        </a:buClr>
                        <a:buSzPct val="75000"/>
                        <a:buFont typeface="Arial" charset="0"/>
                        <a:buNone/>
                        <a:tabLst/>
                        <a:defRPr/>
                      </a:pPr>
                      <a:r>
                        <a:rPr lang="en-US" altLang="zh-TW" sz="2000" kern="1200" dirty="0" smtClean="0">
                          <a:solidFill>
                            <a:schemeClr val="bg1"/>
                          </a:solidFill>
                          <a:latin typeface="Arial" pitchFamily="34" charset="0"/>
                          <a:ea typeface="SimHei" pitchFamily="2" charset="-122"/>
                          <a:cs typeface="Arial" pitchFamily="34" charset="0"/>
                        </a:rPr>
                        <a:t>【IAS 28.24】</a:t>
                      </a:r>
                      <a:endParaRPr kumimoji="0" lang="en-US" altLang="zh-TW" sz="2000" b="0" i="0" u="none" strike="noStrike" cap="none" normalizeH="0" baseline="0" dirty="0" smtClean="0">
                        <a:ln>
                          <a:noFill/>
                        </a:ln>
                        <a:solidFill>
                          <a:schemeClr val="bg1"/>
                        </a:solidFill>
                        <a:effectLst/>
                        <a:latin typeface="Arial" pitchFamily="34" charset="0"/>
                        <a:ea typeface="SimHei" pitchFamily="2" charset="-122"/>
                        <a:cs typeface="Arial" pitchFamily="34" charset="0"/>
                      </a:endParaRP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7312376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22" name="Rectangle 2"/>
          <p:cNvSpPr>
            <a:spLocks noGrp="1" noChangeArrowheads="1"/>
          </p:cNvSpPr>
          <p:nvPr>
            <p:ph type="title"/>
          </p:nvPr>
        </p:nvSpPr>
        <p:spPr/>
        <p:txBody>
          <a:bodyPr/>
          <a:lstStyle/>
          <a:p>
            <a:r>
              <a:rPr lang="zh-TW" altLang="en-US" dirty="0" smtClean="0"/>
              <a:t>精算損益</a:t>
            </a:r>
            <a:endParaRPr lang="en-US" altLang="zh-TW" dirty="0">
              <a:ea typeface="新細明體" pitchFamily="18" charset="-120"/>
            </a:endParaRPr>
          </a:p>
        </p:txBody>
      </p:sp>
      <p:graphicFrame>
        <p:nvGraphicFramePr>
          <p:cNvPr id="1822723" name="Group 3"/>
          <p:cNvGraphicFramePr>
            <a:graphicFrameLocks noGrp="1"/>
          </p:cNvGraphicFramePr>
          <p:nvPr>
            <p:extLst>
              <p:ext uri="{D42A27DB-BD31-4B8C-83A1-F6EECF244321}">
                <p14:modId xmlns:p14="http://schemas.microsoft.com/office/powerpoint/2010/main" val="2288024599"/>
              </p:ext>
            </p:extLst>
          </p:nvPr>
        </p:nvGraphicFramePr>
        <p:xfrm>
          <a:off x="611560" y="2060848"/>
          <a:ext cx="7924800" cy="3065513"/>
        </p:xfrm>
        <a:graphic>
          <a:graphicData uri="http://schemas.openxmlformats.org/drawingml/2006/table">
            <a:tbl>
              <a:tblPr/>
              <a:tblGrid>
                <a:gridCol w="3962400"/>
                <a:gridCol w="3962400"/>
              </a:tblGrid>
              <a:tr h="395288">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defRPr/>
                      </a:pPr>
                      <a:r>
                        <a:rPr kumimoji="0" lang="en-US" altLang="zh-TW" sz="2000" b="1" i="0" u="none" strike="noStrike" cap="none" normalizeH="0" baseline="0" dirty="0" smtClean="0">
                          <a:ln>
                            <a:noFill/>
                          </a:ln>
                          <a:solidFill>
                            <a:srgbClr val="000000"/>
                          </a:solidFill>
                          <a:effectLst/>
                          <a:latin typeface="Arial" pitchFamily="34" charset="0"/>
                          <a:ea typeface="SimHei" pitchFamily="2" charset="-122"/>
                          <a:cs typeface="Arial" pitchFamily="34" charset="0"/>
                        </a:rPr>
                        <a:t>IAS 19</a:t>
                      </a: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altLang="zh-TW" sz="2000" b="1" i="0" u="none" strike="noStrike" cap="none" normalizeH="0" baseline="0" dirty="0" smtClean="0">
                          <a:ln>
                            <a:noFill/>
                          </a:ln>
                          <a:solidFill>
                            <a:srgbClr val="000000"/>
                          </a:solidFill>
                          <a:effectLst/>
                          <a:latin typeface="Arial" charset="0"/>
                          <a:ea typeface="SimHei" pitchFamily="2" charset="-122"/>
                        </a:rPr>
                        <a:t>IAS 19</a:t>
                      </a:r>
                      <a:r>
                        <a:rPr kumimoji="0" lang="en-US" altLang="zh-TW" sz="2000" b="1" i="0" u="none" strike="noStrike" cap="none" normalizeH="0" baseline="0" dirty="0" smtClean="0">
                          <a:ln>
                            <a:noFill/>
                          </a:ln>
                          <a:solidFill>
                            <a:srgbClr val="000000"/>
                          </a:solidFill>
                          <a:effectLst/>
                          <a:latin typeface="Arial" pitchFamily="34" charset="0"/>
                          <a:ea typeface="SimHei" pitchFamily="2" charset="-122"/>
                          <a:cs typeface="Arial" pitchFamily="34" charset="0"/>
                        </a:rPr>
                        <a:t>R</a:t>
                      </a:r>
                      <a:r>
                        <a:rPr kumimoji="0" lang="zh-TW" altLang="en-US" sz="2000" b="1" i="0" u="none" strike="noStrike" cap="none" normalizeH="0" baseline="0" dirty="0" smtClean="0">
                          <a:ln>
                            <a:noFill/>
                          </a:ln>
                          <a:solidFill>
                            <a:srgbClr val="000000"/>
                          </a:solidFill>
                          <a:effectLst/>
                          <a:latin typeface="Arial" pitchFamily="34" charset="0"/>
                          <a:ea typeface="SimHei" pitchFamily="2" charset="-122"/>
                          <a:cs typeface="Arial" pitchFamily="34" charset="0"/>
                        </a:rPr>
                        <a:t> </a:t>
                      </a:r>
                      <a:r>
                        <a:rPr kumimoji="0" lang="en-US" altLang="zh-TW" sz="2000" b="1" i="0" u="none" strike="noStrike" cap="none" normalizeH="0" baseline="0" dirty="0" smtClean="0">
                          <a:ln>
                            <a:noFill/>
                          </a:ln>
                          <a:solidFill>
                            <a:srgbClr val="000000"/>
                          </a:solidFill>
                          <a:effectLst/>
                          <a:latin typeface="Arial" pitchFamily="34" charset="0"/>
                          <a:ea typeface="SimHei" pitchFamily="2" charset="-122"/>
                          <a:cs typeface="Arial" pitchFamily="34" charset="0"/>
                        </a:rPr>
                        <a:t>(2011)</a:t>
                      </a:r>
                      <a:endParaRPr kumimoji="0" lang="en-US" altLang="zh-TW" sz="2000" b="1" i="0" u="none" strike="noStrike" cap="none" normalizeH="0" baseline="0" dirty="0" smtClean="0">
                        <a:ln>
                          <a:noFill/>
                        </a:ln>
                        <a:solidFill>
                          <a:srgbClr val="000000"/>
                        </a:solidFill>
                        <a:effectLst/>
                        <a:latin typeface="Arial" charset="0"/>
                        <a:ea typeface="SimHei" pitchFamily="2" charset="-122"/>
                      </a:endParaRP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2652713">
                <a:tc>
                  <a:txBody>
                    <a:bodyPr/>
                    <a:lstStyle/>
                    <a:p>
                      <a:pPr marL="177800" marR="0" lvl="0" indent="-177800" algn="l" defTabSz="914400" rtl="0" eaLnBrk="1" fontAlgn="base" latinLnBrk="0" hangingPunct="1">
                        <a:lnSpc>
                          <a:spcPct val="90000"/>
                        </a:lnSpc>
                        <a:spcBef>
                          <a:spcPct val="20000"/>
                        </a:spcBef>
                        <a:spcAft>
                          <a:spcPct val="0"/>
                        </a:spcAft>
                        <a:buClr>
                          <a:srgbClr val="FFD200"/>
                        </a:buClr>
                        <a:buSzPct val="75000"/>
                        <a:buFont typeface="Arial" charset="0"/>
                        <a:buNone/>
                        <a:tabLst/>
                        <a:defRPr/>
                      </a:pPr>
                      <a:r>
                        <a:rPr kumimoji="0" lang="zh-TW" altLang="en-US" sz="2000" b="0" i="0" u="none" strike="noStrike" cap="none" normalizeH="0" baseline="0" dirty="0" smtClean="0">
                          <a:ln>
                            <a:noFill/>
                          </a:ln>
                          <a:solidFill>
                            <a:srgbClr val="646464"/>
                          </a:solidFill>
                          <a:effectLst/>
                          <a:latin typeface="Arial" pitchFamily="34" charset="0"/>
                          <a:ea typeface="SimHei" pitchFamily="2" charset="-122"/>
                          <a:cs typeface="Arial" pitchFamily="34" charset="0"/>
                        </a:rPr>
                        <a:t>精算損益包括：</a:t>
                      </a:r>
                      <a:r>
                        <a:rPr kumimoji="0" lang="en-US" altLang="zh-TW"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【IAS19.7】</a:t>
                      </a:r>
                      <a:endParaRPr kumimoji="0" lang="zh-TW" altLang="en-US" sz="2000" b="0" i="0" u="none" strike="noStrike" cap="none" normalizeH="0" baseline="0" dirty="0" smtClean="0">
                        <a:ln>
                          <a:noFill/>
                        </a:ln>
                        <a:solidFill>
                          <a:srgbClr val="646464"/>
                        </a:solidFill>
                        <a:effectLst/>
                        <a:latin typeface="Arial" pitchFamily="34" charset="0"/>
                        <a:ea typeface="SimHei" pitchFamily="2" charset="-122"/>
                        <a:cs typeface="Arial" pitchFamily="34" charset="0"/>
                      </a:endParaRP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pPr>
                      <a:r>
                        <a:rPr kumimoji="0" lang="zh-TW" altLang="zh-TW"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經驗調整（指先前之精算假設與實際發生情況差異之影響）；及</a:t>
                      </a:r>
                      <a:endParaRPr kumimoji="0" lang="zh-TW" altLang="en-US"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endParaRP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pPr>
                      <a:r>
                        <a:rPr kumimoji="0" lang="zh-TW" altLang="zh-TW"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精算假設變動之影響</a:t>
                      </a:r>
                      <a:r>
                        <a:rPr kumimoji="0" lang="zh-TW" altLang="en-US"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 </a:t>
                      </a: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None/>
                        <a:tabLst/>
                      </a:pPr>
                      <a:endParaRPr kumimoji="0" lang="zh-TW" altLang="en-US" sz="2000" b="0" i="0" u="none" strike="noStrike" cap="none" normalizeH="0" baseline="0" dirty="0" smtClean="0">
                        <a:ln>
                          <a:noFill/>
                        </a:ln>
                        <a:solidFill>
                          <a:srgbClr val="646464"/>
                        </a:solidFill>
                        <a:effectLst/>
                        <a:latin typeface="Arial" pitchFamily="34" charset="0"/>
                        <a:ea typeface="SimHei" pitchFamily="2" charset="-122"/>
                        <a:cs typeface="Arial" pitchFamily="34" charset="0"/>
                      </a:endParaRP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20000"/>
                        </a:spcBef>
                        <a:spcAft>
                          <a:spcPct val="0"/>
                        </a:spcAft>
                        <a:buClr>
                          <a:srgbClr val="FFD200"/>
                        </a:buClr>
                        <a:buSzPct val="75000"/>
                        <a:buFont typeface="Arial" charset="0"/>
                        <a:buNone/>
                        <a:tabLst/>
                        <a:defRPr/>
                      </a:pPr>
                      <a:r>
                        <a:rPr kumimoji="0" lang="zh-TW" altLang="en-US"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精算損益係由下列所產生</a:t>
                      </a:r>
                      <a:r>
                        <a:rPr kumimoji="0" lang="zh-TW" altLang="en-US" sz="2000" b="0" i="0" u="none" strike="noStrike" kern="1200" cap="none" normalizeH="0" baseline="0" dirty="0" smtClean="0">
                          <a:ln>
                            <a:noFill/>
                          </a:ln>
                          <a:solidFill>
                            <a:srgbClr val="FF0000"/>
                          </a:solidFill>
                          <a:effectLst/>
                          <a:latin typeface="Arial" pitchFamily="34" charset="0"/>
                          <a:ea typeface="SimHei" pitchFamily="2" charset="-122"/>
                          <a:cs typeface="Arial" pitchFamily="34" charset="0"/>
                        </a:rPr>
                        <a:t>確定福利義務現值</a:t>
                      </a:r>
                      <a:r>
                        <a:rPr kumimoji="0" lang="zh-TW" altLang="en-US"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之變動：</a:t>
                      </a:r>
                      <a:r>
                        <a:rPr kumimoji="0" lang="en-US" altLang="zh-TW" sz="2000" b="0" i="0" u="none" strike="noStrike" cap="none" normalizeH="0" baseline="0" dirty="0" smtClean="0">
                          <a:ln>
                            <a:noFill/>
                          </a:ln>
                          <a:solidFill>
                            <a:srgbClr val="646464"/>
                          </a:solidFill>
                          <a:effectLst/>
                          <a:latin typeface="Arial" pitchFamily="34" charset="0"/>
                          <a:ea typeface="SimHei" pitchFamily="2" charset="-122"/>
                          <a:cs typeface="Arial" pitchFamily="34" charset="0"/>
                        </a:rPr>
                        <a:t>【IAS 19R.8】</a:t>
                      </a:r>
                      <a:endParaRPr kumimoji="0" lang="zh-TW" altLang="en-US"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endParaRP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pPr>
                      <a:r>
                        <a:rPr kumimoji="0" lang="zh-TW" altLang="en-US"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經驗調整（先前精算假設與實際發生情況間之差異之影響）；及</a:t>
                      </a:r>
                      <a:endParaRPr kumimoji="0" lang="en-US" altLang="zh-TW"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endParaRP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pPr>
                      <a:r>
                        <a:rPr kumimoji="0" lang="zh-TW" altLang="en-US"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精算假設變動之影響</a:t>
                      </a: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822735" name="Rectangle 15"/>
          <p:cNvSpPr>
            <a:spLocks noChangeArrowheads="1"/>
          </p:cNvSpPr>
          <p:nvPr/>
        </p:nvSpPr>
        <p:spPr bwMode="auto">
          <a:xfrm>
            <a:off x="381000" y="5105400"/>
            <a:ext cx="8234363" cy="2046288"/>
          </a:xfrm>
          <a:prstGeom prst="rect">
            <a:avLst/>
          </a:prstGeom>
          <a:noFill/>
          <a:ln w="9525">
            <a:noFill/>
            <a:miter lim="800000"/>
            <a:headEnd/>
            <a:tailEnd/>
          </a:ln>
          <a:effectLst/>
        </p:spPr>
        <p:txBody>
          <a:bodyPr lIns="0" tIns="0" rIns="0" bIns="0"/>
          <a:lstStyle/>
          <a:p>
            <a:pPr marL="360363" indent="-360363" algn="l">
              <a:spcBef>
                <a:spcPct val="20000"/>
              </a:spcBef>
              <a:buClr>
                <a:srgbClr val="FFD200"/>
              </a:buClr>
              <a:buSzPct val="75000"/>
              <a:buFont typeface="Arial" charset="0"/>
              <a:buChar char="►"/>
            </a:pPr>
            <a:endParaRPr lang="en-US" altLang="zh-TW" sz="2400" dirty="0">
              <a:solidFill>
                <a:srgbClr val="646464"/>
              </a:solidFill>
            </a:endParaRPr>
          </a:p>
        </p:txBody>
      </p:sp>
      <p:sp>
        <p:nvSpPr>
          <p:cNvPr id="5" name="Rectangle 3"/>
          <p:cNvSpPr txBox="1">
            <a:spLocks noChangeArrowheads="1"/>
          </p:cNvSpPr>
          <p:nvPr/>
        </p:nvSpPr>
        <p:spPr>
          <a:xfrm>
            <a:off x="455613" y="1412875"/>
            <a:ext cx="8235950" cy="568325"/>
          </a:xfrm>
          <a:prstGeom prst="rect">
            <a:avLst/>
          </a:prstGeom>
        </p:spPr>
        <p:txBody>
          <a:bodyPr vert="horz" lIns="0" tIns="0" rIns="0" bIns="0" rtlCol="0" anchor="t" anchorCtr="0">
            <a:noAutofit/>
          </a:bodyPr>
          <a:lstStyle/>
          <a:p>
            <a:pPr marL="342900" marR="0" lvl="0" indent="-342900" algn="l" defTabSz="914400" rtl="0" eaLnBrk="1" fontAlgn="auto" latinLnBrk="0" hangingPunct="1">
              <a:lnSpc>
                <a:spcPct val="100000"/>
              </a:lnSpc>
              <a:spcBef>
                <a:spcPct val="20000"/>
              </a:spcBef>
              <a:spcAft>
                <a:spcPts val="0"/>
              </a:spcAft>
              <a:buClr>
                <a:schemeClr val="accent2"/>
              </a:buClr>
              <a:buSzPct val="70000"/>
              <a:buFont typeface="Arial" pitchFamily="34" charset="0"/>
              <a:buChar char="►"/>
              <a:tabLst/>
              <a:defRPr/>
            </a:pPr>
            <a:r>
              <a:rPr kumimoji="0" lang="zh-TW" altLang="en-US" sz="2400" b="0" i="0" u="none" strike="noStrike" kern="1200" cap="none" spc="0" normalizeH="0" baseline="0" noProof="0" dirty="0" smtClean="0">
                <a:ln>
                  <a:noFill/>
                </a:ln>
                <a:solidFill>
                  <a:schemeClr val="bg1"/>
                </a:solidFill>
                <a:effectLst/>
                <a:uLnTx/>
                <a:uFillTx/>
                <a:latin typeface="SimHei" pitchFamily="2" charset="-122"/>
                <a:ea typeface="SimHei" pitchFamily="2" charset="-122"/>
                <a:cs typeface="+mn-cs"/>
              </a:rPr>
              <a:t>精算損益之定義：</a:t>
            </a:r>
            <a:endParaRPr kumimoji="0" lang="zh-TW" altLang="en-US" sz="2400" b="0" i="0" u="none" strike="noStrike" kern="1200" cap="none" spc="0" normalizeH="0" baseline="0" noProof="0" dirty="0">
              <a:ln>
                <a:noFill/>
              </a:ln>
              <a:solidFill>
                <a:schemeClr val="bg1"/>
              </a:solidFill>
              <a:effectLst/>
              <a:uLnTx/>
              <a:uFillTx/>
              <a:latin typeface="SimHei" pitchFamily="2" charset="-122"/>
              <a:ea typeface="新細明體" pitchFamily="18" charset="-120"/>
              <a:cs typeface="+mn-cs"/>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latin typeface="Arial" pitchFamily="34" charset="0"/>
              </a:rPr>
              <a:t>實例探討 </a:t>
            </a:r>
            <a:r>
              <a:rPr lang="zh-TW" altLang="en-US" dirty="0" smtClean="0">
                <a:latin typeface="Arial" pitchFamily="34" charset="0"/>
                <a:sym typeface="Symbol"/>
              </a:rPr>
              <a:t> 修正前後會計處理</a:t>
            </a:r>
            <a:endParaRPr lang="en-GB" dirty="0"/>
          </a:p>
        </p:txBody>
      </p:sp>
      <p:sp>
        <p:nvSpPr>
          <p:cNvPr id="3" name="Content Placeholder 2"/>
          <p:cNvSpPr>
            <a:spLocks noGrp="1"/>
          </p:cNvSpPr>
          <p:nvPr>
            <p:ph idx="1"/>
          </p:nvPr>
        </p:nvSpPr>
        <p:spPr>
          <a:xfrm>
            <a:off x="457200" y="1084469"/>
            <a:ext cx="8229600" cy="4698000"/>
          </a:xfrm>
        </p:spPr>
        <p:txBody>
          <a:bodyPr/>
          <a:lstStyle/>
          <a:p>
            <a:r>
              <a:rPr lang="en-US" altLang="zh-TW" dirty="0" smtClean="0">
                <a:latin typeface="+mj-lt"/>
              </a:rPr>
              <a:t>B</a:t>
            </a:r>
            <a:r>
              <a:rPr lang="zh-TW" altLang="en-US" dirty="0" smtClean="0">
                <a:latin typeface="+mj-lt"/>
              </a:rPr>
              <a:t>公司於適用</a:t>
            </a:r>
            <a:r>
              <a:rPr lang="en-US" altLang="zh-TW" dirty="0" smtClean="0">
                <a:latin typeface="+mj-lt"/>
              </a:rPr>
              <a:t>2010</a:t>
            </a:r>
            <a:r>
              <a:rPr lang="zh-TW" altLang="en-US" dirty="0"/>
              <a:t>年版之</a:t>
            </a:r>
            <a:r>
              <a:rPr lang="en-US" altLang="zh-TW" dirty="0" smtClean="0">
                <a:latin typeface="+mj-lt"/>
              </a:rPr>
              <a:t>IAS 31.45</a:t>
            </a:r>
            <a:r>
              <a:rPr lang="zh-TW" altLang="en-US" dirty="0" smtClean="0"/>
              <a:t>之規定後，因而產生鉅額再衡量利益</a:t>
            </a:r>
            <a:endParaRPr lang="en-US" altLang="zh-TW" dirty="0" smtClean="0"/>
          </a:p>
          <a:p>
            <a:r>
              <a:rPr lang="en-US" altLang="zh-TW" dirty="0">
                <a:latin typeface="+mj-lt"/>
              </a:rPr>
              <a:t>2013</a:t>
            </a:r>
            <a:r>
              <a:rPr lang="zh-TW" altLang="en-US" dirty="0">
                <a:latin typeface="+mj-lt"/>
              </a:rPr>
              <a:t>年版之國際會計準則第</a:t>
            </a:r>
            <a:r>
              <a:rPr lang="en-US" altLang="zh-TW" dirty="0">
                <a:latin typeface="+mj-lt"/>
              </a:rPr>
              <a:t>28</a:t>
            </a:r>
            <a:r>
              <a:rPr lang="zh-TW" altLang="en-US" dirty="0">
                <a:latin typeface="+mj-lt"/>
              </a:rPr>
              <a:t>號並未於過渡規定中豁免第</a:t>
            </a:r>
            <a:r>
              <a:rPr lang="en-US" altLang="zh-TW" dirty="0">
                <a:latin typeface="+mj-lt"/>
              </a:rPr>
              <a:t>24</a:t>
            </a:r>
            <a:r>
              <a:rPr lang="zh-TW" altLang="en-US" dirty="0">
                <a:latin typeface="+mj-lt"/>
              </a:rPr>
              <a:t>段之規定</a:t>
            </a:r>
            <a:r>
              <a:rPr lang="en-US" altLang="zh-TW" dirty="0">
                <a:latin typeface="+mj-lt"/>
              </a:rPr>
              <a:t>,</a:t>
            </a:r>
            <a:r>
              <a:rPr lang="zh-TW" altLang="en-US" dirty="0">
                <a:latin typeface="+mj-lt"/>
              </a:rPr>
              <a:t>因此將依據</a:t>
            </a:r>
            <a:r>
              <a:rPr lang="en-US" altLang="zh-TW" dirty="0">
                <a:latin typeface="+mj-lt"/>
              </a:rPr>
              <a:t>IAS 8</a:t>
            </a:r>
            <a:r>
              <a:rPr lang="zh-TW" altLang="en-US" dirty="0">
                <a:latin typeface="+mj-lt"/>
              </a:rPr>
              <a:t>之原則追溯調整國際會計準則第</a:t>
            </a:r>
            <a:r>
              <a:rPr lang="en-US" altLang="zh-TW" dirty="0">
                <a:latin typeface="+mj-lt"/>
              </a:rPr>
              <a:t>28</a:t>
            </a:r>
            <a:r>
              <a:rPr lang="zh-TW" altLang="en-US" dirty="0">
                <a:latin typeface="+mj-lt"/>
              </a:rPr>
              <a:t>號之規定</a:t>
            </a:r>
            <a:r>
              <a:rPr lang="en-US" altLang="zh-TW" dirty="0">
                <a:latin typeface="+mj-lt"/>
              </a:rPr>
              <a:t>,</a:t>
            </a:r>
            <a:r>
              <a:rPr lang="zh-TW" altLang="en-US" dirty="0">
                <a:latin typeface="+mj-lt"/>
              </a:rPr>
              <a:t>換言之</a:t>
            </a:r>
            <a:r>
              <a:rPr lang="en-US" altLang="zh-TW" dirty="0">
                <a:latin typeface="+mj-lt"/>
              </a:rPr>
              <a:t>,</a:t>
            </a:r>
            <a:r>
              <a:rPr lang="zh-TW" altLang="en-US" dirty="0">
                <a:latin typeface="+mj-lt"/>
              </a:rPr>
              <a:t>依據此原則</a:t>
            </a:r>
            <a:r>
              <a:rPr lang="en-US" altLang="zh-TW" dirty="0">
                <a:latin typeface="+mj-lt"/>
              </a:rPr>
              <a:t>B</a:t>
            </a:r>
            <a:r>
              <a:rPr lang="zh-TW" altLang="en-US" dirty="0">
                <a:latin typeface="+mj-lt"/>
              </a:rPr>
              <a:t>公司於民國</a:t>
            </a:r>
            <a:r>
              <a:rPr lang="en-US" altLang="zh-TW" dirty="0">
                <a:latin typeface="+mj-lt"/>
              </a:rPr>
              <a:t>102</a:t>
            </a:r>
            <a:r>
              <a:rPr lang="zh-TW" altLang="en-US" dirty="0">
                <a:latin typeface="+mj-lt"/>
              </a:rPr>
              <a:t>年度所認列之再衡量利益將於民國</a:t>
            </a:r>
            <a:r>
              <a:rPr lang="en-US" altLang="zh-TW" dirty="0">
                <a:latin typeface="+mj-lt"/>
              </a:rPr>
              <a:t>104</a:t>
            </a:r>
            <a:r>
              <a:rPr lang="zh-TW" altLang="en-US" dirty="0">
                <a:latin typeface="+mj-lt"/>
              </a:rPr>
              <a:t>年起適用</a:t>
            </a:r>
            <a:r>
              <a:rPr lang="en-US" altLang="zh-TW" dirty="0">
                <a:latin typeface="+mj-lt"/>
              </a:rPr>
              <a:t>2013</a:t>
            </a:r>
            <a:r>
              <a:rPr lang="zh-TW" altLang="en-US" dirty="0">
                <a:latin typeface="+mj-lt"/>
              </a:rPr>
              <a:t>年版國際會計準則第</a:t>
            </a:r>
            <a:r>
              <a:rPr lang="en-US" altLang="zh-TW" dirty="0">
                <a:latin typeface="+mj-lt"/>
              </a:rPr>
              <a:t>28</a:t>
            </a:r>
            <a:r>
              <a:rPr lang="zh-TW" altLang="en-US" dirty="0">
                <a:latin typeface="+mj-lt"/>
              </a:rPr>
              <a:t>號時追溯</a:t>
            </a:r>
            <a:r>
              <a:rPr lang="zh-TW" altLang="en-US" dirty="0" smtClean="0">
                <a:latin typeface="+mj-lt"/>
              </a:rPr>
              <a:t>迴轉。</a:t>
            </a:r>
            <a:endParaRPr lang="en-US" altLang="zh-TW" dirty="0">
              <a:latin typeface="+mj-lt"/>
            </a:endParaRPr>
          </a:p>
          <a:p>
            <a:endParaRPr lang="en-US" altLang="zh-TW" dirty="0" smtClean="0"/>
          </a:p>
          <a:p>
            <a:pPr marL="0" indent="0">
              <a:buNone/>
            </a:pPr>
            <a:endParaRPr lang="en-US" altLang="zh-TW" dirty="0" smtClean="0"/>
          </a:p>
          <a:p>
            <a:endParaRPr lang="en-US" altLang="zh-TW" dirty="0"/>
          </a:p>
          <a:p>
            <a:endParaRPr lang="en-US" altLang="zh-TW" dirty="0" smtClean="0"/>
          </a:p>
          <a:p>
            <a:endParaRPr lang="en-US" altLang="zh-TW" dirty="0"/>
          </a:p>
          <a:p>
            <a:endParaRPr lang="en-US" altLang="zh-TW" dirty="0" smtClean="0"/>
          </a:p>
          <a:p>
            <a:endParaRPr lang="en-US" altLang="zh-TW" dirty="0" smtClean="0"/>
          </a:p>
          <a:p>
            <a:endParaRPr lang="en-US" altLang="zh-TW" dirty="0"/>
          </a:p>
        </p:txBody>
      </p:sp>
    </p:spTree>
    <p:extLst>
      <p:ext uri="{BB962C8B-B14F-4D97-AF65-F5344CB8AC3E}">
        <p14:creationId xmlns:p14="http://schemas.microsoft.com/office/powerpoint/2010/main" val="1109595465"/>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pPr lvl="1" algn="l" rtl="0">
              <a:lnSpc>
                <a:spcPct val="85000"/>
              </a:lnSpc>
              <a:spcBef>
                <a:spcPct val="0"/>
              </a:spcBef>
            </a:pPr>
            <a:r>
              <a:rPr lang="en-US" altLang="zh-TW" sz="3000" b="1" kern="1200" dirty="0" smtClean="0">
                <a:solidFill>
                  <a:schemeClr val="bg1"/>
                </a:solidFill>
                <a:latin typeface="+mj-lt"/>
                <a:ea typeface="SimHei" pitchFamily="2" charset="-122"/>
                <a:cs typeface="Arial" pitchFamily="34" charset="0"/>
              </a:rPr>
              <a:t>IFRS13 </a:t>
            </a:r>
            <a:r>
              <a:rPr lang="en-US" altLang="zh-TW" sz="3000" b="1" kern="1200" dirty="0" smtClean="0">
                <a:solidFill>
                  <a:schemeClr val="bg1"/>
                </a:solidFill>
                <a:latin typeface="SimHei" pitchFamily="2" charset="-122"/>
                <a:ea typeface="SimHei" pitchFamily="2" charset="-122"/>
                <a:cs typeface="Arial" pitchFamily="34" charset="0"/>
              </a:rPr>
              <a:t>–</a:t>
            </a:r>
            <a:r>
              <a:rPr lang="zh-TW" altLang="en-US" sz="3000" b="1" kern="1200" dirty="0" smtClean="0">
                <a:solidFill>
                  <a:schemeClr val="bg1"/>
                </a:solidFill>
                <a:latin typeface="SimHei" pitchFamily="2" charset="-122"/>
                <a:ea typeface="SimHei" pitchFamily="2" charset="-122"/>
                <a:cs typeface="Arial" pitchFamily="34" charset="0"/>
              </a:rPr>
              <a:t>公允價值三層級揭露之實例探討</a:t>
            </a:r>
            <a:r>
              <a:rPr lang="en-US" altLang="zh-TW" sz="3000" b="1" kern="1200" dirty="0">
                <a:solidFill>
                  <a:schemeClr val="bg1"/>
                </a:solidFill>
                <a:latin typeface="SimHei" pitchFamily="2" charset="-122"/>
                <a:ea typeface="SimHei" pitchFamily="2" charset="-122"/>
                <a:cs typeface="Arial" pitchFamily="34" charset="0"/>
              </a:rPr>
              <a:t/>
            </a:r>
            <a:br>
              <a:rPr lang="en-US" altLang="zh-TW" sz="3000" b="1" kern="1200" dirty="0">
                <a:solidFill>
                  <a:schemeClr val="bg1"/>
                </a:solidFill>
                <a:latin typeface="SimHei" pitchFamily="2" charset="-122"/>
                <a:ea typeface="SimHei" pitchFamily="2" charset="-122"/>
                <a:cs typeface="Arial" pitchFamily="34" charset="0"/>
              </a:rPr>
            </a:br>
            <a:endParaRPr lang="zh-TW" altLang="en-US" sz="3000" b="1" kern="1200" dirty="0">
              <a:solidFill>
                <a:schemeClr val="bg1"/>
              </a:solidFill>
              <a:latin typeface="SimHei" pitchFamily="2" charset="-122"/>
              <a:ea typeface="SimHei" pitchFamily="2" charset="-122"/>
              <a:cs typeface="Arial" pitchFamily="34" charset="0"/>
            </a:endParaRPr>
          </a:p>
        </p:txBody>
      </p:sp>
    </p:spTree>
    <p:extLst>
      <p:ext uri="{BB962C8B-B14F-4D97-AF65-F5344CB8AC3E}">
        <p14:creationId xmlns:p14="http://schemas.microsoft.com/office/powerpoint/2010/main" val="387608664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latin typeface="Arial" pitchFamily="34" charset="0"/>
              </a:rPr>
              <a:t>實例探討 </a:t>
            </a:r>
            <a:r>
              <a:rPr lang="zh-TW" altLang="en-US" dirty="0" smtClean="0">
                <a:latin typeface="Arial" pitchFamily="34" charset="0"/>
                <a:sym typeface="Symbol"/>
              </a:rPr>
              <a:t> </a:t>
            </a:r>
            <a:r>
              <a:rPr lang="en-US" altLang="zh-TW" dirty="0" smtClean="0">
                <a:latin typeface="Arial" pitchFamily="34" charset="0"/>
                <a:sym typeface="Symbol"/>
              </a:rPr>
              <a:t>C</a:t>
            </a:r>
            <a:r>
              <a:rPr lang="zh-TW" altLang="en-US" dirty="0" smtClean="0"/>
              <a:t>公司</a:t>
            </a:r>
            <a:endParaRPr lang="en-GB" dirty="0"/>
          </a:p>
        </p:txBody>
      </p:sp>
      <p:sp>
        <p:nvSpPr>
          <p:cNvPr id="3" name="Content Placeholder 2"/>
          <p:cNvSpPr>
            <a:spLocks noGrp="1"/>
          </p:cNvSpPr>
          <p:nvPr>
            <p:ph idx="1"/>
          </p:nvPr>
        </p:nvSpPr>
        <p:spPr/>
        <p:txBody>
          <a:bodyPr/>
          <a:lstStyle/>
          <a:p>
            <a:pPr marL="0" indent="0">
              <a:buNone/>
            </a:pPr>
            <a:r>
              <a:rPr lang="en-US" altLang="zh-TW" dirty="0">
                <a:latin typeface="+mj-lt"/>
              </a:rPr>
              <a:t>C</a:t>
            </a:r>
            <a:r>
              <a:rPr lang="zh-TW" altLang="en-US" dirty="0">
                <a:latin typeface="+mj-lt"/>
              </a:rPr>
              <a:t>公司為一</a:t>
            </a:r>
            <a:r>
              <a:rPr lang="zh-TW" altLang="zh-TW" dirty="0">
                <a:latin typeface="+mj-lt"/>
              </a:rPr>
              <a:t>上市櫃公司</a:t>
            </a:r>
            <a:r>
              <a:rPr lang="zh-TW" altLang="en-US" dirty="0">
                <a:latin typeface="+mj-lt"/>
              </a:rPr>
              <a:t>，其</a:t>
            </a:r>
            <a:r>
              <a:rPr lang="zh-TW" altLang="zh-TW" dirty="0">
                <a:latin typeface="+mj-lt"/>
              </a:rPr>
              <a:t>發行</a:t>
            </a:r>
            <a:r>
              <a:rPr lang="zh-TW" altLang="en-US" dirty="0">
                <a:latin typeface="+mj-lt"/>
              </a:rPr>
              <a:t>之</a:t>
            </a:r>
            <a:r>
              <a:rPr lang="zh-TW" altLang="zh-TW" dirty="0">
                <a:latin typeface="+mj-lt"/>
              </a:rPr>
              <a:t>海外可轉換公司債，採拆分之會計處理</a:t>
            </a:r>
            <a:r>
              <a:rPr lang="en-US" altLang="zh-TW" dirty="0">
                <a:latin typeface="+mj-lt"/>
              </a:rPr>
              <a:t>(</a:t>
            </a:r>
            <a:r>
              <a:rPr lang="zh-TW" altLang="zh-TW" dirty="0">
                <a:latin typeface="+mj-lt"/>
              </a:rPr>
              <a:t>嵌入式衍生工具與主契約分別處理</a:t>
            </a:r>
            <a:r>
              <a:rPr lang="en-US" altLang="zh-TW" dirty="0">
                <a:latin typeface="+mj-lt"/>
              </a:rPr>
              <a:t>)</a:t>
            </a:r>
            <a:r>
              <a:rPr lang="zh-TW" altLang="zh-TW" dirty="0">
                <a:latin typeface="+mj-lt"/>
              </a:rPr>
              <a:t>，於</a:t>
            </a:r>
            <a:r>
              <a:rPr lang="zh-TW" altLang="en-US" dirty="0">
                <a:latin typeface="+mj-lt"/>
              </a:rPr>
              <a:t>其年報</a:t>
            </a:r>
            <a:r>
              <a:rPr lang="zh-TW" altLang="zh-TW" dirty="0">
                <a:latin typeface="+mj-lt"/>
              </a:rPr>
              <a:t>揭露嵌入式衍生工具之公允價值層級時，</a:t>
            </a:r>
            <a:r>
              <a:rPr lang="zh-TW" altLang="en-US" dirty="0">
                <a:latin typeface="+mj-lt"/>
              </a:rPr>
              <a:t>係以第二層級表達</a:t>
            </a:r>
            <a:r>
              <a:rPr lang="en-US" altLang="zh-TW" dirty="0" smtClean="0">
                <a:latin typeface="+mj-lt"/>
              </a:rPr>
              <a:t>:</a:t>
            </a:r>
            <a:endParaRPr lang="en-US" altLang="zh-TW" dirty="0" smtClean="0"/>
          </a:p>
          <a:p>
            <a:pPr>
              <a:buNone/>
            </a:pPr>
            <a:endParaRPr lang="en-US" altLang="zh-TW" dirty="0"/>
          </a:p>
          <a:p>
            <a:pPr>
              <a:buNone/>
            </a:pPr>
            <a:endParaRPr lang="en-US" altLang="zh-TW" dirty="0" smtClean="0"/>
          </a:p>
          <a:p>
            <a:pPr>
              <a:buNone/>
            </a:pPr>
            <a:endParaRPr lang="en-US" altLang="zh-TW"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575" y="2705911"/>
            <a:ext cx="7562850" cy="752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1408" y="3485009"/>
            <a:ext cx="7362825" cy="2505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1087821" y="4240924"/>
            <a:ext cx="7598979" cy="496622"/>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zh-TW" altLang="en-US" sz="1200" dirty="0">
              <a:solidFill>
                <a:schemeClr val="tx1"/>
              </a:solidFill>
            </a:endParaRPr>
          </a:p>
        </p:txBody>
      </p:sp>
    </p:spTree>
    <p:extLst>
      <p:ext uri="{BB962C8B-B14F-4D97-AF65-F5344CB8AC3E}">
        <p14:creationId xmlns:p14="http://schemas.microsoft.com/office/powerpoint/2010/main" val="1948158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a:latin typeface="Arial" pitchFamily="34" charset="0"/>
              </a:rPr>
              <a:t>實例探討 </a:t>
            </a:r>
            <a:r>
              <a:rPr lang="zh-TW" altLang="en-US" dirty="0">
                <a:latin typeface="Arial" pitchFamily="34" charset="0"/>
                <a:sym typeface="Symbol"/>
              </a:rPr>
              <a:t> </a:t>
            </a:r>
            <a:r>
              <a:rPr lang="en-US" altLang="zh-TW" dirty="0">
                <a:latin typeface="Arial" pitchFamily="34" charset="0"/>
                <a:sym typeface="Symbol"/>
              </a:rPr>
              <a:t>C</a:t>
            </a:r>
            <a:r>
              <a:rPr lang="zh-TW" altLang="en-US" dirty="0" smtClean="0"/>
              <a:t>公司 </a:t>
            </a:r>
            <a:r>
              <a:rPr lang="en-US" altLang="zh-TW" dirty="0" smtClean="0"/>
              <a:t>(</a:t>
            </a:r>
            <a:r>
              <a:rPr lang="zh-TW" altLang="en-US" dirty="0" smtClean="0"/>
              <a:t>續</a:t>
            </a:r>
            <a:r>
              <a:rPr lang="en-US" altLang="zh-TW" dirty="0" smtClean="0"/>
              <a:t>)</a:t>
            </a:r>
            <a:endParaRPr lang="en-GB" dirty="0"/>
          </a:p>
        </p:txBody>
      </p:sp>
      <p:sp>
        <p:nvSpPr>
          <p:cNvPr id="3" name="Content Placeholder 2"/>
          <p:cNvSpPr>
            <a:spLocks noGrp="1"/>
          </p:cNvSpPr>
          <p:nvPr>
            <p:ph idx="1"/>
          </p:nvPr>
        </p:nvSpPr>
        <p:spPr>
          <a:xfrm>
            <a:off x="457200" y="1084469"/>
            <a:ext cx="8229600" cy="4698000"/>
          </a:xfrm>
        </p:spPr>
        <p:txBody>
          <a:bodyPr/>
          <a:lstStyle/>
          <a:p>
            <a:r>
              <a:rPr lang="zh-TW" altLang="en-US" dirty="0">
                <a:latin typeface="+mj-lt"/>
              </a:rPr>
              <a:t>依據</a:t>
            </a:r>
            <a:r>
              <a:rPr lang="en-US" altLang="zh-TW" dirty="0">
                <a:latin typeface="+mj-lt"/>
              </a:rPr>
              <a:t>2013</a:t>
            </a:r>
            <a:r>
              <a:rPr lang="zh-TW" altLang="zh-TW" dirty="0">
                <a:latin typeface="+mj-lt"/>
              </a:rPr>
              <a:t>年版</a:t>
            </a:r>
            <a:r>
              <a:rPr lang="en-US" altLang="zh-TW" dirty="0">
                <a:latin typeface="+mj-lt"/>
              </a:rPr>
              <a:t>IFRSs</a:t>
            </a:r>
            <a:r>
              <a:rPr lang="zh-TW" altLang="zh-TW" dirty="0">
                <a:latin typeface="+mj-lt"/>
              </a:rPr>
              <a:t>問答</a:t>
            </a:r>
            <a:r>
              <a:rPr lang="zh-TW" altLang="zh-TW" dirty="0" smtClean="0">
                <a:latin typeface="+mj-lt"/>
              </a:rPr>
              <a:t>集</a:t>
            </a:r>
            <a:r>
              <a:rPr lang="zh-TW" altLang="en-US" dirty="0" smtClean="0">
                <a:latin typeface="+mj-lt"/>
              </a:rPr>
              <a:t>，</a:t>
            </a:r>
            <a:r>
              <a:rPr lang="zh-TW" altLang="zh-TW" dirty="0"/>
              <a:t>轉換權之公允價值評估時，關鍵假設為股價波動率，而股價波動率之計算係以歷史資料為基礎</a:t>
            </a:r>
            <a:r>
              <a:rPr lang="zh-TW" altLang="zh-TW" dirty="0" smtClean="0"/>
              <a:t>。</a:t>
            </a:r>
            <a:r>
              <a:rPr lang="zh-TW" altLang="zh-TW" dirty="0"/>
              <a:t>於決定公允價值時，當採用的參數係採用歷史資訊或對市場資訊有重大調整，應</a:t>
            </a:r>
            <a:r>
              <a:rPr lang="zh-TW" altLang="zh-TW" dirty="0" smtClean="0"/>
              <a:t>屬</a:t>
            </a:r>
            <a:r>
              <a:rPr lang="en-US" altLang="zh-TW" dirty="0">
                <a:latin typeface="+mj-lt"/>
              </a:rPr>
              <a:t>IFRS</a:t>
            </a:r>
            <a:r>
              <a:rPr lang="zh-TW" altLang="en-US" dirty="0">
                <a:latin typeface="+mj-lt"/>
              </a:rPr>
              <a:t> </a:t>
            </a:r>
            <a:r>
              <a:rPr lang="en-US" altLang="zh-TW" dirty="0">
                <a:latin typeface="+mj-lt"/>
              </a:rPr>
              <a:t>13</a:t>
            </a:r>
            <a:r>
              <a:rPr lang="zh-TW" altLang="en-US" dirty="0" smtClean="0"/>
              <a:t>下</a:t>
            </a:r>
            <a:r>
              <a:rPr lang="zh-TW" altLang="zh-TW" dirty="0" smtClean="0"/>
              <a:t>第三</a:t>
            </a:r>
            <a:r>
              <a:rPr lang="zh-TW" altLang="zh-TW" dirty="0"/>
              <a:t>等級之公允價值</a:t>
            </a:r>
            <a:r>
              <a:rPr lang="zh-TW" altLang="zh-TW" dirty="0" smtClean="0"/>
              <a:t>。</a:t>
            </a:r>
            <a:endParaRPr lang="en-US" altLang="zh-TW" dirty="0" smtClean="0"/>
          </a:p>
          <a:p>
            <a:r>
              <a:rPr lang="zh-TW" altLang="en-US" dirty="0">
                <a:latin typeface="+mj-lt"/>
              </a:rPr>
              <a:t>因此</a:t>
            </a:r>
            <a:r>
              <a:rPr lang="en-US" altLang="zh-TW" dirty="0">
                <a:latin typeface="+mj-lt"/>
              </a:rPr>
              <a:t>C</a:t>
            </a:r>
            <a:r>
              <a:rPr lang="zh-TW" altLang="en-US" dirty="0">
                <a:latin typeface="+mj-lt"/>
              </a:rPr>
              <a:t>公司</a:t>
            </a:r>
            <a:r>
              <a:rPr lang="zh-TW" altLang="zh-TW" dirty="0">
                <a:latin typeface="+mj-lt"/>
              </a:rPr>
              <a:t>於</a:t>
            </a:r>
            <a:r>
              <a:rPr lang="zh-TW" altLang="en-US" dirty="0">
                <a:latin typeface="+mj-lt"/>
              </a:rPr>
              <a:t>適用</a:t>
            </a:r>
            <a:r>
              <a:rPr lang="en-US" altLang="zh-TW" dirty="0">
                <a:latin typeface="+mj-lt"/>
              </a:rPr>
              <a:t>IFRS</a:t>
            </a:r>
            <a:r>
              <a:rPr lang="zh-TW" altLang="en-US" dirty="0">
                <a:latin typeface="+mj-lt"/>
              </a:rPr>
              <a:t> </a:t>
            </a:r>
            <a:r>
              <a:rPr lang="en-US" altLang="zh-TW" dirty="0">
                <a:latin typeface="+mj-lt"/>
              </a:rPr>
              <a:t>13</a:t>
            </a:r>
            <a:r>
              <a:rPr lang="zh-TW" altLang="en-US" dirty="0">
                <a:latin typeface="+mj-lt"/>
              </a:rPr>
              <a:t>後</a:t>
            </a:r>
            <a:r>
              <a:rPr lang="zh-TW" altLang="zh-TW" dirty="0">
                <a:latin typeface="+mj-lt"/>
              </a:rPr>
              <a:t>揭露嵌入式衍生工具之公允價值層級時，</a:t>
            </a:r>
            <a:r>
              <a:rPr lang="zh-TW" altLang="en-US" dirty="0">
                <a:latin typeface="+mj-lt"/>
              </a:rPr>
              <a:t>應改以第三層級</a:t>
            </a:r>
            <a:r>
              <a:rPr lang="zh-TW" altLang="en-US" dirty="0" smtClean="0">
                <a:latin typeface="+mj-lt"/>
              </a:rPr>
              <a:t>表達，並因此增加許多額外揭露資訊</a:t>
            </a:r>
            <a:r>
              <a:rPr lang="zh-TW" altLang="zh-TW" dirty="0" smtClean="0"/>
              <a:t>。</a:t>
            </a:r>
            <a:endParaRPr lang="zh-TW" altLang="zh-TW" dirty="0">
              <a:latin typeface="+mj-lt"/>
            </a:endParaRPr>
          </a:p>
          <a:p>
            <a:endParaRPr lang="zh-TW" altLang="zh-TW" dirty="0">
              <a:latin typeface="+mj-lt"/>
            </a:endParaRPr>
          </a:p>
          <a:p>
            <a:endParaRPr lang="en-US" altLang="zh-TW" dirty="0" smtClean="0"/>
          </a:p>
          <a:p>
            <a:pPr marL="0" indent="0">
              <a:buNone/>
            </a:pPr>
            <a:endParaRPr lang="en-US" altLang="zh-TW" dirty="0" smtClean="0"/>
          </a:p>
          <a:p>
            <a:endParaRPr lang="en-US" altLang="zh-TW" dirty="0"/>
          </a:p>
          <a:p>
            <a:endParaRPr lang="en-US" altLang="zh-TW" dirty="0" smtClean="0"/>
          </a:p>
          <a:p>
            <a:endParaRPr lang="en-US" altLang="zh-TW" dirty="0"/>
          </a:p>
          <a:p>
            <a:endParaRPr lang="en-US" altLang="zh-TW" dirty="0" smtClean="0"/>
          </a:p>
          <a:p>
            <a:endParaRPr lang="en-US" altLang="zh-TW" dirty="0" smtClean="0"/>
          </a:p>
          <a:p>
            <a:endParaRPr lang="en-US" altLang="zh-TW" dirty="0"/>
          </a:p>
        </p:txBody>
      </p:sp>
    </p:spTree>
    <p:extLst>
      <p:ext uri="{BB962C8B-B14F-4D97-AF65-F5344CB8AC3E}">
        <p14:creationId xmlns:p14="http://schemas.microsoft.com/office/powerpoint/2010/main" val="394063279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39553" y="582067"/>
            <a:ext cx="4876509" cy="5262979"/>
          </a:xfrm>
          <a:prstGeom prst="rect">
            <a:avLst/>
          </a:prstGeom>
        </p:spPr>
        <p:txBody>
          <a:bodyPr wrap="square">
            <a:spAutoFit/>
          </a:bodyPr>
          <a:lstStyle/>
          <a:p>
            <a:pPr algn="just"/>
            <a:r>
              <a:rPr lang="en-US" altLang="zh-TW" sz="1200" b="1" dirty="0" smtClean="0">
                <a:solidFill>
                  <a:schemeClr val="bg1"/>
                </a:solidFill>
                <a:latin typeface="+mj-lt"/>
                <a:ea typeface="SimHei" panose="02010609060101010101" pitchFamily="49" charset="-122"/>
              </a:rPr>
              <a:t>EY </a:t>
            </a:r>
            <a:r>
              <a:rPr lang="zh-TW" altLang="zh-TW" sz="1200" b="1" dirty="0" smtClean="0">
                <a:solidFill>
                  <a:schemeClr val="bg1"/>
                </a:solidFill>
                <a:latin typeface="+mj-lt"/>
                <a:ea typeface="SimHei" panose="02010609060101010101" pitchFamily="49" charset="-122"/>
              </a:rPr>
              <a:t>安永</a:t>
            </a:r>
            <a:r>
              <a:rPr lang="en-US" altLang="zh-TW" sz="1200" dirty="0" smtClean="0">
                <a:solidFill>
                  <a:schemeClr val="bg1"/>
                </a:solidFill>
                <a:latin typeface="+mj-lt"/>
                <a:ea typeface="SimHei" panose="02010609060101010101" pitchFamily="49" charset="-122"/>
              </a:rPr>
              <a:t> </a:t>
            </a:r>
            <a:endParaRPr lang="zh-TW" altLang="zh-TW" sz="1200" dirty="0" smtClean="0">
              <a:solidFill>
                <a:schemeClr val="bg1"/>
              </a:solidFill>
              <a:latin typeface="+mj-lt"/>
              <a:ea typeface="SimHei" panose="02010609060101010101" pitchFamily="49" charset="-122"/>
            </a:endParaRPr>
          </a:p>
          <a:p>
            <a:pPr algn="just"/>
            <a:r>
              <a:rPr lang="en-US" altLang="zh-TW" sz="1200" dirty="0" smtClean="0">
                <a:solidFill>
                  <a:schemeClr val="bg1"/>
                </a:solidFill>
                <a:latin typeface="+mj-lt"/>
                <a:ea typeface="SimHei" panose="02010609060101010101" pitchFamily="49" charset="-122"/>
              </a:rPr>
              <a:t>Assurance </a:t>
            </a:r>
            <a:r>
              <a:rPr lang="zh-TW" altLang="zh-TW" sz="1200" dirty="0" smtClean="0">
                <a:solidFill>
                  <a:schemeClr val="bg1"/>
                </a:solidFill>
                <a:latin typeface="+mj-lt"/>
                <a:ea typeface="SimHei" panose="02010609060101010101" pitchFamily="49" charset="-122"/>
              </a:rPr>
              <a:t>審計</a:t>
            </a:r>
            <a:r>
              <a:rPr lang="en-US" altLang="zh-TW" sz="1200" dirty="0" smtClean="0">
                <a:solidFill>
                  <a:schemeClr val="bg1"/>
                </a:solidFill>
                <a:latin typeface="+mj-lt"/>
                <a:ea typeface="SimHei" panose="02010609060101010101" pitchFamily="49" charset="-122"/>
              </a:rPr>
              <a:t> | Tax </a:t>
            </a:r>
            <a:r>
              <a:rPr lang="zh-TW" altLang="zh-TW" sz="1200" dirty="0" smtClean="0">
                <a:solidFill>
                  <a:schemeClr val="bg1"/>
                </a:solidFill>
                <a:latin typeface="+mj-lt"/>
                <a:ea typeface="SimHei" panose="02010609060101010101" pitchFamily="49" charset="-122"/>
              </a:rPr>
              <a:t>稅務</a:t>
            </a:r>
            <a:r>
              <a:rPr lang="en-US" altLang="zh-TW" sz="1200" dirty="0" smtClean="0">
                <a:solidFill>
                  <a:schemeClr val="bg1"/>
                </a:solidFill>
                <a:latin typeface="+mj-lt"/>
                <a:ea typeface="SimHei" panose="02010609060101010101" pitchFamily="49" charset="-122"/>
              </a:rPr>
              <a:t> | Transactions </a:t>
            </a:r>
            <a:r>
              <a:rPr lang="zh-TW" altLang="zh-TW" sz="1200" dirty="0" smtClean="0">
                <a:solidFill>
                  <a:schemeClr val="bg1"/>
                </a:solidFill>
                <a:latin typeface="+mj-lt"/>
                <a:ea typeface="SimHei" panose="02010609060101010101" pitchFamily="49" charset="-122"/>
              </a:rPr>
              <a:t>交易</a:t>
            </a:r>
            <a:r>
              <a:rPr lang="en-US" altLang="zh-TW" sz="1200" dirty="0" smtClean="0">
                <a:solidFill>
                  <a:schemeClr val="bg1"/>
                </a:solidFill>
                <a:latin typeface="+mj-lt"/>
                <a:ea typeface="SimHei" panose="02010609060101010101" pitchFamily="49" charset="-122"/>
              </a:rPr>
              <a:t> | Advisory </a:t>
            </a:r>
            <a:r>
              <a:rPr lang="zh-TW" altLang="zh-TW" sz="1200" dirty="0" smtClean="0">
                <a:solidFill>
                  <a:schemeClr val="bg1"/>
                </a:solidFill>
                <a:latin typeface="+mj-lt"/>
                <a:ea typeface="SimHei" panose="02010609060101010101" pitchFamily="49" charset="-122"/>
              </a:rPr>
              <a:t>諮詢</a:t>
            </a:r>
          </a:p>
          <a:p>
            <a:pPr algn="just"/>
            <a:r>
              <a:rPr lang="en-US" altLang="zh-TW" sz="1200" dirty="0" smtClean="0">
                <a:solidFill>
                  <a:schemeClr val="bg1"/>
                </a:solidFill>
                <a:latin typeface="+mj-lt"/>
                <a:ea typeface="SimHei" panose="02010609060101010101" pitchFamily="49" charset="-122"/>
              </a:rPr>
              <a:t> </a:t>
            </a:r>
            <a:endParaRPr lang="zh-TW" altLang="zh-TW" sz="1200" dirty="0" smtClean="0">
              <a:solidFill>
                <a:schemeClr val="bg1"/>
              </a:solidFill>
              <a:latin typeface="+mj-lt"/>
              <a:ea typeface="SimHei" panose="02010609060101010101" pitchFamily="49" charset="-122"/>
            </a:endParaRPr>
          </a:p>
          <a:p>
            <a:pPr algn="just"/>
            <a:r>
              <a:rPr lang="zh-TW" altLang="zh-TW" sz="1200" b="1" dirty="0" smtClean="0">
                <a:solidFill>
                  <a:schemeClr val="bg1"/>
                </a:solidFill>
                <a:latin typeface="+mj-lt"/>
                <a:ea typeface="SimHei" panose="02010609060101010101" pitchFamily="49" charset="-122"/>
              </a:rPr>
              <a:t>關於安永</a:t>
            </a:r>
            <a:endParaRPr lang="zh-TW" altLang="zh-TW" sz="1200" dirty="0" smtClean="0">
              <a:solidFill>
                <a:schemeClr val="bg1"/>
              </a:solidFill>
              <a:latin typeface="+mj-lt"/>
              <a:ea typeface="SimHei" panose="02010609060101010101" pitchFamily="49" charset="-122"/>
            </a:endParaRPr>
          </a:p>
          <a:p>
            <a:r>
              <a:rPr lang="zh-TW" altLang="en-US" sz="1200" dirty="0">
                <a:solidFill>
                  <a:schemeClr val="bg1"/>
                </a:solidFill>
                <a:latin typeface="+mj-lt"/>
                <a:ea typeface="SimHei" panose="02010609060101010101" pitchFamily="49" charset="-122"/>
              </a:rPr>
              <a:t>安永是全球領先的審計、稅務、交易和諮詢服務機構之一。我們的深刻洞察力和優質服務有助全球各地資本市場和經濟體建立信任和信心。我們致力培養傑出領導人才，通過團隊合作落實我們對所有利益相關者的堅定承諾。因此，我們在為員工、客戶及社群建設更美好的商業世界的過程中扮演重要角色。</a:t>
            </a:r>
            <a:endParaRPr lang="en-US" sz="1200" dirty="0">
              <a:solidFill>
                <a:schemeClr val="bg1"/>
              </a:solidFill>
              <a:latin typeface="+mj-lt"/>
              <a:ea typeface="SimHei" panose="02010609060101010101" pitchFamily="49" charset="-122"/>
            </a:endParaRPr>
          </a:p>
          <a:p>
            <a:r>
              <a:rPr lang="en-US" sz="1200" dirty="0">
                <a:solidFill>
                  <a:schemeClr val="bg1"/>
                </a:solidFill>
                <a:latin typeface="+mj-lt"/>
                <a:ea typeface="SimHei" panose="02010609060101010101" pitchFamily="49" charset="-122"/>
              </a:rPr>
              <a:t> </a:t>
            </a:r>
          </a:p>
          <a:p>
            <a:r>
              <a:rPr lang="en-US" sz="1200" dirty="0">
                <a:solidFill>
                  <a:schemeClr val="bg1"/>
                </a:solidFill>
                <a:latin typeface="+mj-lt"/>
                <a:ea typeface="SimHei" panose="02010609060101010101" pitchFamily="49" charset="-122"/>
              </a:rPr>
              <a:t>EY</a:t>
            </a:r>
            <a:r>
              <a:rPr lang="zh-TW" altLang="en-US" sz="1200" dirty="0">
                <a:solidFill>
                  <a:schemeClr val="bg1"/>
                </a:solidFill>
                <a:latin typeface="+mj-lt"/>
                <a:ea typeface="SimHei" panose="02010609060101010101" pitchFamily="49" charset="-122"/>
              </a:rPr>
              <a:t>安永是指</a:t>
            </a:r>
            <a:r>
              <a:rPr lang="en-US" sz="1200" dirty="0">
                <a:solidFill>
                  <a:schemeClr val="bg1"/>
                </a:solidFill>
                <a:latin typeface="+mj-lt"/>
                <a:ea typeface="SimHei" panose="02010609060101010101" pitchFamily="49" charset="-122"/>
              </a:rPr>
              <a:t> Ernst &amp; Young Global Limited </a:t>
            </a:r>
            <a:r>
              <a:rPr lang="zh-TW" altLang="en-US" sz="1200" dirty="0">
                <a:solidFill>
                  <a:schemeClr val="bg1"/>
                </a:solidFill>
                <a:latin typeface="+mj-lt"/>
                <a:ea typeface="SimHei" panose="02010609060101010101" pitchFamily="49" charset="-122"/>
              </a:rPr>
              <a:t>的全球組織，也可指其中一個或多個成員機構，各成員機構都是獨立的法人個體。</a:t>
            </a:r>
            <a:r>
              <a:rPr lang="en-US" sz="1200" dirty="0">
                <a:solidFill>
                  <a:schemeClr val="bg1"/>
                </a:solidFill>
                <a:latin typeface="+mj-lt"/>
                <a:ea typeface="SimHei" panose="02010609060101010101" pitchFamily="49" charset="-122"/>
              </a:rPr>
              <a:t>Ernst &amp; Young Global Limited </a:t>
            </a:r>
            <a:r>
              <a:rPr lang="zh-TW" altLang="en-US" sz="1200" dirty="0">
                <a:solidFill>
                  <a:schemeClr val="bg1"/>
                </a:solidFill>
                <a:latin typeface="+mj-lt"/>
                <a:ea typeface="SimHei" panose="02010609060101010101" pitchFamily="49" charset="-122"/>
              </a:rPr>
              <a:t>是英國一家擔保有限公司，並不向客戶提供服務。</a:t>
            </a:r>
            <a:endParaRPr lang="en-US" sz="1200" dirty="0">
              <a:solidFill>
                <a:schemeClr val="bg1"/>
              </a:solidFill>
              <a:latin typeface="+mj-lt"/>
              <a:ea typeface="SimHei" panose="02010609060101010101" pitchFamily="49" charset="-122"/>
            </a:endParaRPr>
          </a:p>
          <a:p>
            <a:r>
              <a:rPr lang="en-US" sz="1200" dirty="0">
                <a:solidFill>
                  <a:schemeClr val="bg1"/>
                </a:solidFill>
                <a:latin typeface="+mj-lt"/>
                <a:ea typeface="SimHei" panose="02010609060101010101" pitchFamily="49" charset="-122"/>
              </a:rPr>
              <a:t> </a:t>
            </a:r>
          </a:p>
          <a:p>
            <a:r>
              <a:rPr lang="zh-TW" altLang="en-US" sz="1200" dirty="0">
                <a:solidFill>
                  <a:schemeClr val="bg1"/>
                </a:solidFill>
                <a:latin typeface="+mj-lt"/>
                <a:ea typeface="SimHei" panose="02010609060101010101" pitchFamily="49" charset="-122"/>
              </a:rPr>
              <a:t>安永台灣是指按中華民國法律登記成立的機構，包括：安永聯合會計師事務所、安永管理顧問股份有限公司、安永企業管理諮詢服務股份有限公司、安永財務管理諮詢股份有限公司及財團法人安永文教基金會。如要進一步了解，請參考安永台灣網站</a:t>
            </a:r>
            <a:r>
              <a:rPr lang="en-US" sz="1200" dirty="0">
                <a:solidFill>
                  <a:schemeClr val="bg1"/>
                </a:solidFill>
                <a:latin typeface="+mj-lt"/>
                <a:ea typeface="SimHei" panose="02010609060101010101" pitchFamily="49" charset="-122"/>
              </a:rPr>
              <a:t>www.ey.com/taiwan</a:t>
            </a:r>
            <a:r>
              <a:rPr lang="en-US" altLang="zh-TW" sz="1200" dirty="0" smtClean="0">
                <a:solidFill>
                  <a:schemeClr val="bg1"/>
                </a:solidFill>
                <a:latin typeface="+mj-lt"/>
                <a:ea typeface="SimHei" panose="02010609060101010101" pitchFamily="49" charset="-122"/>
              </a:rPr>
              <a:t/>
            </a:r>
            <a:br>
              <a:rPr lang="en-US" altLang="zh-TW" sz="1200" dirty="0" smtClean="0">
                <a:solidFill>
                  <a:schemeClr val="bg1"/>
                </a:solidFill>
                <a:latin typeface="+mj-lt"/>
                <a:ea typeface="SimHei" panose="02010609060101010101" pitchFamily="49" charset="-122"/>
              </a:rPr>
            </a:br>
            <a:endParaRPr lang="zh-TW" altLang="zh-TW" sz="1200" dirty="0" smtClean="0">
              <a:solidFill>
                <a:schemeClr val="bg1"/>
              </a:solidFill>
              <a:latin typeface="+mj-lt"/>
              <a:ea typeface="SimHei" panose="02010609060101010101" pitchFamily="49" charset="-122"/>
            </a:endParaRPr>
          </a:p>
          <a:p>
            <a:pPr algn="just"/>
            <a:r>
              <a:rPr lang="en-US" altLang="zh-TW" sz="1200" dirty="0" smtClean="0">
                <a:solidFill>
                  <a:schemeClr val="bg1"/>
                </a:solidFill>
                <a:latin typeface="+mj-lt"/>
                <a:ea typeface="SimHei" panose="02010609060101010101" pitchFamily="49" charset="-122"/>
              </a:rPr>
              <a:t>© 2014 </a:t>
            </a:r>
            <a:r>
              <a:rPr lang="zh-TW" altLang="zh-TW" sz="1200" dirty="0" smtClean="0">
                <a:solidFill>
                  <a:schemeClr val="bg1"/>
                </a:solidFill>
                <a:latin typeface="+mj-lt"/>
                <a:ea typeface="SimHei" panose="02010609060101010101" pitchFamily="49" charset="-122"/>
              </a:rPr>
              <a:t>安永，台灣</a:t>
            </a:r>
          </a:p>
          <a:p>
            <a:pPr algn="just"/>
            <a:r>
              <a:rPr lang="zh-TW" altLang="zh-TW" sz="1200" dirty="0" smtClean="0">
                <a:solidFill>
                  <a:schemeClr val="bg1"/>
                </a:solidFill>
                <a:latin typeface="+mj-lt"/>
                <a:ea typeface="SimHei" panose="02010609060101010101" pitchFamily="49" charset="-122"/>
              </a:rPr>
              <a:t>版權所有。</a:t>
            </a:r>
          </a:p>
          <a:p>
            <a:pPr algn="just"/>
            <a:r>
              <a:rPr lang="en-US" altLang="zh-TW" sz="1200" dirty="0" smtClean="0">
                <a:solidFill>
                  <a:schemeClr val="bg1"/>
                </a:solidFill>
                <a:latin typeface="+mj-lt"/>
                <a:ea typeface="SimHei" panose="02010609060101010101" pitchFamily="49" charset="-122"/>
              </a:rPr>
              <a:t> </a:t>
            </a:r>
            <a:endParaRPr lang="zh-TW" altLang="zh-TW" sz="1200" dirty="0" smtClean="0">
              <a:solidFill>
                <a:schemeClr val="bg1"/>
              </a:solidFill>
              <a:latin typeface="+mj-lt"/>
              <a:ea typeface="SimHei" panose="02010609060101010101" pitchFamily="49" charset="-122"/>
            </a:endParaRPr>
          </a:p>
          <a:p>
            <a:pPr algn="just"/>
            <a:r>
              <a:rPr lang="en-US" altLang="zh-TW" sz="1200" dirty="0" smtClean="0">
                <a:solidFill>
                  <a:schemeClr val="bg1"/>
                </a:solidFill>
                <a:latin typeface="+mj-lt"/>
                <a:ea typeface="SimHei" panose="02010609060101010101" pitchFamily="49" charset="-122"/>
              </a:rPr>
              <a:t>APAC no. 14001440</a:t>
            </a:r>
            <a:endParaRPr lang="zh-TW" altLang="zh-TW" sz="1200" dirty="0" smtClean="0">
              <a:solidFill>
                <a:schemeClr val="bg1"/>
              </a:solidFill>
              <a:latin typeface="+mj-lt"/>
              <a:ea typeface="SimHei" panose="02010609060101010101" pitchFamily="49" charset="-122"/>
            </a:endParaRPr>
          </a:p>
          <a:p>
            <a:pPr algn="just"/>
            <a:r>
              <a:rPr lang="en-US" altLang="zh-TW" sz="1200" dirty="0" smtClean="0">
                <a:solidFill>
                  <a:schemeClr val="bg1"/>
                </a:solidFill>
                <a:latin typeface="+mj-lt"/>
                <a:ea typeface="SimHei" panose="02010609060101010101" pitchFamily="49" charset="-122"/>
              </a:rPr>
              <a:t>  </a:t>
            </a:r>
            <a:endParaRPr lang="zh-TW" altLang="zh-TW" sz="1200" dirty="0" smtClean="0">
              <a:solidFill>
                <a:schemeClr val="bg1"/>
              </a:solidFill>
              <a:latin typeface="+mj-lt"/>
              <a:ea typeface="SimHei" panose="02010609060101010101" pitchFamily="49" charset="-122"/>
            </a:endParaRPr>
          </a:p>
          <a:p>
            <a:pPr algn="just"/>
            <a:r>
              <a:rPr lang="zh-TW" altLang="zh-TW" sz="1200" dirty="0" smtClean="0">
                <a:solidFill>
                  <a:schemeClr val="bg1"/>
                </a:solidFill>
                <a:latin typeface="+mj-lt"/>
                <a:ea typeface="SimHei" panose="02010609060101010101" pitchFamily="49" charset="-122"/>
              </a:rPr>
              <a:t>本</a:t>
            </a:r>
            <a:r>
              <a:rPr lang="zh-TW" altLang="en-US" sz="1200" dirty="0" smtClean="0">
                <a:solidFill>
                  <a:schemeClr val="bg1"/>
                </a:solidFill>
                <a:latin typeface="+mj-lt"/>
                <a:ea typeface="SimHei" panose="02010609060101010101" pitchFamily="49" charset="-122"/>
              </a:rPr>
              <a:t>資</a:t>
            </a:r>
            <a:r>
              <a:rPr lang="zh-TW" altLang="zh-TW" sz="1200" dirty="0" smtClean="0">
                <a:solidFill>
                  <a:schemeClr val="bg1"/>
                </a:solidFill>
                <a:latin typeface="+mj-lt"/>
                <a:ea typeface="SimHei" panose="02010609060101010101" pitchFamily="49" charset="-122"/>
              </a:rPr>
              <a:t>料</a:t>
            </a:r>
            <a:r>
              <a:rPr lang="zh-TW" altLang="en-US" sz="1200" dirty="0" smtClean="0">
                <a:solidFill>
                  <a:schemeClr val="bg1"/>
                </a:solidFill>
                <a:latin typeface="+mj-lt"/>
                <a:ea typeface="SimHei" panose="02010609060101010101" pitchFamily="49" charset="-122"/>
              </a:rPr>
              <a:t>之編製僅</a:t>
            </a:r>
            <a:r>
              <a:rPr lang="zh-TW" altLang="zh-TW" sz="1200" dirty="0" smtClean="0">
                <a:solidFill>
                  <a:schemeClr val="bg1"/>
                </a:solidFill>
                <a:latin typeface="+mj-lt"/>
                <a:ea typeface="SimHei" panose="02010609060101010101" pitchFamily="49" charset="-122"/>
              </a:rPr>
              <a:t>為一般資訊</a:t>
            </a:r>
            <a:r>
              <a:rPr lang="zh-TW" altLang="en-US" sz="1200" dirty="0" smtClean="0">
                <a:solidFill>
                  <a:schemeClr val="bg1"/>
                </a:solidFill>
                <a:latin typeface="+mj-lt"/>
                <a:ea typeface="SimHei" panose="02010609060101010101" pitchFamily="49" charset="-122"/>
              </a:rPr>
              <a:t>目的</a:t>
            </a:r>
            <a:r>
              <a:rPr lang="zh-TW" altLang="zh-TW" sz="1200" dirty="0" smtClean="0">
                <a:solidFill>
                  <a:schemeClr val="bg1"/>
                </a:solidFill>
                <a:latin typeface="+mj-lt"/>
                <a:ea typeface="SimHei" panose="02010609060101010101" pitchFamily="49" charset="-122"/>
              </a:rPr>
              <a:t>，並非旨在成為可</a:t>
            </a:r>
            <a:r>
              <a:rPr lang="zh-TW" altLang="en-US" sz="1200" dirty="0" smtClean="0">
                <a:solidFill>
                  <a:schemeClr val="bg1"/>
                </a:solidFill>
                <a:latin typeface="+mj-lt"/>
                <a:ea typeface="SimHei" panose="02010609060101010101" pitchFamily="49" charset="-122"/>
              </a:rPr>
              <a:t>仰</a:t>
            </a:r>
            <a:r>
              <a:rPr lang="zh-TW" altLang="zh-TW" sz="1200" dirty="0" smtClean="0">
                <a:solidFill>
                  <a:schemeClr val="bg1"/>
                </a:solidFill>
                <a:latin typeface="+mj-lt"/>
                <a:ea typeface="SimHei" panose="02010609060101010101" pitchFamily="49" charset="-122"/>
              </a:rPr>
              <a:t>賴的會計、稅務或其他專業</a:t>
            </a:r>
            <a:r>
              <a:rPr lang="zh-TW" altLang="en-US" sz="1200" dirty="0" smtClean="0">
                <a:solidFill>
                  <a:schemeClr val="bg1"/>
                </a:solidFill>
                <a:latin typeface="+mj-lt"/>
                <a:ea typeface="SimHei" panose="02010609060101010101" pitchFamily="49" charset="-122"/>
              </a:rPr>
              <a:t>建議</a:t>
            </a:r>
            <a:r>
              <a:rPr lang="zh-TW" altLang="zh-TW" sz="1200" dirty="0" smtClean="0">
                <a:solidFill>
                  <a:schemeClr val="bg1"/>
                </a:solidFill>
                <a:latin typeface="+mj-lt"/>
                <a:ea typeface="SimHei" panose="02010609060101010101" pitchFamily="49" charset="-122"/>
              </a:rPr>
              <a:t>。請</a:t>
            </a:r>
            <a:r>
              <a:rPr lang="zh-TW" altLang="en-US" sz="1200" dirty="0" smtClean="0">
                <a:solidFill>
                  <a:schemeClr val="bg1"/>
                </a:solidFill>
                <a:latin typeface="+mj-lt"/>
                <a:ea typeface="SimHei" panose="02010609060101010101" pitchFamily="49" charset="-122"/>
              </a:rPr>
              <a:t>聯繫</a:t>
            </a:r>
            <a:r>
              <a:rPr lang="zh-TW" altLang="zh-TW" sz="1200" dirty="0" smtClean="0">
                <a:solidFill>
                  <a:schemeClr val="bg1"/>
                </a:solidFill>
                <a:latin typeface="+mj-lt"/>
                <a:ea typeface="SimHei" panose="02010609060101010101" pitchFamily="49" charset="-122"/>
              </a:rPr>
              <a:t>您的顧問</a:t>
            </a:r>
            <a:r>
              <a:rPr lang="zh-TW" altLang="en-US" sz="1200" dirty="0" smtClean="0">
                <a:solidFill>
                  <a:schemeClr val="bg1"/>
                </a:solidFill>
                <a:latin typeface="+mj-lt"/>
                <a:ea typeface="SimHei" panose="02010609060101010101" pitchFamily="49" charset="-122"/>
              </a:rPr>
              <a:t>以</a:t>
            </a:r>
            <a:r>
              <a:rPr lang="zh-TW" altLang="zh-TW" sz="1200" dirty="0" smtClean="0">
                <a:solidFill>
                  <a:schemeClr val="bg1"/>
                </a:solidFill>
                <a:latin typeface="+mj-lt"/>
                <a:ea typeface="SimHei" panose="02010609060101010101" pitchFamily="49" charset="-122"/>
              </a:rPr>
              <a:t>獲取具體</a:t>
            </a:r>
            <a:r>
              <a:rPr lang="zh-TW" altLang="en-US" sz="1200" dirty="0" smtClean="0">
                <a:solidFill>
                  <a:schemeClr val="bg1"/>
                </a:solidFill>
                <a:latin typeface="+mj-lt"/>
                <a:ea typeface="SimHei" panose="02010609060101010101" pitchFamily="49" charset="-122"/>
              </a:rPr>
              <a:t>建議</a:t>
            </a:r>
            <a:r>
              <a:rPr lang="zh-TW" altLang="zh-TW" sz="1200" dirty="0" smtClean="0">
                <a:solidFill>
                  <a:schemeClr val="bg1"/>
                </a:solidFill>
                <a:latin typeface="+mj-lt"/>
                <a:ea typeface="SimHei" panose="02010609060101010101" pitchFamily="49" charset="-122"/>
              </a:rPr>
              <a:t>。</a:t>
            </a:r>
          </a:p>
          <a:p>
            <a:pPr algn="just"/>
            <a:r>
              <a:rPr lang="en-US" altLang="zh-TW" sz="1200" dirty="0" smtClean="0">
                <a:solidFill>
                  <a:schemeClr val="bg1"/>
                </a:solidFill>
                <a:latin typeface="+mj-lt"/>
                <a:ea typeface="SimHei" panose="02010609060101010101" pitchFamily="49" charset="-122"/>
              </a:rPr>
              <a:t> </a:t>
            </a:r>
            <a:endParaRPr lang="zh-TW" altLang="zh-TW" sz="1200" dirty="0" smtClean="0">
              <a:solidFill>
                <a:schemeClr val="bg1"/>
              </a:solidFill>
              <a:latin typeface="+mj-lt"/>
              <a:ea typeface="SimHei" panose="02010609060101010101" pitchFamily="49" charset="-122"/>
            </a:endParaRPr>
          </a:p>
          <a:p>
            <a:pPr algn="just"/>
            <a:r>
              <a:rPr lang="en-US" altLang="zh-TW" sz="1200" dirty="0" smtClean="0">
                <a:solidFill>
                  <a:schemeClr val="bg1"/>
                </a:solidFill>
                <a:latin typeface="+mj-lt"/>
                <a:ea typeface="SimHei" panose="02010609060101010101" pitchFamily="49" charset="-122"/>
              </a:rPr>
              <a:t>www.ey.com/taiwan </a:t>
            </a:r>
            <a:endParaRPr lang="zh-TW" altLang="zh-TW" sz="1200" dirty="0">
              <a:solidFill>
                <a:schemeClr val="bg1"/>
              </a:solidFill>
              <a:latin typeface="+mj-lt"/>
              <a:ea typeface="SimHei" panose="02010609060101010101" pitchFamily="49" charset="-122"/>
            </a:endParaRPr>
          </a:p>
        </p:txBody>
      </p:sp>
    </p:spTree>
    <p:extLst>
      <p:ext uri="{BB962C8B-B14F-4D97-AF65-F5344CB8AC3E}">
        <p14:creationId xmlns:p14="http://schemas.microsoft.com/office/powerpoint/2010/main" val="512786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22" name="Rectangle 2"/>
          <p:cNvSpPr>
            <a:spLocks noGrp="1" noChangeArrowheads="1"/>
          </p:cNvSpPr>
          <p:nvPr>
            <p:ph type="title"/>
          </p:nvPr>
        </p:nvSpPr>
        <p:spPr/>
        <p:txBody>
          <a:bodyPr/>
          <a:lstStyle/>
          <a:p>
            <a:r>
              <a:rPr lang="zh-TW" altLang="en-US" dirty="0" smtClean="0"/>
              <a:t>精算損益（續）</a:t>
            </a:r>
            <a:endParaRPr lang="en-US" altLang="zh-TW" dirty="0">
              <a:ea typeface="新細明體" pitchFamily="18" charset="-120"/>
            </a:endParaRPr>
          </a:p>
        </p:txBody>
      </p:sp>
      <p:graphicFrame>
        <p:nvGraphicFramePr>
          <p:cNvPr id="1822723" name="Group 3"/>
          <p:cNvGraphicFramePr>
            <a:graphicFrameLocks noGrp="1"/>
          </p:cNvGraphicFramePr>
          <p:nvPr>
            <p:extLst>
              <p:ext uri="{D42A27DB-BD31-4B8C-83A1-F6EECF244321}">
                <p14:modId xmlns:p14="http://schemas.microsoft.com/office/powerpoint/2010/main" val="2298842976"/>
              </p:ext>
            </p:extLst>
          </p:nvPr>
        </p:nvGraphicFramePr>
        <p:xfrm>
          <a:off x="611560" y="2060848"/>
          <a:ext cx="7924800" cy="3172560"/>
        </p:xfrm>
        <a:graphic>
          <a:graphicData uri="http://schemas.openxmlformats.org/drawingml/2006/table">
            <a:tbl>
              <a:tblPr/>
              <a:tblGrid>
                <a:gridCol w="3962400"/>
                <a:gridCol w="3962400"/>
              </a:tblGrid>
              <a:tr h="395288">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defRPr/>
                      </a:pPr>
                      <a:r>
                        <a:rPr kumimoji="0" lang="en-US" altLang="zh-TW" sz="2000" b="1" i="0" u="none" strike="noStrike" cap="none" normalizeH="0" baseline="0" dirty="0" smtClean="0">
                          <a:ln>
                            <a:noFill/>
                          </a:ln>
                          <a:solidFill>
                            <a:srgbClr val="000000"/>
                          </a:solidFill>
                          <a:effectLst/>
                          <a:latin typeface="Arial" pitchFamily="34" charset="0"/>
                          <a:ea typeface="SimHei" pitchFamily="2" charset="-122"/>
                          <a:cs typeface="Arial" pitchFamily="34" charset="0"/>
                        </a:rPr>
                        <a:t>IAS 19</a:t>
                      </a: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rgbClr val="FFD200"/>
                        </a:buClr>
                        <a:buSzPct val="75000"/>
                        <a:buFont typeface="Arial" charset="0"/>
                        <a:buNone/>
                        <a:tabLst/>
                      </a:pPr>
                      <a:r>
                        <a:rPr kumimoji="0" lang="en-US" altLang="zh-TW" sz="2000" b="1" i="0" u="none" strike="noStrike" cap="none" normalizeH="0" baseline="0" dirty="0" smtClean="0">
                          <a:ln>
                            <a:noFill/>
                          </a:ln>
                          <a:solidFill>
                            <a:srgbClr val="000000"/>
                          </a:solidFill>
                          <a:effectLst/>
                          <a:latin typeface="Arial" charset="0"/>
                          <a:ea typeface="SimHei" pitchFamily="2" charset="-122"/>
                        </a:rPr>
                        <a:t>IAS 19</a:t>
                      </a:r>
                      <a:r>
                        <a:rPr kumimoji="0" lang="en-US" altLang="zh-TW" sz="2000" b="1" i="0" u="none" strike="noStrike" cap="none" normalizeH="0" baseline="0" dirty="0" smtClean="0">
                          <a:ln>
                            <a:noFill/>
                          </a:ln>
                          <a:solidFill>
                            <a:srgbClr val="000000"/>
                          </a:solidFill>
                          <a:effectLst/>
                          <a:latin typeface="Arial" pitchFamily="34" charset="0"/>
                          <a:ea typeface="SimHei" pitchFamily="2" charset="-122"/>
                          <a:cs typeface="Arial" pitchFamily="34" charset="0"/>
                        </a:rPr>
                        <a:t>R</a:t>
                      </a:r>
                      <a:r>
                        <a:rPr kumimoji="0" lang="zh-TW" altLang="en-US" sz="2000" b="1" i="0" u="none" strike="noStrike" cap="none" normalizeH="0" baseline="0" dirty="0" smtClean="0">
                          <a:ln>
                            <a:noFill/>
                          </a:ln>
                          <a:solidFill>
                            <a:srgbClr val="000000"/>
                          </a:solidFill>
                          <a:effectLst/>
                          <a:latin typeface="Arial" pitchFamily="34" charset="0"/>
                          <a:ea typeface="SimHei" pitchFamily="2" charset="-122"/>
                          <a:cs typeface="Arial" pitchFamily="34" charset="0"/>
                        </a:rPr>
                        <a:t> </a:t>
                      </a:r>
                      <a:r>
                        <a:rPr kumimoji="0" lang="en-US" altLang="zh-TW" sz="2000" b="1" i="0" u="none" strike="noStrike" cap="none" normalizeH="0" baseline="0" dirty="0" smtClean="0">
                          <a:ln>
                            <a:noFill/>
                          </a:ln>
                          <a:solidFill>
                            <a:srgbClr val="000000"/>
                          </a:solidFill>
                          <a:effectLst/>
                          <a:latin typeface="Arial" pitchFamily="34" charset="0"/>
                          <a:ea typeface="SimHei" pitchFamily="2" charset="-122"/>
                          <a:cs typeface="Arial" pitchFamily="34" charset="0"/>
                        </a:rPr>
                        <a:t>(2011)</a:t>
                      </a:r>
                      <a:endParaRPr kumimoji="0" lang="en-US" altLang="zh-TW" sz="2000" b="1" i="0" u="none" strike="noStrike" cap="none" normalizeH="0" baseline="0" dirty="0" smtClean="0">
                        <a:ln>
                          <a:noFill/>
                        </a:ln>
                        <a:solidFill>
                          <a:srgbClr val="000000"/>
                        </a:solidFill>
                        <a:effectLst/>
                        <a:latin typeface="Arial" charset="0"/>
                        <a:ea typeface="SimHei" pitchFamily="2" charset="-122"/>
                      </a:endParaRP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solidFill>
                  </a:tcPr>
                </a:tc>
              </a:tr>
              <a:tr h="2652713">
                <a:tc>
                  <a:txBody>
                    <a:bodyPr/>
                    <a:lstStyle/>
                    <a:p>
                      <a:pPr marL="177800" marR="0" lvl="0" indent="-177800" algn="l" defTabSz="914400" rtl="0" eaLnBrk="1" fontAlgn="base" latinLnBrk="0" hangingPunct="1">
                        <a:lnSpc>
                          <a:spcPct val="90000"/>
                        </a:lnSpc>
                        <a:spcBef>
                          <a:spcPct val="20000"/>
                        </a:spcBef>
                        <a:spcAft>
                          <a:spcPct val="0"/>
                        </a:spcAft>
                        <a:buClr>
                          <a:srgbClr val="FFD200"/>
                        </a:buClr>
                        <a:buSzPct val="75000"/>
                        <a:buFont typeface="Arial" charset="0"/>
                        <a:buNone/>
                        <a:tabLst/>
                        <a:defRPr/>
                      </a:pPr>
                      <a:r>
                        <a:rPr kumimoji="0" lang="zh-TW" altLang="en-US" sz="2000" b="0" i="0" u="none" strike="noStrike" cap="none" normalizeH="0" baseline="0" dirty="0" smtClean="0">
                          <a:ln>
                            <a:noFill/>
                          </a:ln>
                          <a:solidFill>
                            <a:srgbClr val="646464"/>
                          </a:solidFill>
                          <a:effectLst/>
                          <a:latin typeface="Arial" pitchFamily="34" charset="0"/>
                          <a:ea typeface="SimHei" pitchFamily="2" charset="-122"/>
                          <a:cs typeface="Arial" pitchFamily="34" charset="0"/>
                        </a:rPr>
                        <a:t>精算損益得選擇</a:t>
                      </a:r>
                      <a:r>
                        <a:rPr kumimoji="0" lang="en-US" altLang="zh-TW"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【IAS19.92~93D】</a:t>
                      </a:r>
                      <a:endParaRPr kumimoji="0" lang="zh-TW" altLang="en-US" sz="2000" b="0" i="0" u="none" strike="noStrike" cap="none" normalizeH="0" baseline="0" dirty="0" smtClean="0">
                        <a:ln>
                          <a:noFill/>
                        </a:ln>
                        <a:solidFill>
                          <a:srgbClr val="646464"/>
                        </a:solidFill>
                        <a:effectLst/>
                        <a:latin typeface="Arial" pitchFamily="34" charset="0"/>
                        <a:ea typeface="SimHei" pitchFamily="2" charset="-122"/>
                        <a:cs typeface="Arial" pitchFamily="34" charset="0"/>
                      </a:endParaRP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pPr>
                      <a:r>
                        <a:rPr kumimoji="0" lang="zh-TW" altLang="en-US" sz="2000" b="0" i="0" u="none" strike="noStrike" cap="none" normalizeH="0" baseline="0" dirty="0" smtClean="0">
                          <a:ln>
                            <a:noFill/>
                          </a:ln>
                          <a:solidFill>
                            <a:srgbClr val="646464"/>
                          </a:solidFill>
                          <a:effectLst/>
                          <a:latin typeface="Arial" pitchFamily="34" charset="0"/>
                          <a:ea typeface="SimHei" pitchFamily="2" charset="-122"/>
                          <a:cs typeface="Arial" pitchFamily="34" charset="0"/>
                        </a:rPr>
                        <a:t>預期可獲得退休金福利在職員      工之平均剩餘服務年限以緩衝區法攤銷，或其他有系統方式以更快速方法攤銷認列為收益或費損</a:t>
                      </a: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pPr>
                      <a:r>
                        <a:rPr kumimoji="0" lang="zh-TW" altLang="en-US"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直接認列於其他綜合損益項下，立即轉列保留盈餘，不得重分類至損益 </a:t>
                      </a: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None/>
                        <a:tabLst/>
                      </a:pPr>
                      <a:endParaRPr kumimoji="0" lang="zh-TW" altLang="en-US" sz="2000" b="0" i="0" u="none" strike="noStrike" cap="none" normalizeH="0" baseline="0" dirty="0" smtClean="0">
                        <a:ln>
                          <a:noFill/>
                        </a:ln>
                        <a:solidFill>
                          <a:srgbClr val="646464"/>
                        </a:solidFill>
                        <a:effectLst/>
                        <a:latin typeface="Arial" pitchFamily="34" charset="0"/>
                        <a:ea typeface="SimHei" pitchFamily="2" charset="-122"/>
                        <a:cs typeface="Arial" pitchFamily="34" charset="0"/>
                      </a:endParaRP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None/>
                        <a:tabLst/>
                      </a:pPr>
                      <a:endParaRPr kumimoji="0" lang="zh-TW" altLang="en-US" sz="2000" b="0" i="0" u="none" strike="noStrike" cap="none" normalizeH="0" baseline="0" dirty="0" smtClean="0">
                        <a:ln>
                          <a:noFill/>
                        </a:ln>
                        <a:solidFill>
                          <a:srgbClr val="646464"/>
                        </a:solidFill>
                        <a:effectLst/>
                        <a:latin typeface="Arial" pitchFamily="34" charset="0"/>
                        <a:ea typeface="SimHei" pitchFamily="2" charset="-122"/>
                        <a:cs typeface="Arial" pitchFamily="34" charset="0"/>
                      </a:endParaRP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pPr>
                      <a:r>
                        <a:rPr kumimoji="0" lang="zh-TW" altLang="en-US" sz="2000" b="0" i="0" u="none" strike="noStrike" cap="none" normalizeH="0" baseline="0" dirty="0" smtClean="0">
                          <a:ln>
                            <a:noFill/>
                          </a:ln>
                          <a:solidFill>
                            <a:srgbClr val="646464"/>
                          </a:solidFill>
                          <a:effectLst/>
                          <a:latin typeface="Arial" pitchFamily="34" charset="0"/>
                          <a:ea typeface="SimHei" pitchFamily="2" charset="-122"/>
                          <a:cs typeface="Arial" pitchFamily="34" charset="0"/>
                        </a:rPr>
                        <a:t>精算損益</a:t>
                      </a:r>
                      <a:r>
                        <a:rPr kumimoji="0" lang="zh-TW" altLang="en-US"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認列於其他綜合損益項下</a:t>
                      </a:r>
                      <a:r>
                        <a:rPr kumimoji="0" lang="en-US" altLang="zh-TW" sz="2000" b="0" i="0" u="none" strike="noStrike" cap="none" normalizeH="0" baseline="0" dirty="0" smtClean="0">
                          <a:ln>
                            <a:noFill/>
                          </a:ln>
                          <a:solidFill>
                            <a:srgbClr val="646464"/>
                          </a:solidFill>
                          <a:effectLst/>
                          <a:latin typeface="Arial" pitchFamily="34" charset="0"/>
                          <a:ea typeface="SimHei" pitchFamily="2" charset="-122"/>
                          <a:cs typeface="Arial" pitchFamily="34" charset="0"/>
                        </a:rPr>
                        <a:t>【IAS 19R.57(d)(</a:t>
                      </a:r>
                      <a:r>
                        <a:rPr kumimoji="0" lang="en-US" altLang="zh-TW" sz="2000" b="0" i="0" u="none" strike="noStrike" cap="none" normalizeH="0" baseline="0" dirty="0" err="1" smtClean="0">
                          <a:ln>
                            <a:noFill/>
                          </a:ln>
                          <a:solidFill>
                            <a:srgbClr val="646464"/>
                          </a:solidFill>
                          <a:effectLst/>
                          <a:latin typeface="Arial" pitchFamily="34" charset="0"/>
                          <a:ea typeface="SimHei" pitchFamily="2" charset="-122"/>
                          <a:cs typeface="Arial" pitchFamily="34" charset="0"/>
                        </a:rPr>
                        <a:t>i</a:t>
                      </a:r>
                      <a:r>
                        <a:rPr kumimoji="0" lang="en-US" altLang="zh-TW" sz="2000" b="0" i="0" u="none" strike="noStrike" cap="none" normalizeH="0" baseline="0" dirty="0" smtClean="0">
                          <a:ln>
                            <a:noFill/>
                          </a:ln>
                          <a:solidFill>
                            <a:srgbClr val="646464"/>
                          </a:solidFill>
                          <a:effectLst/>
                          <a:latin typeface="Arial" pitchFamily="34" charset="0"/>
                          <a:ea typeface="SimHei" pitchFamily="2" charset="-122"/>
                          <a:cs typeface="Arial" pitchFamily="34" charset="0"/>
                        </a:rPr>
                        <a:t>)】</a:t>
                      </a:r>
                    </a:p>
                    <a:p>
                      <a:pPr marL="177800" marR="0" lvl="0" indent="-177800" algn="just" defTabSz="914400" rtl="0" eaLnBrk="1" fontAlgn="base" latinLnBrk="0" hangingPunct="1">
                        <a:lnSpc>
                          <a:spcPct val="90000"/>
                        </a:lnSpc>
                        <a:spcBef>
                          <a:spcPct val="20000"/>
                        </a:spcBef>
                        <a:spcAft>
                          <a:spcPct val="0"/>
                        </a:spcAft>
                        <a:buClr>
                          <a:srgbClr val="FFD200"/>
                        </a:buClr>
                        <a:buSzPct val="75000"/>
                        <a:buFont typeface="Arial" charset="0"/>
                        <a:buChar char="►"/>
                        <a:tabLst/>
                      </a:pPr>
                      <a:r>
                        <a:rPr kumimoji="0" lang="zh-TW" altLang="en-US"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刪除</a:t>
                      </a:r>
                      <a:r>
                        <a:rPr kumimoji="0" lang="zh-TW" altLang="zh-TW"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a:t>
                      </a:r>
                      <a:r>
                        <a:rPr kumimoji="0" lang="zh-TW" altLang="en-US"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直接移轉至保留盈餘之規定</a:t>
                      </a:r>
                      <a:r>
                        <a:rPr kumimoji="0" lang="zh-TW" altLang="zh-TW"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a:t>
                      </a:r>
                      <a:r>
                        <a:rPr kumimoji="0" lang="zh-TW" altLang="en-US"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rPr>
                        <a:t> </a:t>
                      </a:r>
                      <a:r>
                        <a:rPr kumimoji="0" lang="en-US" altLang="zh-TW" sz="2000" b="0" i="0" u="none" strike="noStrike" cap="none" normalizeH="0" baseline="0" dirty="0" smtClean="0">
                          <a:ln>
                            <a:noFill/>
                          </a:ln>
                          <a:solidFill>
                            <a:srgbClr val="646464"/>
                          </a:solidFill>
                          <a:effectLst/>
                          <a:latin typeface="Arial" pitchFamily="34" charset="0"/>
                          <a:ea typeface="SimHei" pitchFamily="2" charset="-122"/>
                          <a:cs typeface="Arial" pitchFamily="34" charset="0"/>
                        </a:rPr>
                        <a:t>【IAS 19R.BC100)】</a:t>
                      </a:r>
                      <a:endParaRPr kumimoji="0" lang="zh-TW" altLang="en-US" sz="2000" b="0" i="0" u="none" strike="noStrike" kern="1200" cap="none" normalizeH="0" baseline="0" dirty="0" smtClean="0">
                        <a:ln>
                          <a:noFill/>
                        </a:ln>
                        <a:solidFill>
                          <a:srgbClr val="646464"/>
                        </a:solidFill>
                        <a:effectLst/>
                        <a:latin typeface="Arial" pitchFamily="34" charset="0"/>
                        <a:ea typeface="SimHei" pitchFamily="2" charset="-122"/>
                        <a:cs typeface="Arial" pitchFamily="34" charset="0"/>
                      </a:endParaRPr>
                    </a:p>
                  </a:txBody>
                  <a:tcPr marL="72000" marR="72000" marT="54000" marB="540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822735" name="Rectangle 15"/>
          <p:cNvSpPr>
            <a:spLocks noChangeArrowheads="1"/>
          </p:cNvSpPr>
          <p:nvPr/>
        </p:nvSpPr>
        <p:spPr bwMode="auto">
          <a:xfrm>
            <a:off x="381000" y="5105400"/>
            <a:ext cx="8234363" cy="2046288"/>
          </a:xfrm>
          <a:prstGeom prst="rect">
            <a:avLst/>
          </a:prstGeom>
          <a:noFill/>
          <a:ln w="9525">
            <a:noFill/>
            <a:miter lim="800000"/>
            <a:headEnd/>
            <a:tailEnd/>
          </a:ln>
          <a:effectLst/>
        </p:spPr>
        <p:txBody>
          <a:bodyPr lIns="0" tIns="0" rIns="0" bIns="0"/>
          <a:lstStyle/>
          <a:p>
            <a:pPr marL="360363" indent="-360363" algn="l">
              <a:spcBef>
                <a:spcPct val="20000"/>
              </a:spcBef>
              <a:buClr>
                <a:srgbClr val="FFD200"/>
              </a:buClr>
              <a:buSzPct val="75000"/>
              <a:buFont typeface="Arial" charset="0"/>
              <a:buChar char="►"/>
            </a:pPr>
            <a:endParaRPr lang="en-US" altLang="zh-TW" sz="2400" dirty="0">
              <a:solidFill>
                <a:srgbClr val="646464"/>
              </a:solidFill>
            </a:endParaRPr>
          </a:p>
        </p:txBody>
      </p:sp>
      <p:sp>
        <p:nvSpPr>
          <p:cNvPr id="5" name="Rectangle 3"/>
          <p:cNvSpPr txBox="1">
            <a:spLocks noChangeArrowheads="1"/>
          </p:cNvSpPr>
          <p:nvPr/>
        </p:nvSpPr>
        <p:spPr>
          <a:xfrm>
            <a:off x="455613" y="1412875"/>
            <a:ext cx="8235950" cy="568325"/>
          </a:xfrm>
          <a:prstGeom prst="rect">
            <a:avLst/>
          </a:prstGeom>
        </p:spPr>
        <p:txBody>
          <a:bodyPr vert="horz" lIns="0" tIns="0" rIns="0" bIns="0" rtlCol="0" anchor="t" anchorCtr="0">
            <a:noAutofit/>
          </a:bodyPr>
          <a:lstStyle/>
          <a:p>
            <a:pPr marL="342900" marR="0" lvl="0" indent="-342900" algn="l" defTabSz="914400" rtl="0" eaLnBrk="1" fontAlgn="auto" latinLnBrk="0" hangingPunct="1">
              <a:lnSpc>
                <a:spcPct val="100000"/>
              </a:lnSpc>
              <a:spcBef>
                <a:spcPct val="20000"/>
              </a:spcBef>
              <a:spcAft>
                <a:spcPts val="0"/>
              </a:spcAft>
              <a:buClr>
                <a:schemeClr val="accent2"/>
              </a:buClr>
              <a:buSzPct val="70000"/>
              <a:buFont typeface="Arial" pitchFamily="34" charset="0"/>
              <a:buChar char="►"/>
              <a:tabLst/>
              <a:defRPr/>
            </a:pPr>
            <a:r>
              <a:rPr kumimoji="0" lang="zh-TW" altLang="en-US" sz="2400" b="0" i="0" u="none" strike="noStrike" kern="1200" cap="none" spc="0" normalizeH="0" baseline="0" noProof="0" dirty="0" smtClean="0">
                <a:ln>
                  <a:noFill/>
                </a:ln>
                <a:solidFill>
                  <a:schemeClr val="bg1"/>
                </a:solidFill>
                <a:effectLst/>
                <a:uLnTx/>
                <a:uFillTx/>
                <a:latin typeface="SimHei" pitchFamily="2" charset="-122"/>
                <a:ea typeface="SimHei" pitchFamily="2" charset="-122"/>
                <a:cs typeface="+mn-cs"/>
              </a:rPr>
              <a:t>精算損益之會計處理：</a:t>
            </a:r>
            <a:endParaRPr kumimoji="0" lang="zh-TW" altLang="en-US" sz="2400" b="0" i="0" u="none" strike="noStrike" kern="1200" cap="none" spc="0" normalizeH="0" baseline="0" noProof="0" dirty="0">
              <a:ln>
                <a:noFill/>
              </a:ln>
              <a:solidFill>
                <a:schemeClr val="bg1"/>
              </a:solidFill>
              <a:effectLst/>
              <a:uLnTx/>
              <a:uFillTx/>
              <a:latin typeface="SimHei" pitchFamily="2" charset="-122"/>
              <a:ea typeface="新細明體" pitchFamily="18" charset="-120"/>
              <a:cs typeface="+mn-cs"/>
            </a:endParaRPr>
          </a:p>
        </p:txBody>
      </p:sp>
      <p:sp>
        <p:nvSpPr>
          <p:cNvPr id="6" name="內容版面配置區 2"/>
          <p:cNvSpPr>
            <a:spLocks noGrp="1"/>
          </p:cNvSpPr>
          <p:nvPr>
            <p:ph idx="1"/>
          </p:nvPr>
        </p:nvSpPr>
        <p:spPr>
          <a:xfrm>
            <a:off x="395536" y="5373216"/>
            <a:ext cx="8291264" cy="635129"/>
          </a:xfrm>
        </p:spPr>
        <p:txBody>
          <a:bodyPr/>
          <a:lstStyle/>
          <a:p>
            <a:pPr marL="450850" lvl="0" indent="-450850">
              <a:buNone/>
            </a:pPr>
            <a:r>
              <a:rPr lang="zh-TW" altLang="en-US" sz="1800" dirty="0" smtClean="0">
                <a:latin typeface="Arial" pitchFamily="34" charset="0"/>
                <a:cs typeface="Arial" pitchFamily="34" charset="0"/>
              </a:rPr>
              <a:t>註：</a:t>
            </a:r>
            <a:r>
              <a:rPr lang="en-US" altLang="zh-TW" sz="1800" dirty="0" smtClean="0">
                <a:latin typeface="Arial" pitchFamily="34" charset="0"/>
                <a:cs typeface="Arial" pitchFamily="34" charset="0"/>
              </a:rPr>
              <a:t>IAS</a:t>
            </a:r>
            <a:r>
              <a:rPr lang="zh-TW" altLang="en-US" sz="1800" dirty="0" smtClean="0">
                <a:latin typeface="Arial" pitchFamily="34" charset="0"/>
                <a:cs typeface="Arial" pitchFamily="34" charset="0"/>
              </a:rPr>
              <a:t> </a:t>
            </a:r>
            <a:r>
              <a:rPr lang="en-US" altLang="zh-TW" sz="1800" dirty="0" smtClean="0">
                <a:latin typeface="Arial" pitchFamily="34" charset="0"/>
                <a:cs typeface="Arial" pitchFamily="34" charset="0"/>
              </a:rPr>
              <a:t>1.96</a:t>
            </a:r>
            <a:r>
              <a:rPr lang="zh-TW" altLang="en-US" sz="1800" dirty="0" smtClean="0">
                <a:latin typeface="Arial" pitchFamily="34" charset="0"/>
                <a:cs typeface="Arial" pitchFamily="34" charset="0"/>
              </a:rPr>
              <a:t>規定</a:t>
            </a:r>
            <a:r>
              <a:rPr lang="zh-TW" altLang="zh-TW" sz="1800" dirty="0" smtClean="0"/>
              <a:t>重分類調整不會產生自依</a:t>
            </a:r>
            <a:r>
              <a:rPr lang="en-US" altLang="zh-TW" sz="1800" dirty="0" smtClean="0">
                <a:latin typeface="Arial" pitchFamily="34" charset="0"/>
                <a:cs typeface="Arial" pitchFamily="34" charset="0"/>
              </a:rPr>
              <a:t>IAS</a:t>
            </a:r>
            <a:r>
              <a:rPr lang="zh-TW" altLang="en-US" sz="1800" dirty="0" smtClean="0">
                <a:latin typeface="Arial" pitchFamily="34" charset="0"/>
                <a:cs typeface="Arial" pitchFamily="34" charset="0"/>
              </a:rPr>
              <a:t> </a:t>
            </a:r>
            <a:r>
              <a:rPr lang="en-GB" altLang="zh-TW" sz="1800" dirty="0" smtClean="0">
                <a:latin typeface="Arial" pitchFamily="34" charset="0"/>
                <a:cs typeface="Arial" pitchFamily="34" charset="0"/>
              </a:rPr>
              <a:t>19</a:t>
            </a:r>
            <a:r>
              <a:rPr lang="zh-TW" altLang="en-US" sz="1800" dirty="0" smtClean="0"/>
              <a:t>確定福利</a:t>
            </a:r>
            <a:r>
              <a:rPr lang="zh-TW" altLang="zh-TW" sz="1800" dirty="0" smtClean="0"/>
              <a:t>計畫所認列之</a:t>
            </a:r>
            <a:r>
              <a:rPr lang="zh-TW" altLang="en-US" sz="1800" dirty="0" smtClean="0"/>
              <a:t>再衡量</a:t>
            </a:r>
            <a:r>
              <a:rPr lang="zh-TW" altLang="zh-TW" sz="1800" dirty="0" smtClean="0"/>
              <a:t>。該等組成部分認列於其他綜合損益中，於後續期間並不重分類至損益</a:t>
            </a:r>
            <a:endParaRPr lang="zh-TW" altLang="en-US" sz="1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中 -EY_regular_presentation_2010">
  <a:themeElements>
    <a:clrScheme name="Custom 1">
      <a:dk1>
        <a:srgbClr val="000000"/>
      </a:dk1>
      <a:lt1>
        <a:srgbClr val="808080"/>
      </a:lt1>
      <a:dk2>
        <a:srgbClr val="FFFFFF"/>
      </a:dk2>
      <a:lt2>
        <a:srgbClr val="80808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2.xml><?xml version="1.0" encoding="utf-8"?>
<a:theme xmlns:a="http://schemas.openxmlformats.org/drawingml/2006/main" name="EY light projection">
  <a:themeElements>
    <a:clrScheme name="Custom 1">
      <a:dk1>
        <a:srgbClr val="000000"/>
      </a:dk1>
      <a:lt1>
        <a:srgbClr val="808080"/>
      </a:lt1>
      <a:dk2>
        <a:srgbClr val="FFFFFF"/>
      </a:dk2>
      <a:lt2>
        <a:srgbClr val="808080"/>
      </a:lt2>
      <a:accent1>
        <a:srgbClr val="808080"/>
      </a:accent1>
      <a:accent2>
        <a:srgbClr val="FFD2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3.xml><?xml version="1.0" encoding="utf-8"?>
<a:theme xmlns:a="http://schemas.openxmlformats.org/drawingml/2006/main" name="EY dark print">
  <a:themeElements>
    <a:clrScheme name="Custom 2">
      <a:dk1>
        <a:srgbClr val="FFFFFF"/>
      </a:dk1>
      <a:lt1>
        <a:srgbClr val="FFFFFF"/>
      </a:lt1>
      <a:dk2>
        <a:srgbClr val="333333"/>
      </a:dk2>
      <a:lt2>
        <a:srgbClr val="FFE600"/>
      </a:lt2>
      <a:accent1>
        <a:srgbClr val="808080"/>
      </a:accent1>
      <a:accent2>
        <a:srgbClr val="FFE6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4.xml><?xml version="1.0" encoding="utf-8"?>
<a:theme xmlns:a="http://schemas.openxmlformats.org/drawingml/2006/main" name="EY dark projection">
  <a:themeElements>
    <a:clrScheme name="Custom 4">
      <a:dk1>
        <a:srgbClr val="FFFFFF"/>
      </a:dk1>
      <a:lt1>
        <a:srgbClr val="FFFFFF"/>
      </a:lt1>
      <a:dk2>
        <a:srgbClr val="333333"/>
      </a:dk2>
      <a:lt2>
        <a:srgbClr val="FFD200"/>
      </a:lt2>
      <a:accent1>
        <a:srgbClr val="808080"/>
      </a:accent1>
      <a:accent2>
        <a:srgbClr val="FFD200"/>
      </a:accent2>
      <a:accent3>
        <a:srgbClr val="999999"/>
      </a:accent3>
      <a:accent4>
        <a:srgbClr val="F0F0F0"/>
      </a:accent4>
      <a:accent5>
        <a:srgbClr val="00A3AE"/>
      </a:accent5>
      <a:accent6>
        <a:srgbClr val="C0C0C0"/>
      </a:accent6>
      <a:hlink>
        <a:srgbClr val="336699"/>
      </a:hlink>
      <a:folHlink>
        <a:srgbClr val="91278F"/>
      </a:folHlink>
    </a:clrScheme>
    <a:fontScheme name="EY_Hando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t" anchorCtr="0"/>
      <a:lstStyle>
        <a:defPPr algn="ctr">
          <a:defRPr sz="12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36576" rIns="0" bIns="0" rtlCol="0">
        <a:spAutoFit/>
      </a:bodyPr>
      <a:lstStyle>
        <a:defPPr marL="285750" indent="-285750">
          <a:lnSpc>
            <a:spcPct val="85000"/>
          </a:lnSpc>
          <a:spcAft>
            <a:spcPts val="600"/>
          </a:spcAft>
          <a:buClr>
            <a:schemeClr val="accent2"/>
          </a:buClr>
          <a:buSzPct val="70000"/>
          <a:buFont typeface="Arial" pitchFamily="34" charset="0"/>
          <a:buChar char="►"/>
          <a:defRPr sz="1200" dirty="0" smtClean="0"/>
        </a:defPPr>
      </a:lstStyle>
    </a:txDef>
  </a:objectDefaults>
  <a:extraClrSchemeLst/>
  <a:custClrLst>
    <a:custClr name="EY Special Use Red">
      <a:srgbClr val="F04C3E"/>
    </a:custClr>
    <a:custClr name="EY Special Use Blue 50%">
      <a:srgbClr val="7FD1D6"/>
    </a:custClr>
    <a:custClr name="EY Special Use Purple">
      <a:srgbClr val="91278F"/>
    </a:custClr>
    <a:custClr name="EY Special Use Purple 50%">
      <a:srgbClr val="C893C7"/>
    </a:custClr>
    <a:custClr name="EY Special Use Green">
      <a:srgbClr val="2C973E"/>
    </a:custClr>
    <a:custClr name="EY Special Use Green 50%">
      <a:srgbClr val="95CB89"/>
    </a:custClr>
    <a:custClr name="EY Yellow 50%">
      <a:srgbClr val="FFF27F"/>
    </a:custClr>
    <a:custClr name="EY Special Use Lilac">
      <a:srgbClr val="AC98DB"/>
    </a:custClr>
    <a:custClr name="EY Special Use Lilac 50%">
      <a:srgbClr val="D8D2E0"/>
    </a:custClr>
    <a:custClr name="EY Link Blue">
      <a:srgbClr val="336699"/>
    </a:custClr>
  </a:custClr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中 -EY_regular_presentation_2010</Template>
  <TotalTime>4143</TotalTime>
  <Words>6615</Words>
  <Application>Microsoft Office PowerPoint</Application>
  <PresentationFormat>如螢幕大小 (4:3)</PresentationFormat>
  <Paragraphs>1281</Paragraphs>
  <Slides>84</Slides>
  <Notes>62</Notes>
  <HiddenSlides>0</HiddenSlides>
  <MMClips>0</MMClips>
  <ScaleCrop>false</ScaleCrop>
  <HeadingPairs>
    <vt:vector size="4" baseType="variant">
      <vt:variant>
        <vt:lpstr>佈景主題</vt:lpstr>
      </vt:variant>
      <vt:variant>
        <vt:i4>4</vt:i4>
      </vt:variant>
      <vt:variant>
        <vt:lpstr>投影片標題</vt:lpstr>
      </vt:variant>
      <vt:variant>
        <vt:i4>84</vt:i4>
      </vt:variant>
    </vt:vector>
  </HeadingPairs>
  <TitlesOfParts>
    <vt:vector size="88" baseType="lpstr">
      <vt:lpstr>中 -EY_regular_presentation_2010</vt:lpstr>
      <vt:lpstr>EY light projection</vt:lpstr>
      <vt:lpstr>EY dark print</vt:lpstr>
      <vt:lpstr>EY dark projection</vt:lpstr>
      <vt:lpstr>投資人解讀2013年版財務報告 研討會</vt:lpstr>
      <vt:lpstr>大綱</vt:lpstr>
      <vt:lpstr>2013年版與2010年版主要差異公報內容介紹  </vt:lpstr>
      <vt:lpstr>IAS19 員工福利 </vt:lpstr>
      <vt:lpstr>PowerPoint 簡報</vt:lpstr>
      <vt:lpstr>確定福利計畫</vt:lpstr>
      <vt:lpstr>IAS 19精算損益認列方式</vt:lpstr>
      <vt:lpstr>精算損益</vt:lpstr>
      <vt:lpstr>精算損益（續）</vt:lpstr>
      <vt:lpstr>精算損益（續）</vt:lpstr>
      <vt:lpstr>前期服務成本</vt:lpstr>
      <vt:lpstr>前期服務成本（續）</vt:lpstr>
      <vt:lpstr>前期服務成本（續）</vt:lpstr>
      <vt:lpstr>前期服務成本（續）</vt:lpstr>
      <vt:lpstr>確定福利成本</vt:lpstr>
      <vt:lpstr>淨利息</vt:lpstr>
      <vt:lpstr>再衡量數</vt:lpstr>
      <vt:lpstr>確定福利計畫成本之認列</vt:lpstr>
      <vt:lpstr>確定福利成本認列之改變</vt:lpstr>
      <vt:lpstr>淨利息法</vt:lpstr>
      <vt:lpstr>確定福利成本認列改變之影響</vt:lpstr>
      <vt:lpstr>揭露</vt:lpstr>
      <vt:lpstr>揭露（續）</vt:lpstr>
      <vt:lpstr>揭露（續）</vt:lpstr>
      <vt:lpstr>IFRS11聯合協議  </vt:lpstr>
      <vt:lpstr>PowerPoint 簡報</vt:lpstr>
      <vt:lpstr>國際財務報導準則(IFRS)之適用</vt:lpstr>
      <vt:lpstr>相較IAS 31之重大改變</vt:lpstr>
      <vt:lpstr>聯合協議 - 聯合控制</vt:lpstr>
      <vt:lpstr>聯合協議之分類</vt:lpstr>
      <vt:lpstr>會計處理</vt:lpstr>
      <vt:lpstr>會計處理 - 比例合併與聯合營運之關係</vt:lpstr>
      <vt:lpstr>IAS28投資關聯企業及合資  </vt:lpstr>
      <vt:lpstr>IAS 28 - 2011年之連帶修正</vt:lpstr>
      <vt:lpstr>架構改變 </vt:lpstr>
      <vt:lpstr>待出售之關聯企業與合資  </vt:lpstr>
      <vt:lpstr>關聯企業與合資間之重分類  </vt:lpstr>
      <vt:lpstr>透過投資公司所間接持有對關聯企業之權益  </vt:lpstr>
      <vt:lpstr>PowerPoint 簡報</vt:lpstr>
      <vt:lpstr>揭露 </vt:lpstr>
      <vt:lpstr>IFRS13公允價值衡量  </vt:lpstr>
      <vt:lpstr>PowerPoint 簡報</vt:lpstr>
      <vt:lpstr>公允價值之定義</vt:lpstr>
      <vt:lpstr>PowerPoint 簡報</vt:lpstr>
      <vt:lpstr>公允價值衡量之架構</vt:lpstr>
      <vt:lpstr>主要市場 </vt:lpstr>
      <vt:lpstr>價格 - 運輸成本與交易成本</vt:lpstr>
      <vt:lpstr>評價技術 </vt:lpstr>
      <vt:lpstr>PowerPoint 簡報</vt:lpstr>
      <vt:lpstr>評價技術 (續) </vt:lpstr>
      <vt:lpstr>公允價值層級  </vt:lpstr>
      <vt:lpstr>PowerPoint 簡報</vt:lpstr>
      <vt:lpstr>PowerPoint 簡報</vt:lpstr>
      <vt:lpstr>PowerPoint 簡報</vt:lpstr>
      <vt:lpstr>應用於非金融資產 - 最高及最佳使用</vt:lpstr>
      <vt:lpstr>問題 - 最高及最佳使用 - 土地</vt:lpstr>
      <vt:lpstr>PowerPoint 簡報</vt:lpstr>
      <vt:lpstr>IFRS 13之揭露釋例</vt:lpstr>
      <vt:lpstr>IFRS 13之揭露釋例 - 被歸類在公允價值層級中第3等級之公允價值衡量之調節</vt:lpstr>
      <vt:lpstr>IFRS 13之揭露釋例 - 評價技術及輸入值</vt:lpstr>
      <vt:lpstr>2013年版公報對產業之影響   </vt:lpstr>
      <vt:lpstr>IAS 19對產業之影響 </vt:lpstr>
      <vt:lpstr>IFRS 11對產業之影響 </vt:lpstr>
      <vt:lpstr>IFRS 13對產業之影響 </vt:lpstr>
      <vt:lpstr>特殊個案解析  </vt:lpstr>
      <vt:lpstr>IAS19 – 廢除緩衝區法之實例探討 </vt:lpstr>
      <vt:lpstr>PowerPoint 簡報</vt:lpstr>
      <vt:lpstr>實例探討  A公司</vt:lpstr>
      <vt:lpstr>A公司目前現況</vt:lpstr>
      <vt:lpstr>A公司目前現況（續）</vt:lpstr>
      <vt:lpstr>A公司目前現況（續）</vt:lpstr>
      <vt:lpstr>A公司目前現況（續）</vt:lpstr>
      <vt:lpstr>分析對A公司可能之影響</vt:lpstr>
      <vt:lpstr>IFRS 11&amp;IAS28 –關聯企業與合資間重分類之實例探討 </vt:lpstr>
      <vt:lpstr>PowerPoint 簡報</vt:lpstr>
      <vt:lpstr>實例探討  B公司</vt:lpstr>
      <vt:lpstr>實例探討  B公司</vt:lpstr>
      <vt:lpstr>實例探討  B公司</vt:lpstr>
      <vt:lpstr>實例探討  修正前後會計處理</vt:lpstr>
      <vt:lpstr>實例探討  修正前後會計處理</vt:lpstr>
      <vt:lpstr>IFRS13 –公允價值三層級揭露之實例探討 </vt:lpstr>
      <vt:lpstr>實例探討  C公司</vt:lpstr>
      <vt:lpstr>實例探討  C公司 (續)</vt:lpstr>
      <vt:lpstr>PowerPoint 簡報</vt:lpstr>
    </vt:vector>
  </TitlesOfParts>
  <Company>Ernst &amp; Young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(Arial bold 30 point)</dc:title>
  <dc:creator>Sony.Wu</dc:creator>
  <cp:lastModifiedBy>陳毓容</cp:lastModifiedBy>
  <cp:revision>477</cp:revision>
  <cp:lastPrinted>2014-08-26T10:09:15Z</cp:lastPrinted>
  <dcterms:created xsi:type="dcterms:W3CDTF">2013-05-07T04:30:28Z</dcterms:created>
  <dcterms:modified xsi:type="dcterms:W3CDTF">2014-09-29T09:24:15Z</dcterms:modified>
</cp:coreProperties>
</file>